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63" r:id="rId5"/>
    <p:sldId id="268" r:id="rId6"/>
    <p:sldId id="265" r:id="rId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4494A1"/>
                </a:solidFill>
                <a:latin typeface="Arial"/>
                <a:cs typeface="Arial"/>
              </a:defRPr>
            </a:lvl1pPr>
          </a:lstStyle>
          <a:p>
            <a:pPr marL="12700">
              <a:lnSpc>
                <a:spcPts val="1240"/>
              </a:lnSpc>
            </a:pPr>
            <a:r>
              <a:rPr spc="-145" dirty="0"/>
              <a:t>G</a:t>
            </a:r>
            <a:r>
              <a:rPr spc="-70" dirty="0"/>
              <a:t>r</a:t>
            </a:r>
            <a:r>
              <a:rPr spc="-45" dirty="0"/>
              <a:t>an</a:t>
            </a:r>
            <a:r>
              <a:rPr spc="-80" dirty="0"/>
              <a:t>d</a:t>
            </a:r>
            <a:r>
              <a:rPr spc="-55" dirty="0"/>
              <a:t> </a:t>
            </a:r>
            <a:r>
              <a:rPr spc="-85" dirty="0"/>
              <a:t>Oni</a:t>
            </a:r>
            <a:r>
              <a:rPr spc="-90" dirty="0"/>
              <a:t>o</a:t>
            </a:r>
            <a:r>
              <a:rPr spc="-75" dirty="0"/>
              <a:t>n</a:t>
            </a:r>
            <a:r>
              <a:rPr spc="-20" dirty="0"/>
              <a:t> </a:t>
            </a:r>
            <a:r>
              <a:rPr spc="-90" dirty="0"/>
              <a:t>Cha</a:t>
            </a:r>
            <a:r>
              <a:rPr spc="-35" dirty="0"/>
              <a:t>l</a:t>
            </a:r>
            <a:r>
              <a:rPr spc="-40" dirty="0"/>
              <a:t>l</a:t>
            </a:r>
            <a:r>
              <a:rPr spc="-70" dirty="0"/>
              <a:t>eng</a:t>
            </a:r>
            <a:r>
              <a:rPr spc="-60" dirty="0"/>
              <a:t>e</a:t>
            </a:r>
            <a:r>
              <a:rPr spc="-30" dirty="0"/>
              <a:t> </a:t>
            </a:r>
            <a:r>
              <a:rPr spc="-105" dirty="0"/>
              <a:t>-</a:t>
            </a:r>
            <a:r>
              <a:rPr spc="-35" dirty="0"/>
              <a:t> </a:t>
            </a:r>
            <a:r>
              <a:rPr spc="-15" dirty="0"/>
              <a:t>I</a:t>
            </a:r>
            <a:r>
              <a:rPr spc="-80" dirty="0"/>
              <a:t>d</a:t>
            </a:r>
            <a:r>
              <a:rPr spc="-30" dirty="0"/>
              <a:t>e</a:t>
            </a:r>
            <a:r>
              <a:rPr spc="-25" dirty="0"/>
              <a:t>a</a:t>
            </a:r>
            <a:r>
              <a:rPr spc="-55" dirty="0"/>
              <a:t> </a:t>
            </a:r>
            <a:r>
              <a:rPr spc="-105" dirty="0"/>
              <a:t>S</a:t>
            </a:r>
            <a:r>
              <a:rPr spc="-80" dirty="0"/>
              <a:t>ub</a:t>
            </a:r>
            <a:r>
              <a:rPr spc="-50" dirty="0"/>
              <a:t>m</a:t>
            </a:r>
            <a:r>
              <a:rPr spc="-15" dirty="0"/>
              <a:t>i</a:t>
            </a:r>
            <a:r>
              <a:rPr spc="-120" dirty="0"/>
              <a:t>s</a:t>
            </a:r>
            <a:r>
              <a:rPr spc="-125" dirty="0"/>
              <a:t>s</a:t>
            </a:r>
            <a:r>
              <a:rPr spc="-40" dirty="0"/>
              <a:t>i</a:t>
            </a:r>
            <a:r>
              <a:rPr spc="-90" dirty="0"/>
              <a:t>o</a:t>
            </a:r>
            <a:r>
              <a:rPr spc="-75" dirty="0"/>
              <a:t>n</a:t>
            </a:r>
            <a:r>
              <a:rPr spc="-65" dirty="0"/>
              <a:t> </a:t>
            </a:r>
            <a:r>
              <a:rPr spc="-150" dirty="0"/>
              <a:t>T</a:t>
            </a:r>
            <a:r>
              <a:rPr spc="-55" dirty="0"/>
              <a:t>emp</a:t>
            </a:r>
            <a:r>
              <a:rPr spc="-15" dirty="0"/>
              <a:t>l</a:t>
            </a:r>
            <a:r>
              <a:rPr spc="-20" dirty="0"/>
              <a:t>a</a:t>
            </a:r>
            <a:r>
              <a:rPr spc="-5" dirty="0"/>
              <a:t>t</a:t>
            </a:r>
            <a:r>
              <a:rPr spc="-35"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1" i="0">
                <a:solidFill>
                  <a:srgbClr val="7BA65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4494A1"/>
                </a:solidFill>
                <a:latin typeface="Arial"/>
                <a:cs typeface="Arial"/>
              </a:defRPr>
            </a:lvl1pPr>
          </a:lstStyle>
          <a:p>
            <a:pPr marL="12700">
              <a:lnSpc>
                <a:spcPts val="1240"/>
              </a:lnSpc>
            </a:pPr>
            <a:r>
              <a:rPr spc="-145" dirty="0"/>
              <a:t>G</a:t>
            </a:r>
            <a:r>
              <a:rPr spc="-70" dirty="0"/>
              <a:t>r</a:t>
            </a:r>
            <a:r>
              <a:rPr spc="-45" dirty="0"/>
              <a:t>an</a:t>
            </a:r>
            <a:r>
              <a:rPr spc="-80" dirty="0"/>
              <a:t>d</a:t>
            </a:r>
            <a:r>
              <a:rPr spc="-55" dirty="0"/>
              <a:t> </a:t>
            </a:r>
            <a:r>
              <a:rPr spc="-85" dirty="0"/>
              <a:t>Oni</a:t>
            </a:r>
            <a:r>
              <a:rPr spc="-90" dirty="0"/>
              <a:t>o</a:t>
            </a:r>
            <a:r>
              <a:rPr spc="-75" dirty="0"/>
              <a:t>n</a:t>
            </a:r>
            <a:r>
              <a:rPr spc="-20" dirty="0"/>
              <a:t> </a:t>
            </a:r>
            <a:r>
              <a:rPr spc="-90" dirty="0"/>
              <a:t>Cha</a:t>
            </a:r>
            <a:r>
              <a:rPr spc="-35" dirty="0"/>
              <a:t>l</a:t>
            </a:r>
            <a:r>
              <a:rPr spc="-40" dirty="0"/>
              <a:t>l</a:t>
            </a:r>
            <a:r>
              <a:rPr spc="-70" dirty="0"/>
              <a:t>eng</a:t>
            </a:r>
            <a:r>
              <a:rPr spc="-60" dirty="0"/>
              <a:t>e</a:t>
            </a:r>
            <a:r>
              <a:rPr spc="-30" dirty="0"/>
              <a:t> </a:t>
            </a:r>
            <a:r>
              <a:rPr spc="-105" dirty="0"/>
              <a:t>-</a:t>
            </a:r>
            <a:r>
              <a:rPr spc="-35" dirty="0"/>
              <a:t> </a:t>
            </a:r>
            <a:r>
              <a:rPr spc="-15" dirty="0"/>
              <a:t>I</a:t>
            </a:r>
            <a:r>
              <a:rPr spc="-80" dirty="0"/>
              <a:t>d</a:t>
            </a:r>
            <a:r>
              <a:rPr spc="-30" dirty="0"/>
              <a:t>e</a:t>
            </a:r>
            <a:r>
              <a:rPr spc="-25" dirty="0"/>
              <a:t>a</a:t>
            </a:r>
            <a:r>
              <a:rPr spc="-55" dirty="0"/>
              <a:t> </a:t>
            </a:r>
            <a:r>
              <a:rPr spc="-105" dirty="0"/>
              <a:t>S</a:t>
            </a:r>
            <a:r>
              <a:rPr spc="-80" dirty="0"/>
              <a:t>ub</a:t>
            </a:r>
            <a:r>
              <a:rPr spc="-50" dirty="0"/>
              <a:t>m</a:t>
            </a:r>
            <a:r>
              <a:rPr spc="-15" dirty="0"/>
              <a:t>i</a:t>
            </a:r>
            <a:r>
              <a:rPr spc="-120" dirty="0"/>
              <a:t>s</a:t>
            </a:r>
            <a:r>
              <a:rPr spc="-125" dirty="0"/>
              <a:t>s</a:t>
            </a:r>
            <a:r>
              <a:rPr spc="-40" dirty="0"/>
              <a:t>i</a:t>
            </a:r>
            <a:r>
              <a:rPr spc="-90" dirty="0"/>
              <a:t>o</a:t>
            </a:r>
            <a:r>
              <a:rPr spc="-75" dirty="0"/>
              <a:t>n</a:t>
            </a:r>
            <a:r>
              <a:rPr spc="-65" dirty="0"/>
              <a:t> </a:t>
            </a:r>
            <a:r>
              <a:rPr spc="-150" dirty="0"/>
              <a:t>T</a:t>
            </a:r>
            <a:r>
              <a:rPr spc="-55" dirty="0"/>
              <a:t>emp</a:t>
            </a:r>
            <a:r>
              <a:rPr spc="-15" dirty="0"/>
              <a:t>l</a:t>
            </a:r>
            <a:r>
              <a:rPr spc="-20" dirty="0"/>
              <a:t>a</a:t>
            </a:r>
            <a:r>
              <a:rPr spc="-5" dirty="0"/>
              <a:t>t</a:t>
            </a:r>
            <a:r>
              <a:rPr spc="-35"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sz="half" idx="2"/>
          </p:nvPr>
        </p:nvSpPr>
        <p:spPr>
          <a:xfrm>
            <a:off x="952500" y="2656332"/>
            <a:ext cx="4838700" cy="3924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248400" y="2656332"/>
            <a:ext cx="4838700" cy="392430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1100" b="1" i="0">
                <a:solidFill>
                  <a:srgbClr val="4494A1"/>
                </a:solidFill>
                <a:latin typeface="Arial"/>
                <a:cs typeface="Arial"/>
              </a:defRPr>
            </a:lvl1pPr>
          </a:lstStyle>
          <a:p>
            <a:pPr marL="12700">
              <a:lnSpc>
                <a:spcPts val="1240"/>
              </a:lnSpc>
            </a:pPr>
            <a:r>
              <a:rPr spc="-145" dirty="0"/>
              <a:t>G</a:t>
            </a:r>
            <a:r>
              <a:rPr spc="-70" dirty="0"/>
              <a:t>r</a:t>
            </a:r>
            <a:r>
              <a:rPr spc="-45" dirty="0"/>
              <a:t>an</a:t>
            </a:r>
            <a:r>
              <a:rPr spc="-80" dirty="0"/>
              <a:t>d</a:t>
            </a:r>
            <a:r>
              <a:rPr spc="-55" dirty="0"/>
              <a:t> </a:t>
            </a:r>
            <a:r>
              <a:rPr spc="-85" dirty="0"/>
              <a:t>Oni</a:t>
            </a:r>
            <a:r>
              <a:rPr spc="-90" dirty="0"/>
              <a:t>o</a:t>
            </a:r>
            <a:r>
              <a:rPr spc="-75" dirty="0"/>
              <a:t>n</a:t>
            </a:r>
            <a:r>
              <a:rPr spc="-20" dirty="0"/>
              <a:t> </a:t>
            </a:r>
            <a:r>
              <a:rPr spc="-90" dirty="0"/>
              <a:t>Cha</a:t>
            </a:r>
            <a:r>
              <a:rPr spc="-35" dirty="0"/>
              <a:t>l</a:t>
            </a:r>
            <a:r>
              <a:rPr spc="-40" dirty="0"/>
              <a:t>l</a:t>
            </a:r>
            <a:r>
              <a:rPr spc="-70" dirty="0"/>
              <a:t>eng</a:t>
            </a:r>
            <a:r>
              <a:rPr spc="-60" dirty="0"/>
              <a:t>e</a:t>
            </a:r>
            <a:r>
              <a:rPr spc="-30" dirty="0"/>
              <a:t> </a:t>
            </a:r>
            <a:r>
              <a:rPr spc="-105" dirty="0"/>
              <a:t>-</a:t>
            </a:r>
            <a:r>
              <a:rPr spc="-35" dirty="0"/>
              <a:t> </a:t>
            </a:r>
            <a:r>
              <a:rPr spc="-15" dirty="0"/>
              <a:t>I</a:t>
            </a:r>
            <a:r>
              <a:rPr spc="-80" dirty="0"/>
              <a:t>d</a:t>
            </a:r>
            <a:r>
              <a:rPr spc="-30" dirty="0"/>
              <a:t>e</a:t>
            </a:r>
            <a:r>
              <a:rPr spc="-25" dirty="0"/>
              <a:t>a</a:t>
            </a:r>
            <a:r>
              <a:rPr spc="-55" dirty="0"/>
              <a:t> </a:t>
            </a:r>
            <a:r>
              <a:rPr spc="-105" dirty="0"/>
              <a:t>S</a:t>
            </a:r>
            <a:r>
              <a:rPr spc="-80" dirty="0"/>
              <a:t>ub</a:t>
            </a:r>
            <a:r>
              <a:rPr spc="-50" dirty="0"/>
              <a:t>m</a:t>
            </a:r>
            <a:r>
              <a:rPr spc="-15" dirty="0"/>
              <a:t>i</a:t>
            </a:r>
            <a:r>
              <a:rPr spc="-120" dirty="0"/>
              <a:t>s</a:t>
            </a:r>
            <a:r>
              <a:rPr spc="-125" dirty="0"/>
              <a:t>s</a:t>
            </a:r>
            <a:r>
              <a:rPr spc="-40" dirty="0"/>
              <a:t>i</a:t>
            </a:r>
            <a:r>
              <a:rPr spc="-90" dirty="0"/>
              <a:t>o</a:t>
            </a:r>
            <a:r>
              <a:rPr spc="-75" dirty="0"/>
              <a:t>n</a:t>
            </a:r>
            <a:r>
              <a:rPr spc="-65" dirty="0"/>
              <a:t> </a:t>
            </a:r>
            <a:r>
              <a:rPr spc="-150" dirty="0"/>
              <a:t>T</a:t>
            </a:r>
            <a:r>
              <a:rPr spc="-55" dirty="0"/>
              <a:t>emp</a:t>
            </a:r>
            <a:r>
              <a:rPr spc="-15" dirty="0"/>
              <a:t>l</a:t>
            </a:r>
            <a:r>
              <a:rPr spc="-20" dirty="0"/>
              <a:t>a</a:t>
            </a:r>
            <a:r>
              <a:rPr spc="-5" dirty="0"/>
              <a:t>t</a:t>
            </a:r>
            <a:r>
              <a:rPr spc="-35" dirty="0"/>
              <a: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100" b="1" i="0">
                <a:solidFill>
                  <a:srgbClr val="4494A1"/>
                </a:solidFill>
                <a:latin typeface="Arial"/>
                <a:cs typeface="Arial"/>
              </a:defRPr>
            </a:lvl1pPr>
          </a:lstStyle>
          <a:p>
            <a:pPr marL="12700">
              <a:lnSpc>
                <a:spcPts val="1240"/>
              </a:lnSpc>
            </a:pPr>
            <a:r>
              <a:rPr spc="-145" dirty="0"/>
              <a:t>G</a:t>
            </a:r>
            <a:r>
              <a:rPr spc="-70" dirty="0"/>
              <a:t>r</a:t>
            </a:r>
            <a:r>
              <a:rPr spc="-45" dirty="0"/>
              <a:t>an</a:t>
            </a:r>
            <a:r>
              <a:rPr spc="-80" dirty="0"/>
              <a:t>d</a:t>
            </a:r>
            <a:r>
              <a:rPr spc="-55" dirty="0"/>
              <a:t> </a:t>
            </a:r>
            <a:r>
              <a:rPr spc="-85" dirty="0"/>
              <a:t>Oni</a:t>
            </a:r>
            <a:r>
              <a:rPr spc="-90" dirty="0"/>
              <a:t>o</a:t>
            </a:r>
            <a:r>
              <a:rPr spc="-75" dirty="0"/>
              <a:t>n</a:t>
            </a:r>
            <a:r>
              <a:rPr spc="-20" dirty="0"/>
              <a:t> </a:t>
            </a:r>
            <a:r>
              <a:rPr spc="-90" dirty="0"/>
              <a:t>Cha</a:t>
            </a:r>
            <a:r>
              <a:rPr spc="-35" dirty="0"/>
              <a:t>l</a:t>
            </a:r>
            <a:r>
              <a:rPr spc="-40" dirty="0"/>
              <a:t>l</a:t>
            </a:r>
            <a:r>
              <a:rPr spc="-70" dirty="0"/>
              <a:t>eng</a:t>
            </a:r>
            <a:r>
              <a:rPr spc="-60" dirty="0"/>
              <a:t>e</a:t>
            </a:r>
            <a:r>
              <a:rPr spc="-30" dirty="0"/>
              <a:t> </a:t>
            </a:r>
            <a:r>
              <a:rPr spc="-105" dirty="0"/>
              <a:t>-</a:t>
            </a:r>
            <a:r>
              <a:rPr spc="-35" dirty="0"/>
              <a:t> </a:t>
            </a:r>
            <a:r>
              <a:rPr spc="-15" dirty="0"/>
              <a:t>I</a:t>
            </a:r>
            <a:r>
              <a:rPr spc="-80" dirty="0"/>
              <a:t>d</a:t>
            </a:r>
            <a:r>
              <a:rPr spc="-30" dirty="0"/>
              <a:t>e</a:t>
            </a:r>
            <a:r>
              <a:rPr spc="-25" dirty="0"/>
              <a:t>a</a:t>
            </a:r>
            <a:r>
              <a:rPr spc="-55" dirty="0"/>
              <a:t> </a:t>
            </a:r>
            <a:r>
              <a:rPr spc="-105" dirty="0"/>
              <a:t>S</a:t>
            </a:r>
            <a:r>
              <a:rPr spc="-80" dirty="0"/>
              <a:t>ub</a:t>
            </a:r>
            <a:r>
              <a:rPr spc="-50" dirty="0"/>
              <a:t>m</a:t>
            </a:r>
            <a:r>
              <a:rPr spc="-15" dirty="0"/>
              <a:t>i</a:t>
            </a:r>
            <a:r>
              <a:rPr spc="-120" dirty="0"/>
              <a:t>s</a:t>
            </a:r>
            <a:r>
              <a:rPr spc="-125" dirty="0"/>
              <a:t>s</a:t>
            </a:r>
            <a:r>
              <a:rPr spc="-40" dirty="0"/>
              <a:t>i</a:t>
            </a:r>
            <a:r>
              <a:rPr spc="-90" dirty="0"/>
              <a:t>o</a:t>
            </a:r>
            <a:r>
              <a:rPr spc="-75" dirty="0"/>
              <a:t>n</a:t>
            </a:r>
            <a:r>
              <a:rPr spc="-65" dirty="0"/>
              <a:t> </a:t>
            </a:r>
            <a:r>
              <a:rPr spc="-150" dirty="0"/>
              <a:t>T</a:t>
            </a:r>
            <a:r>
              <a:rPr spc="-55" dirty="0"/>
              <a:t>emp</a:t>
            </a:r>
            <a:r>
              <a:rPr spc="-15" dirty="0"/>
              <a:t>l</a:t>
            </a:r>
            <a:r>
              <a:rPr spc="-20" dirty="0"/>
              <a:t>a</a:t>
            </a:r>
            <a:r>
              <a:rPr spc="-5" dirty="0"/>
              <a:t>t</a:t>
            </a:r>
            <a:r>
              <a:rPr spc="-35" dirty="0"/>
              <a: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rgbClr val="4494A1"/>
                </a:solidFill>
                <a:latin typeface="Arial"/>
                <a:cs typeface="Arial"/>
              </a:defRPr>
            </a:lvl1pPr>
          </a:lstStyle>
          <a:p>
            <a:pPr marL="12700">
              <a:lnSpc>
                <a:spcPts val="1240"/>
              </a:lnSpc>
            </a:pPr>
            <a:r>
              <a:rPr spc="-145" dirty="0"/>
              <a:t>G</a:t>
            </a:r>
            <a:r>
              <a:rPr spc="-70" dirty="0"/>
              <a:t>r</a:t>
            </a:r>
            <a:r>
              <a:rPr spc="-45" dirty="0"/>
              <a:t>an</a:t>
            </a:r>
            <a:r>
              <a:rPr spc="-80" dirty="0"/>
              <a:t>d</a:t>
            </a:r>
            <a:r>
              <a:rPr spc="-55" dirty="0"/>
              <a:t> </a:t>
            </a:r>
            <a:r>
              <a:rPr spc="-85" dirty="0"/>
              <a:t>Oni</a:t>
            </a:r>
            <a:r>
              <a:rPr spc="-90" dirty="0"/>
              <a:t>o</a:t>
            </a:r>
            <a:r>
              <a:rPr spc="-75" dirty="0"/>
              <a:t>n</a:t>
            </a:r>
            <a:r>
              <a:rPr spc="-20" dirty="0"/>
              <a:t> </a:t>
            </a:r>
            <a:r>
              <a:rPr spc="-90" dirty="0"/>
              <a:t>Cha</a:t>
            </a:r>
            <a:r>
              <a:rPr spc="-35" dirty="0"/>
              <a:t>l</a:t>
            </a:r>
            <a:r>
              <a:rPr spc="-40" dirty="0"/>
              <a:t>l</a:t>
            </a:r>
            <a:r>
              <a:rPr spc="-70" dirty="0"/>
              <a:t>eng</a:t>
            </a:r>
            <a:r>
              <a:rPr spc="-60" dirty="0"/>
              <a:t>e</a:t>
            </a:r>
            <a:r>
              <a:rPr spc="-30" dirty="0"/>
              <a:t> </a:t>
            </a:r>
            <a:r>
              <a:rPr spc="-105" dirty="0"/>
              <a:t>-</a:t>
            </a:r>
            <a:r>
              <a:rPr spc="-35" dirty="0"/>
              <a:t> </a:t>
            </a:r>
            <a:r>
              <a:rPr spc="-15" dirty="0"/>
              <a:t>I</a:t>
            </a:r>
            <a:r>
              <a:rPr spc="-80" dirty="0"/>
              <a:t>d</a:t>
            </a:r>
            <a:r>
              <a:rPr spc="-30" dirty="0"/>
              <a:t>e</a:t>
            </a:r>
            <a:r>
              <a:rPr spc="-25" dirty="0"/>
              <a:t>a</a:t>
            </a:r>
            <a:r>
              <a:rPr spc="-55" dirty="0"/>
              <a:t> </a:t>
            </a:r>
            <a:r>
              <a:rPr spc="-105" dirty="0"/>
              <a:t>S</a:t>
            </a:r>
            <a:r>
              <a:rPr spc="-80" dirty="0"/>
              <a:t>ub</a:t>
            </a:r>
            <a:r>
              <a:rPr spc="-50" dirty="0"/>
              <a:t>m</a:t>
            </a:r>
            <a:r>
              <a:rPr spc="-15" dirty="0"/>
              <a:t>i</a:t>
            </a:r>
            <a:r>
              <a:rPr spc="-120" dirty="0"/>
              <a:t>s</a:t>
            </a:r>
            <a:r>
              <a:rPr spc="-125" dirty="0"/>
              <a:t>s</a:t>
            </a:r>
            <a:r>
              <a:rPr spc="-40" dirty="0"/>
              <a:t>i</a:t>
            </a:r>
            <a:r>
              <a:rPr spc="-90" dirty="0"/>
              <a:t>o</a:t>
            </a:r>
            <a:r>
              <a:rPr spc="-75" dirty="0"/>
              <a:t>n</a:t>
            </a:r>
            <a:r>
              <a:rPr spc="-65" dirty="0"/>
              <a:t> </a:t>
            </a:r>
            <a:r>
              <a:rPr spc="-150" dirty="0"/>
              <a:t>T</a:t>
            </a:r>
            <a:r>
              <a:rPr spc="-55" dirty="0"/>
              <a:t>emp</a:t>
            </a:r>
            <a:r>
              <a:rPr spc="-15" dirty="0"/>
              <a:t>l</a:t>
            </a:r>
            <a:r>
              <a:rPr spc="-20" dirty="0"/>
              <a:t>a</a:t>
            </a:r>
            <a:r>
              <a:rPr spc="-5" dirty="0"/>
              <a:t>t</a:t>
            </a:r>
            <a:r>
              <a:rPr spc="-35" dirty="0"/>
              <a: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3261" y="1939289"/>
            <a:ext cx="2133600" cy="4445"/>
          </a:xfrm>
          <a:custGeom>
            <a:avLst/>
            <a:gdLst/>
            <a:ahLst/>
            <a:cxnLst/>
            <a:rect l="l" t="t" r="r" b="b"/>
            <a:pathLst>
              <a:path w="2133600" h="4444">
                <a:moveTo>
                  <a:pt x="0" y="0"/>
                </a:moveTo>
                <a:lnTo>
                  <a:pt x="2133600" y="3937"/>
                </a:lnTo>
              </a:path>
            </a:pathLst>
          </a:custGeom>
          <a:ln w="101600">
            <a:solidFill>
              <a:srgbClr val="7BA654"/>
            </a:solidFill>
          </a:ln>
        </p:spPr>
        <p:txBody>
          <a:bodyPr wrap="square" lIns="0" tIns="0" rIns="0" bIns="0" rtlCol="0"/>
          <a:lstStyle/>
          <a:p>
            <a:endParaRPr/>
          </a:p>
        </p:txBody>
      </p:sp>
      <p:sp>
        <p:nvSpPr>
          <p:cNvPr id="17" name="bg object 17"/>
          <p:cNvSpPr/>
          <p:nvPr/>
        </p:nvSpPr>
        <p:spPr>
          <a:xfrm>
            <a:off x="10520172" y="1091183"/>
            <a:ext cx="1671955" cy="2231390"/>
          </a:xfrm>
          <a:custGeom>
            <a:avLst/>
            <a:gdLst/>
            <a:ahLst/>
            <a:cxnLst/>
            <a:rect l="l" t="t" r="r" b="b"/>
            <a:pathLst>
              <a:path w="1671954" h="2231390">
                <a:moveTo>
                  <a:pt x="558926" y="0"/>
                </a:moveTo>
                <a:lnTo>
                  <a:pt x="0" y="559053"/>
                </a:lnTo>
                <a:lnTo>
                  <a:pt x="1671826" y="2231133"/>
                </a:lnTo>
                <a:lnTo>
                  <a:pt x="1671826" y="1113152"/>
                </a:lnTo>
                <a:lnTo>
                  <a:pt x="558926" y="0"/>
                </a:lnTo>
                <a:close/>
              </a:path>
            </a:pathLst>
          </a:custGeom>
          <a:solidFill>
            <a:srgbClr val="4494A1"/>
          </a:solidFill>
        </p:spPr>
        <p:txBody>
          <a:bodyPr wrap="square" lIns="0" tIns="0" rIns="0" bIns="0" rtlCol="0"/>
          <a:lstStyle/>
          <a:p>
            <a:endParaRPr/>
          </a:p>
        </p:txBody>
      </p:sp>
      <p:sp>
        <p:nvSpPr>
          <p:cNvPr id="18" name="bg object 18"/>
          <p:cNvSpPr/>
          <p:nvPr/>
        </p:nvSpPr>
        <p:spPr>
          <a:xfrm>
            <a:off x="11107801" y="889"/>
            <a:ext cx="1084580" cy="1084580"/>
          </a:xfrm>
          <a:custGeom>
            <a:avLst/>
            <a:gdLst/>
            <a:ahLst/>
            <a:cxnLst/>
            <a:rect l="l" t="t" r="r" b="b"/>
            <a:pathLst>
              <a:path w="1084579" h="1084580">
                <a:moveTo>
                  <a:pt x="1084197" y="0"/>
                </a:moveTo>
                <a:lnTo>
                  <a:pt x="0" y="0"/>
                </a:lnTo>
                <a:lnTo>
                  <a:pt x="1084197" y="1084197"/>
                </a:lnTo>
                <a:lnTo>
                  <a:pt x="1084197" y="0"/>
                </a:lnTo>
                <a:close/>
              </a:path>
            </a:pathLst>
          </a:custGeom>
          <a:solidFill>
            <a:srgbClr val="7BA654"/>
          </a:solidFill>
        </p:spPr>
        <p:txBody>
          <a:bodyPr wrap="square" lIns="0" tIns="0" rIns="0" bIns="0" rtlCol="0"/>
          <a:lstStyle/>
          <a:p>
            <a:endParaRPr/>
          </a:p>
        </p:txBody>
      </p:sp>
      <p:sp>
        <p:nvSpPr>
          <p:cNvPr id="19" name="bg object 19"/>
          <p:cNvSpPr/>
          <p:nvPr/>
        </p:nvSpPr>
        <p:spPr>
          <a:xfrm>
            <a:off x="8869680" y="889"/>
            <a:ext cx="2182495" cy="1090295"/>
          </a:xfrm>
          <a:custGeom>
            <a:avLst/>
            <a:gdLst/>
            <a:ahLst/>
            <a:cxnLst/>
            <a:rect l="l" t="t" r="r" b="b"/>
            <a:pathLst>
              <a:path w="2182495" h="1090295">
                <a:moveTo>
                  <a:pt x="2182368" y="0"/>
                </a:moveTo>
                <a:lnTo>
                  <a:pt x="0" y="0"/>
                </a:lnTo>
                <a:lnTo>
                  <a:pt x="1090676" y="1090294"/>
                </a:lnTo>
                <a:lnTo>
                  <a:pt x="2182368" y="0"/>
                </a:lnTo>
                <a:close/>
              </a:path>
            </a:pathLst>
          </a:custGeom>
          <a:solidFill>
            <a:srgbClr val="F8D347"/>
          </a:solidFill>
        </p:spPr>
        <p:txBody>
          <a:bodyPr wrap="square" lIns="0" tIns="0" rIns="0" bIns="0" rtlCol="0"/>
          <a:lstStyle/>
          <a:p>
            <a:endParaRPr/>
          </a:p>
        </p:txBody>
      </p:sp>
      <p:sp>
        <p:nvSpPr>
          <p:cNvPr id="2" name="Holder 2"/>
          <p:cNvSpPr>
            <a:spLocks noGrp="1"/>
          </p:cNvSpPr>
          <p:nvPr>
            <p:ph type="title"/>
          </p:nvPr>
        </p:nvSpPr>
        <p:spPr>
          <a:xfrm>
            <a:off x="951382" y="790194"/>
            <a:ext cx="10289235" cy="696594"/>
          </a:xfrm>
          <a:prstGeom prst="rect">
            <a:avLst/>
          </a:prstGeom>
        </p:spPr>
        <p:txBody>
          <a:bodyPr wrap="square" lIns="0" tIns="0" rIns="0" bIns="0">
            <a:spAutoFit/>
          </a:bodyPr>
          <a:lstStyle>
            <a:lvl1pPr>
              <a:defRPr sz="4400" b="1" i="0">
                <a:solidFill>
                  <a:schemeClr val="tx1"/>
                </a:solidFill>
                <a:latin typeface="Arial"/>
                <a:cs typeface="Arial"/>
              </a:defRPr>
            </a:lvl1pPr>
          </a:lstStyle>
          <a:p>
            <a:endParaRPr/>
          </a:p>
        </p:txBody>
      </p:sp>
      <p:sp>
        <p:nvSpPr>
          <p:cNvPr id="3" name="Holder 3"/>
          <p:cNvSpPr>
            <a:spLocks noGrp="1"/>
          </p:cNvSpPr>
          <p:nvPr>
            <p:ph type="body" idx="1"/>
          </p:nvPr>
        </p:nvSpPr>
        <p:spPr>
          <a:xfrm>
            <a:off x="896620" y="2175408"/>
            <a:ext cx="10398759" cy="3050540"/>
          </a:xfrm>
          <a:prstGeom prst="rect">
            <a:avLst/>
          </a:prstGeom>
        </p:spPr>
        <p:txBody>
          <a:bodyPr wrap="square" lIns="0" tIns="0" rIns="0" bIns="0">
            <a:spAutoFit/>
          </a:bodyPr>
          <a:lstStyle>
            <a:lvl1pPr>
              <a:defRPr sz="1800" b="1" i="0">
                <a:solidFill>
                  <a:srgbClr val="7BA654"/>
                </a:solidFill>
                <a:latin typeface="Arial"/>
                <a:cs typeface="Arial"/>
              </a:defRPr>
            </a:lvl1pPr>
          </a:lstStyle>
          <a:p>
            <a:endParaRPr/>
          </a:p>
        </p:txBody>
      </p:sp>
      <p:sp>
        <p:nvSpPr>
          <p:cNvPr id="4" name="Holder 4"/>
          <p:cNvSpPr>
            <a:spLocks noGrp="1"/>
          </p:cNvSpPr>
          <p:nvPr>
            <p:ph type="ftr" sz="quarter" idx="5"/>
          </p:nvPr>
        </p:nvSpPr>
        <p:spPr>
          <a:xfrm>
            <a:off x="4235958" y="6661685"/>
            <a:ext cx="3108959" cy="165734"/>
          </a:xfrm>
          <a:prstGeom prst="rect">
            <a:avLst/>
          </a:prstGeom>
        </p:spPr>
        <p:txBody>
          <a:bodyPr wrap="square" lIns="0" tIns="0" rIns="0" bIns="0">
            <a:spAutoFit/>
          </a:bodyPr>
          <a:lstStyle>
            <a:lvl1pPr>
              <a:defRPr sz="1100" b="1" i="0">
                <a:solidFill>
                  <a:srgbClr val="4494A1"/>
                </a:solidFill>
                <a:latin typeface="Arial"/>
                <a:cs typeface="Arial"/>
              </a:defRPr>
            </a:lvl1pPr>
          </a:lstStyle>
          <a:p>
            <a:pPr marL="12700">
              <a:lnSpc>
                <a:spcPts val="1240"/>
              </a:lnSpc>
            </a:pPr>
            <a:r>
              <a:rPr spc="-145" dirty="0"/>
              <a:t>G</a:t>
            </a:r>
            <a:r>
              <a:rPr spc="-70" dirty="0"/>
              <a:t>r</a:t>
            </a:r>
            <a:r>
              <a:rPr spc="-45" dirty="0"/>
              <a:t>an</a:t>
            </a:r>
            <a:r>
              <a:rPr spc="-80" dirty="0"/>
              <a:t>d</a:t>
            </a:r>
            <a:r>
              <a:rPr spc="-55" dirty="0"/>
              <a:t> </a:t>
            </a:r>
            <a:r>
              <a:rPr spc="-85" dirty="0"/>
              <a:t>Oni</a:t>
            </a:r>
            <a:r>
              <a:rPr spc="-90" dirty="0"/>
              <a:t>o</a:t>
            </a:r>
            <a:r>
              <a:rPr spc="-75" dirty="0"/>
              <a:t>n</a:t>
            </a:r>
            <a:r>
              <a:rPr spc="-20" dirty="0"/>
              <a:t> </a:t>
            </a:r>
            <a:r>
              <a:rPr spc="-90" dirty="0"/>
              <a:t>Cha</a:t>
            </a:r>
            <a:r>
              <a:rPr spc="-35" dirty="0"/>
              <a:t>l</a:t>
            </a:r>
            <a:r>
              <a:rPr spc="-40" dirty="0"/>
              <a:t>l</a:t>
            </a:r>
            <a:r>
              <a:rPr spc="-70" dirty="0"/>
              <a:t>eng</a:t>
            </a:r>
            <a:r>
              <a:rPr spc="-60" dirty="0"/>
              <a:t>e</a:t>
            </a:r>
            <a:r>
              <a:rPr spc="-30" dirty="0"/>
              <a:t> </a:t>
            </a:r>
            <a:r>
              <a:rPr spc="-105" dirty="0"/>
              <a:t>-</a:t>
            </a:r>
            <a:r>
              <a:rPr spc="-35" dirty="0"/>
              <a:t> </a:t>
            </a:r>
            <a:r>
              <a:rPr spc="-15" dirty="0"/>
              <a:t>I</a:t>
            </a:r>
            <a:r>
              <a:rPr spc="-80" dirty="0"/>
              <a:t>d</a:t>
            </a:r>
            <a:r>
              <a:rPr spc="-30" dirty="0"/>
              <a:t>e</a:t>
            </a:r>
            <a:r>
              <a:rPr spc="-25" dirty="0"/>
              <a:t>a</a:t>
            </a:r>
            <a:r>
              <a:rPr spc="-55" dirty="0"/>
              <a:t> </a:t>
            </a:r>
            <a:r>
              <a:rPr spc="-105" dirty="0"/>
              <a:t>S</a:t>
            </a:r>
            <a:r>
              <a:rPr spc="-80" dirty="0"/>
              <a:t>ub</a:t>
            </a:r>
            <a:r>
              <a:rPr spc="-50" dirty="0"/>
              <a:t>m</a:t>
            </a:r>
            <a:r>
              <a:rPr spc="-15" dirty="0"/>
              <a:t>i</a:t>
            </a:r>
            <a:r>
              <a:rPr spc="-120" dirty="0"/>
              <a:t>s</a:t>
            </a:r>
            <a:r>
              <a:rPr spc="-125" dirty="0"/>
              <a:t>s</a:t>
            </a:r>
            <a:r>
              <a:rPr spc="-40" dirty="0"/>
              <a:t>i</a:t>
            </a:r>
            <a:r>
              <a:rPr spc="-90" dirty="0"/>
              <a:t>o</a:t>
            </a:r>
            <a:r>
              <a:rPr spc="-75" dirty="0"/>
              <a:t>n</a:t>
            </a:r>
            <a:r>
              <a:rPr spc="-65" dirty="0"/>
              <a:t> </a:t>
            </a:r>
            <a:r>
              <a:rPr spc="-150" dirty="0"/>
              <a:t>T</a:t>
            </a:r>
            <a:r>
              <a:rPr spc="-55" dirty="0"/>
              <a:t>emp</a:t>
            </a:r>
            <a:r>
              <a:rPr spc="-15" dirty="0"/>
              <a:t>l</a:t>
            </a:r>
            <a:r>
              <a:rPr spc="-20" dirty="0"/>
              <a:t>a</a:t>
            </a:r>
            <a:r>
              <a:rPr spc="-5" dirty="0"/>
              <a:t>t</a:t>
            </a:r>
            <a:r>
              <a:rPr spc="-35" dirty="0"/>
              <a: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58951"/>
            <a:ext cx="8025130" cy="6097905"/>
            <a:chOff x="0" y="758951"/>
            <a:chExt cx="8025130" cy="6097905"/>
          </a:xfrm>
        </p:grpSpPr>
        <p:sp>
          <p:nvSpPr>
            <p:cNvPr id="3" name="object 3"/>
            <p:cNvSpPr/>
            <p:nvPr/>
          </p:nvSpPr>
          <p:spPr>
            <a:xfrm>
              <a:off x="0" y="758951"/>
              <a:ext cx="3074035" cy="4098290"/>
            </a:xfrm>
            <a:custGeom>
              <a:avLst/>
              <a:gdLst/>
              <a:ahLst/>
              <a:cxnLst/>
              <a:rect l="l" t="t" r="r" b="b"/>
              <a:pathLst>
                <a:path w="3074035" h="4098290">
                  <a:moveTo>
                    <a:pt x="0" y="0"/>
                  </a:moveTo>
                  <a:lnTo>
                    <a:pt x="0" y="2050796"/>
                  </a:lnTo>
                  <a:lnTo>
                    <a:pt x="2048129" y="4098036"/>
                  </a:lnTo>
                  <a:lnTo>
                    <a:pt x="3073908" y="3072638"/>
                  </a:lnTo>
                  <a:lnTo>
                    <a:pt x="0" y="0"/>
                  </a:lnTo>
                  <a:close/>
                </a:path>
              </a:pathLst>
            </a:custGeom>
            <a:solidFill>
              <a:srgbClr val="4494A1"/>
            </a:solidFill>
          </p:spPr>
          <p:txBody>
            <a:bodyPr wrap="square" lIns="0" tIns="0" rIns="0" bIns="0" rtlCol="0"/>
            <a:lstStyle/>
            <a:p>
              <a:endParaRPr/>
            </a:p>
          </p:txBody>
        </p:sp>
        <p:sp>
          <p:nvSpPr>
            <p:cNvPr id="4" name="object 4"/>
            <p:cNvSpPr/>
            <p:nvPr/>
          </p:nvSpPr>
          <p:spPr>
            <a:xfrm>
              <a:off x="0" y="4861560"/>
              <a:ext cx="1995170" cy="1995170"/>
            </a:xfrm>
            <a:custGeom>
              <a:avLst/>
              <a:gdLst/>
              <a:ahLst/>
              <a:cxnLst/>
              <a:rect l="l" t="t" r="r" b="b"/>
              <a:pathLst>
                <a:path w="1995170" h="1995170">
                  <a:moveTo>
                    <a:pt x="0" y="0"/>
                  </a:moveTo>
                  <a:lnTo>
                    <a:pt x="0" y="1994721"/>
                  </a:lnTo>
                  <a:lnTo>
                    <a:pt x="1994662" y="1994721"/>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2098548" y="4856987"/>
              <a:ext cx="4000500" cy="1999614"/>
            </a:xfrm>
            <a:custGeom>
              <a:avLst/>
              <a:gdLst/>
              <a:ahLst/>
              <a:cxnLst/>
              <a:rect l="l" t="t" r="r" b="b"/>
              <a:pathLst>
                <a:path w="4000500" h="1999615">
                  <a:moveTo>
                    <a:pt x="2001139" y="0"/>
                  </a:moveTo>
                  <a:lnTo>
                    <a:pt x="0" y="1999294"/>
                  </a:lnTo>
                  <a:lnTo>
                    <a:pt x="4000500" y="1999294"/>
                  </a:lnTo>
                  <a:lnTo>
                    <a:pt x="2001139" y="0"/>
                  </a:lnTo>
                  <a:close/>
                </a:path>
              </a:pathLst>
            </a:custGeom>
            <a:solidFill>
              <a:srgbClr val="F8D347"/>
            </a:solidFill>
          </p:spPr>
          <p:txBody>
            <a:bodyPr wrap="square" lIns="0" tIns="0" rIns="0" bIns="0" rtlCol="0"/>
            <a:lstStyle/>
            <a:p>
              <a:endParaRPr/>
            </a:p>
          </p:txBody>
        </p:sp>
        <p:sp>
          <p:nvSpPr>
            <p:cNvPr id="6" name="object 6"/>
            <p:cNvSpPr/>
            <p:nvPr/>
          </p:nvSpPr>
          <p:spPr>
            <a:xfrm>
              <a:off x="5840729" y="5785866"/>
              <a:ext cx="2133600" cy="4445"/>
            </a:xfrm>
            <a:custGeom>
              <a:avLst/>
              <a:gdLst/>
              <a:ahLst/>
              <a:cxnLst/>
              <a:rect l="l" t="t" r="r" b="b"/>
              <a:pathLst>
                <a:path w="2133600" h="4445">
                  <a:moveTo>
                    <a:pt x="0" y="0"/>
                  </a:moveTo>
                  <a:lnTo>
                    <a:pt x="2133600" y="3987"/>
                  </a:lnTo>
                </a:path>
              </a:pathLst>
            </a:custGeom>
            <a:ln w="101600">
              <a:solidFill>
                <a:srgbClr val="7BA654"/>
              </a:solidFill>
            </a:ln>
          </p:spPr>
          <p:txBody>
            <a:bodyPr wrap="square" lIns="0" tIns="0" rIns="0" bIns="0" rtlCol="0"/>
            <a:lstStyle/>
            <a:p>
              <a:endParaRPr/>
            </a:p>
          </p:txBody>
        </p:sp>
      </p:grpSp>
      <p:sp>
        <p:nvSpPr>
          <p:cNvPr id="7" name="object 7"/>
          <p:cNvSpPr txBox="1">
            <a:spLocks noGrp="1"/>
          </p:cNvSpPr>
          <p:nvPr>
            <p:ph type="title"/>
          </p:nvPr>
        </p:nvSpPr>
        <p:spPr>
          <a:xfrm>
            <a:off x="5538978" y="122046"/>
            <a:ext cx="5885180" cy="1122680"/>
          </a:xfrm>
          <a:prstGeom prst="rect">
            <a:avLst/>
          </a:prstGeom>
        </p:spPr>
        <p:txBody>
          <a:bodyPr vert="horz" wrap="square" lIns="0" tIns="12700" rIns="0" bIns="0" rtlCol="0">
            <a:spAutoFit/>
          </a:bodyPr>
          <a:lstStyle/>
          <a:p>
            <a:pPr marL="1016635" marR="5080" indent="-1004569">
              <a:lnSpc>
                <a:spcPct val="100000"/>
              </a:lnSpc>
              <a:spcBef>
                <a:spcPts val="100"/>
              </a:spcBef>
            </a:pPr>
            <a:r>
              <a:rPr sz="3600" spc="-285" dirty="0"/>
              <a:t>Bas</a:t>
            </a:r>
            <a:r>
              <a:rPr sz="3600" spc="-150" dirty="0"/>
              <a:t>i</a:t>
            </a:r>
            <a:r>
              <a:rPr sz="3600" spc="-330" dirty="0"/>
              <a:t>c</a:t>
            </a:r>
            <a:r>
              <a:rPr sz="3600" spc="-90" dirty="0"/>
              <a:t> </a:t>
            </a:r>
            <a:r>
              <a:rPr sz="3600" spc="-130" dirty="0"/>
              <a:t>Deta</a:t>
            </a:r>
            <a:r>
              <a:rPr sz="3600" spc="-80" dirty="0"/>
              <a:t>i</a:t>
            </a:r>
            <a:r>
              <a:rPr sz="3600" spc="-245" dirty="0"/>
              <a:t>ls</a:t>
            </a:r>
            <a:r>
              <a:rPr sz="3600" spc="-90" dirty="0"/>
              <a:t> </a:t>
            </a:r>
            <a:r>
              <a:rPr sz="3600" spc="-180" dirty="0"/>
              <a:t>of</a:t>
            </a:r>
            <a:r>
              <a:rPr sz="3600" spc="-100" dirty="0"/>
              <a:t> </a:t>
            </a:r>
            <a:r>
              <a:rPr sz="3600" spc="-135" dirty="0"/>
              <a:t>th</a:t>
            </a:r>
            <a:r>
              <a:rPr sz="3600" spc="-150" dirty="0"/>
              <a:t>e</a:t>
            </a:r>
            <a:r>
              <a:rPr sz="3600" spc="-114" dirty="0"/>
              <a:t> </a:t>
            </a:r>
            <a:r>
              <a:rPr sz="3600" spc="-160" dirty="0"/>
              <a:t>Tea</a:t>
            </a:r>
            <a:r>
              <a:rPr sz="3600" spc="-240" dirty="0"/>
              <a:t>m</a:t>
            </a:r>
            <a:r>
              <a:rPr sz="3600" spc="-105" dirty="0"/>
              <a:t> </a:t>
            </a:r>
            <a:r>
              <a:rPr sz="3600" spc="-150" dirty="0"/>
              <a:t>and  </a:t>
            </a:r>
            <a:r>
              <a:rPr sz="3600" spc="-175" dirty="0"/>
              <a:t>Proble</a:t>
            </a:r>
            <a:r>
              <a:rPr sz="3600" spc="-295" dirty="0"/>
              <a:t>m</a:t>
            </a:r>
            <a:r>
              <a:rPr sz="3600" spc="-105" dirty="0"/>
              <a:t> </a:t>
            </a:r>
            <a:r>
              <a:rPr sz="3600" spc="-135" dirty="0"/>
              <a:t>Stateme</a:t>
            </a:r>
            <a:r>
              <a:rPr sz="3600" spc="-160" dirty="0"/>
              <a:t>n</a:t>
            </a:r>
            <a:r>
              <a:rPr sz="3600" spc="-40" dirty="0"/>
              <a:t>t</a:t>
            </a:r>
            <a:endParaRPr sz="3600" dirty="0"/>
          </a:p>
        </p:txBody>
      </p:sp>
      <p:sp>
        <p:nvSpPr>
          <p:cNvPr id="10" name="object 10"/>
          <p:cNvSpPr txBox="1"/>
          <p:nvPr/>
        </p:nvSpPr>
        <p:spPr>
          <a:xfrm>
            <a:off x="5829427" y="2729610"/>
            <a:ext cx="5448173" cy="2954207"/>
          </a:xfrm>
          <a:prstGeom prst="rect">
            <a:avLst/>
          </a:prstGeom>
        </p:spPr>
        <p:txBody>
          <a:bodyPr vert="horz" wrap="square" lIns="0" tIns="12700" rIns="0" bIns="0" rtlCol="0">
            <a:spAutoFit/>
          </a:bodyPr>
          <a:lstStyle/>
          <a:p>
            <a:pPr>
              <a:lnSpc>
                <a:spcPct val="100000"/>
              </a:lnSpc>
              <a:spcBef>
                <a:spcPts val="30"/>
              </a:spcBef>
            </a:pPr>
            <a:r>
              <a:rPr lang="en-US" sz="2350" dirty="0">
                <a:latin typeface="Arial"/>
                <a:cs typeface="Arial"/>
              </a:rPr>
              <a:t>Problem statement: Rain water harvesting</a:t>
            </a:r>
            <a:endParaRPr lang="en-US" sz="2800" b="1" dirty="0">
              <a:latin typeface="Arial"/>
              <a:cs typeface="Arial"/>
            </a:endParaRPr>
          </a:p>
          <a:p>
            <a:pPr>
              <a:lnSpc>
                <a:spcPct val="100000"/>
              </a:lnSpc>
              <a:spcBef>
                <a:spcPts val="30"/>
              </a:spcBef>
            </a:pPr>
            <a:endParaRPr sz="2800" b="1" dirty="0">
              <a:latin typeface="Arial"/>
              <a:cs typeface="Arial"/>
            </a:endParaRPr>
          </a:p>
          <a:p>
            <a:pPr marL="12700">
              <a:lnSpc>
                <a:spcPct val="100000"/>
              </a:lnSpc>
            </a:pPr>
            <a:r>
              <a:rPr sz="2400" b="1" spc="-229" dirty="0">
                <a:solidFill>
                  <a:srgbClr val="7BA654"/>
                </a:solidFill>
                <a:latin typeface="Arial"/>
                <a:cs typeface="Arial"/>
              </a:rPr>
              <a:t>T</a:t>
            </a:r>
            <a:r>
              <a:rPr sz="2400" b="1" spc="-40" dirty="0">
                <a:solidFill>
                  <a:srgbClr val="7BA654"/>
                </a:solidFill>
                <a:latin typeface="Arial"/>
                <a:cs typeface="Arial"/>
              </a:rPr>
              <a:t>ea</a:t>
            </a:r>
            <a:r>
              <a:rPr sz="2400" b="1" spc="-55" dirty="0">
                <a:solidFill>
                  <a:srgbClr val="7BA654"/>
                </a:solidFill>
                <a:latin typeface="Arial"/>
                <a:cs typeface="Arial"/>
              </a:rPr>
              <a:t>m </a:t>
            </a:r>
            <a:r>
              <a:rPr sz="2400" b="1" spc="-140" dirty="0">
                <a:solidFill>
                  <a:srgbClr val="7BA654"/>
                </a:solidFill>
                <a:latin typeface="Arial"/>
                <a:cs typeface="Arial"/>
              </a:rPr>
              <a:t>N</a:t>
            </a:r>
            <a:r>
              <a:rPr sz="2400" b="1" spc="-75" dirty="0">
                <a:solidFill>
                  <a:srgbClr val="7BA654"/>
                </a:solidFill>
                <a:latin typeface="Arial"/>
                <a:cs typeface="Arial"/>
              </a:rPr>
              <a:t>ame:</a:t>
            </a:r>
            <a:r>
              <a:rPr lang="en-IN" sz="2400" b="1" spc="-75" dirty="0">
                <a:solidFill>
                  <a:srgbClr val="7BA654"/>
                </a:solidFill>
                <a:latin typeface="Arial"/>
                <a:cs typeface="Arial"/>
              </a:rPr>
              <a:t>  Ritika</a:t>
            </a:r>
            <a:endParaRPr lang="en-US" sz="2400" b="1" spc="-75" dirty="0">
              <a:solidFill>
                <a:srgbClr val="7BA654"/>
              </a:solidFill>
              <a:latin typeface="Arial"/>
              <a:cs typeface="Arial"/>
            </a:endParaRPr>
          </a:p>
          <a:p>
            <a:pPr marL="12700">
              <a:lnSpc>
                <a:spcPct val="100000"/>
              </a:lnSpc>
            </a:pPr>
            <a:endParaRPr sz="2800" b="1" dirty="0">
              <a:latin typeface="Arial"/>
              <a:cs typeface="Arial"/>
            </a:endParaRPr>
          </a:p>
          <a:p>
            <a:pPr marL="12700">
              <a:lnSpc>
                <a:spcPct val="100000"/>
              </a:lnSpc>
            </a:pPr>
            <a:r>
              <a:rPr sz="2400" b="1" spc="-229" dirty="0">
                <a:solidFill>
                  <a:srgbClr val="7BA654"/>
                </a:solidFill>
                <a:latin typeface="Arial"/>
                <a:cs typeface="Arial"/>
              </a:rPr>
              <a:t>T</a:t>
            </a:r>
            <a:r>
              <a:rPr sz="2400" b="1" spc="-40" dirty="0">
                <a:solidFill>
                  <a:srgbClr val="7BA654"/>
                </a:solidFill>
                <a:latin typeface="Arial"/>
                <a:cs typeface="Arial"/>
              </a:rPr>
              <a:t>ea</a:t>
            </a:r>
            <a:r>
              <a:rPr sz="2400" b="1" spc="-55" dirty="0">
                <a:solidFill>
                  <a:srgbClr val="7BA654"/>
                </a:solidFill>
                <a:latin typeface="Arial"/>
                <a:cs typeface="Arial"/>
              </a:rPr>
              <a:t>m</a:t>
            </a:r>
            <a:r>
              <a:rPr sz="2400" b="1" spc="-50" dirty="0">
                <a:solidFill>
                  <a:srgbClr val="7BA654"/>
                </a:solidFill>
                <a:latin typeface="Arial"/>
                <a:cs typeface="Arial"/>
              </a:rPr>
              <a:t> </a:t>
            </a:r>
            <a:r>
              <a:rPr sz="2400" b="1" spc="-140" dirty="0">
                <a:solidFill>
                  <a:srgbClr val="7BA654"/>
                </a:solidFill>
                <a:latin typeface="Arial"/>
                <a:cs typeface="Arial"/>
              </a:rPr>
              <a:t>L</a:t>
            </a:r>
            <a:r>
              <a:rPr sz="2400" b="1" spc="-120" dirty="0">
                <a:solidFill>
                  <a:srgbClr val="7BA654"/>
                </a:solidFill>
                <a:latin typeface="Arial"/>
                <a:cs typeface="Arial"/>
              </a:rPr>
              <a:t>e</a:t>
            </a:r>
            <a:r>
              <a:rPr sz="2400" b="1" spc="-80" dirty="0">
                <a:solidFill>
                  <a:srgbClr val="7BA654"/>
                </a:solidFill>
                <a:latin typeface="Arial"/>
                <a:cs typeface="Arial"/>
              </a:rPr>
              <a:t>ader</a:t>
            </a:r>
            <a:r>
              <a:rPr sz="2400" b="1" spc="-45" dirty="0">
                <a:solidFill>
                  <a:srgbClr val="7BA654"/>
                </a:solidFill>
                <a:latin typeface="Arial"/>
                <a:cs typeface="Arial"/>
              </a:rPr>
              <a:t> </a:t>
            </a:r>
            <a:r>
              <a:rPr sz="2400" b="1" spc="-145" dirty="0">
                <a:solidFill>
                  <a:srgbClr val="7BA654"/>
                </a:solidFill>
                <a:latin typeface="Arial"/>
                <a:cs typeface="Arial"/>
              </a:rPr>
              <a:t>N</a:t>
            </a:r>
            <a:r>
              <a:rPr sz="2400" b="1" spc="-45" dirty="0">
                <a:solidFill>
                  <a:srgbClr val="7BA654"/>
                </a:solidFill>
                <a:latin typeface="Arial"/>
                <a:cs typeface="Arial"/>
              </a:rPr>
              <a:t>am</a:t>
            </a:r>
            <a:r>
              <a:rPr sz="2400" b="1" spc="-20" dirty="0">
                <a:solidFill>
                  <a:srgbClr val="7BA654"/>
                </a:solidFill>
                <a:latin typeface="Arial"/>
                <a:cs typeface="Arial"/>
              </a:rPr>
              <a:t>e</a:t>
            </a:r>
            <a:r>
              <a:rPr sz="2400" b="1" spc="-170" dirty="0">
                <a:solidFill>
                  <a:srgbClr val="7BA654"/>
                </a:solidFill>
                <a:latin typeface="Arial"/>
                <a:cs typeface="Arial"/>
              </a:rPr>
              <a:t>:</a:t>
            </a:r>
            <a:r>
              <a:rPr lang="en-IN" sz="2400" b="1" spc="-170" dirty="0">
                <a:solidFill>
                  <a:srgbClr val="7BA654"/>
                </a:solidFill>
                <a:latin typeface="Arial"/>
                <a:cs typeface="Arial"/>
              </a:rPr>
              <a:t>   Ritika Bhagwat </a:t>
            </a:r>
            <a:endParaRPr sz="2400" b="1" dirty="0">
              <a:latin typeface="Arial"/>
              <a:cs typeface="Arial"/>
            </a:endParaRPr>
          </a:p>
          <a:p>
            <a:pPr marL="12700" marR="5080">
              <a:lnSpc>
                <a:spcPct val="271800"/>
              </a:lnSpc>
              <a:spcBef>
                <a:spcPts val="10"/>
              </a:spcBef>
            </a:pPr>
            <a:r>
              <a:rPr sz="1800" b="1" spc="-145" dirty="0">
                <a:solidFill>
                  <a:srgbClr val="7BA654"/>
                </a:solidFill>
                <a:latin typeface="Arial"/>
                <a:cs typeface="Arial"/>
              </a:rPr>
              <a:t>N</a:t>
            </a:r>
            <a:r>
              <a:rPr sz="1800" b="1" spc="-110" dirty="0">
                <a:solidFill>
                  <a:srgbClr val="7BA654"/>
                </a:solidFill>
                <a:latin typeface="Arial"/>
                <a:cs typeface="Arial"/>
              </a:rPr>
              <a:t>o.</a:t>
            </a:r>
            <a:r>
              <a:rPr sz="1800" b="1" spc="-40" dirty="0">
                <a:solidFill>
                  <a:srgbClr val="7BA654"/>
                </a:solidFill>
                <a:latin typeface="Arial"/>
                <a:cs typeface="Arial"/>
              </a:rPr>
              <a:t> </a:t>
            </a:r>
            <a:r>
              <a:rPr sz="1800" b="1" spc="-90" dirty="0">
                <a:solidFill>
                  <a:srgbClr val="7BA654"/>
                </a:solidFill>
                <a:latin typeface="Arial"/>
                <a:cs typeface="Arial"/>
              </a:rPr>
              <a:t>of</a:t>
            </a:r>
            <a:r>
              <a:rPr sz="1800" b="1" spc="-60" dirty="0">
                <a:solidFill>
                  <a:srgbClr val="7BA654"/>
                </a:solidFill>
                <a:latin typeface="Arial"/>
                <a:cs typeface="Arial"/>
              </a:rPr>
              <a:t> </a:t>
            </a:r>
            <a:r>
              <a:rPr sz="1800" b="1" spc="-229" dirty="0">
                <a:solidFill>
                  <a:srgbClr val="7BA654"/>
                </a:solidFill>
                <a:latin typeface="Arial"/>
                <a:cs typeface="Arial"/>
              </a:rPr>
              <a:t>T</a:t>
            </a:r>
            <a:r>
              <a:rPr sz="1800" b="1" spc="-40" dirty="0">
                <a:solidFill>
                  <a:srgbClr val="7BA654"/>
                </a:solidFill>
                <a:latin typeface="Arial"/>
                <a:cs typeface="Arial"/>
              </a:rPr>
              <a:t>ea</a:t>
            </a:r>
            <a:r>
              <a:rPr sz="1800" b="1" spc="-55" dirty="0">
                <a:solidFill>
                  <a:srgbClr val="7BA654"/>
                </a:solidFill>
                <a:latin typeface="Arial"/>
                <a:cs typeface="Arial"/>
              </a:rPr>
              <a:t>m</a:t>
            </a:r>
            <a:r>
              <a:rPr sz="1800" b="1" spc="-50" dirty="0">
                <a:solidFill>
                  <a:srgbClr val="7BA654"/>
                </a:solidFill>
                <a:latin typeface="Arial"/>
                <a:cs typeface="Arial"/>
              </a:rPr>
              <a:t> </a:t>
            </a:r>
            <a:r>
              <a:rPr sz="1800" b="1" spc="-35" dirty="0">
                <a:solidFill>
                  <a:srgbClr val="7BA654"/>
                </a:solidFill>
                <a:latin typeface="Arial"/>
                <a:cs typeface="Arial"/>
              </a:rPr>
              <a:t>m</a:t>
            </a:r>
            <a:r>
              <a:rPr sz="1800" b="1" spc="-45" dirty="0">
                <a:solidFill>
                  <a:srgbClr val="7BA654"/>
                </a:solidFill>
                <a:latin typeface="Arial"/>
                <a:cs typeface="Arial"/>
              </a:rPr>
              <a:t>e</a:t>
            </a:r>
            <a:r>
              <a:rPr sz="1800" b="1" spc="-55" dirty="0">
                <a:solidFill>
                  <a:srgbClr val="7BA654"/>
                </a:solidFill>
                <a:latin typeface="Arial"/>
                <a:cs typeface="Arial"/>
              </a:rPr>
              <a:t>m</a:t>
            </a:r>
            <a:r>
              <a:rPr sz="1800" b="1" spc="-100" dirty="0">
                <a:solidFill>
                  <a:srgbClr val="7BA654"/>
                </a:solidFill>
                <a:latin typeface="Arial"/>
                <a:cs typeface="Arial"/>
              </a:rPr>
              <a:t>b</a:t>
            </a:r>
            <a:r>
              <a:rPr sz="1800" b="1" spc="-85" dirty="0">
                <a:solidFill>
                  <a:srgbClr val="7BA654"/>
                </a:solidFill>
                <a:latin typeface="Arial"/>
                <a:cs typeface="Arial"/>
              </a:rPr>
              <a:t>e</a:t>
            </a:r>
            <a:r>
              <a:rPr sz="1800" b="1" spc="-135" dirty="0">
                <a:solidFill>
                  <a:srgbClr val="7BA654"/>
                </a:solidFill>
                <a:latin typeface="Arial"/>
                <a:cs typeface="Arial"/>
              </a:rPr>
              <a:t>rs:  </a:t>
            </a:r>
            <a:r>
              <a:rPr lang="en-IN" sz="1800" b="1" spc="-135" dirty="0">
                <a:latin typeface="Arial"/>
                <a:cs typeface="Arial"/>
              </a:rPr>
              <a:t>01</a:t>
            </a:r>
          </a:p>
        </p:txBody>
      </p:sp>
      <p:sp>
        <p:nvSpPr>
          <p:cNvPr id="15" name="object 15"/>
          <p:cNvSpPr txBox="1"/>
          <p:nvPr/>
        </p:nvSpPr>
        <p:spPr>
          <a:xfrm>
            <a:off x="2596388" y="1180591"/>
            <a:ext cx="149415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Arial MT"/>
                <a:cs typeface="Arial MT"/>
              </a:rPr>
              <a:t>for</a:t>
            </a:r>
            <a:r>
              <a:rPr sz="1400" spc="-40" dirty="0">
                <a:solidFill>
                  <a:srgbClr val="FFFFFF"/>
                </a:solidFill>
                <a:latin typeface="Arial MT"/>
                <a:cs typeface="Arial MT"/>
              </a:rPr>
              <a:t> </a:t>
            </a:r>
            <a:r>
              <a:rPr sz="1400" spc="-5" dirty="0">
                <a:solidFill>
                  <a:srgbClr val="FFFFFF"/>
                </a:solidFill>
                <a:latin typeface="Arial MT"/>
                <a:cs typeface="Arial MT"/>
              </a:rPr>
              <a:t>development</a:t>
            </a:r>
            <a:r>
              <a:rPr sz="1400" spc="-45" dirty="0">
                <a:solidFill>
                  <a:srgbClr val="FFFFFF"/>
                </a:solidFill>
                <a:latin typeface="Arial MT"/>
                <a:cs typeface="Arial MT"/>
              </a:rPr>
              <a:t> </a:t>
            </a:r>
            <a:r>
              <a:rPr sz="1400" spc="-5" dirty="0">
                <a:solidFill>
                  <a:srgbClr val="FFFFFF"/>
                </a:solidFill>
                <a:latin typeface="Arial MT"/>
                <a:cs typeface="Arial MT"/>
              </a:rPr>
              <a:t>of</a:t>
            </a:r>
            <a:endParaRPr sz="14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 y="3899915"/>
            <a:ext cx="2959100" cy="2959735"/>
            <a:chOff x="832" y="3899915"/>
            <a:chExt cx="2959100" cy="2959735"/>
          </a:xfrm>
        </p:grpSpPr>
        <p:sp>
          <p:nvSpPr>
            <p:cNvPr id="3" name="object 3"/>
            <p:cNvSpPr/>
            <p:nvPr/>
          </p:nvSpPr>
          <p:spPr>
            <a:xfrm>
              <a:off x="970788" y="5367527"/>
              <a:ext cx="1988820" cy="1492250"/>
            </a:xfrm>
            <a:custGeom>
              <a:avLst/>
              <a:gdLst/>
              <a:ahLst/>
              <a:cxnLst/>
              <a:rect l="l" t="t" r="r" b="b"/>
              <a:pathLst>
                <a:path w="1988820" h="1492250">
                  <a:moveTo>
                    <a:pt x="497586" y="0"/>
                  </a:moveTo>
                  <a:lnTo>
                    <a:pt x="0" y="497890"/>
                  </a:lnTo>
                  <a:lnTo>
                    <a:pt x="993520" y="1491995"/>
                  </a:lnTo>
                  <a:lnTo>
                    <a:pt x="1988820" y="1491995"/>
                  </a:lnTo>
                  <a:lnTo>
                    <a:pt x="497586" y="0"/>
                  </a:lnTo>
                  <a:close/>
                </a:path>
              </a:pathLst>
            </a:custGeom>
            <a:solidFill>
              <a:srgbClr val="F8D347"/>
            </a:solidFill>
          </p:spPr>
          <p:txBody>
            <a:bodyPr wrap="square" lIns="0" tIns="0" rIns="0" bIns="0" rtlCol="0"/>
            <a:lstStyle/>
            <a:p>
              <a:endParaRPr dirty="0"/>
            </a:p>
          </p:txBody>
        </p:sp>
        <p:sp>
          <p:nvSpPr>
            <p:cNvPr id="4" name="object 4"/>
            <p:cNvSpPr/>
            <p:nvPr/>
          </p:nvSpPr>
          <p:spPr>
            <a:xfrm>
              <a:off x="832" y="5891097"/>
              <a:ext cx="967105" cy="969010"/>
            </a:xfrm>
            <a:custGeom>
              <a:avLst/>
              <a:gdLst/>
              <a:ahLst/>
              <a:cxnLst/>
              <a:rect l="l" t="t" r="r" b="b"/>
              <a:pathLst>
                <a:path w="967105" h="969009">
                  <a:moveTo>
                    <a:pt x="0" y="0"/>
                  </a:moveTo>
                  <a:lnTo>
                    <a:pt x="0" y="968424"/>
                  </a:lnTo>
                  <a:lnTo>
                    <a:pt x="966907" y="968424"/>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833" y="3899915"/>
              <a:ext cx="970280" cy="1941830"/>
            </a:xfrm>
            <a:custGeom>
              <a:avLst/>
              <a:gdLst/>
              <a:ahLst/>
              <a:cxnLst/>
              <a:rect l="l" t="t" r="r" b="b"/>
              <a:pathLst>
                <a:path w="970280" h="1941829">
                  <a:moveTo>
                    <a:pt x="0" y="0"/>
                  </a:moveTo>
                  <a:lnTo>
                    <a:pt x="0" y="1941575"/>
                  </a:lnTo>
                  <a:lnTo>
                    <a:pt x="969954" y="970406"/>
                  </a:lnTo>
                  <a:lnTo>
                    <a:pt x="0" y="0"/>
                  </a:lnTo>
                  <a:close/>
                </a:path>
              </a:pathLst>
            </a:custGeom>
            <a:solidFill>
              <a:srgbClr val="4494A1"/>
            </a:solidFill>
          </p:spPr>
          <p:txBody>
            <a:bodyPr wrap="square" lIns="0" tIns="0" rIns="0" bIns="0" rtlCol="0"/>
            <a:lstStyle/>
            <a:p>
              <a:endParaRPr/>
            </a:p>
          </p:txBody>
        </p:sp>
      </p:grpSp>
      <p:sp>
        <p:nvSpPr>
          <p:cNvPr id="7" name="object 7"/>
          <p:cNvSpPr txBox="1">
            <a:spLocks noGrp="1"/>
          </p:cNvSpPr>
          <p:nvPr>
            <p:ph type="title"/>
          </p:nvPr>
        </p:nvSpPr>
        <p:spPr>
          <a:xfrm>
            <a:off x="832" y="-51182"/>
            <a:ext cx="12191168" cy="696595"/>
          </a:xfrm>
          <a:prstGeom prst="rect">
            <a:avLst/>
          </a:prstGeom>
        </p:spPr>
        <p:txBody>
          <a:bodyPr vert="horz" wrap="square" lIns="0" tIns="13335" rIns="0" bIns="0" rtlCol="0">
            <a:spAutoFit/>
          </a:bodyPr>
          <a:lstStyle/>
          <a:p>
            <a:pPr marL="12700" algn="ctr">
              <a:lnSpc>
                <a:spcPct val="100000"/>
              </a:lnSpc>
              <a:spcBef>
                <a:spcPts val="105"/>
              </a:spcBef>
            </a:pPr>
            <a:r>
              <a:rPr spc="-170" dirty="0"/>
              <a:t>Idea/Approach</a:t>
            </a:r>
            <a:r>
              <a:rPr spc="-140" dirty="0"/>
              <a:t> </a:t>
            </a:r>
            <a:r>
              <a:rPr spc="-135" dirty="0"/>
              <a:t>Det</a:t>
            </a:r>
            <a:r>
              <a:rPr spc="-160" dirty="0"/>
              <a:t>a</a:t>
            </a:r>
            <a:r>
              <a:rPr spc="-250" dirty="0"/>
              <a:t>ils</a:t>
            </a:r>
          </a:p>
        </p:txBody>
      </p:sp>
      <p:sp>
        <p:nvSpPr>
          <p:cNvPr id="10" name="TextBox 9">
            <a:extLst>
              <a:ext uri="{FF2B5EF4-FFF2-40B4-BE49-F238E27FC236}">
                <a16:creationId xmlns:a16="http://schemas.microsoft.com/office/drawing/2014/main" id="{97356A1A-55EF-AC39-788C-929842202BF0}"/>
              </a:ext>
            </a:extLst>
          </p:cNvPr>
          <p:cNvSpPr txBox="1"/>
          <p:nvPr/>
        </p:nvSpPr>
        <p:spPr>
          <a:xfrm>
            <a:off x="967937" y="1016255"/>
            <a:ext cx="11525250" cy="5632311"/>
          </a:xfrm>
          <a:prstGeom prst="rect">
            <a:avLst/>
          </a:prstGeom>
          <a:noFill/>
        </p:spPr>
        <p:txBody>
          <a:bodyPr wrap="square">
            <a:spAutoFit/>
          </a:bodyPr>
          <a:lstStyle/>
          <a:p>
            <a:r>
              <a:rPr lang="en-IN" b="1" u="sng" dirty="0"/>
              <a:t>Catchment Area</a:t>
            </a:r>
            <a:r>
              <a:rPr lang="en-IN" dirty="0"/>
              <a:t>: The project will utilize the rooftops of the residential buildings as the primary</a:t>
            </a:r>
          </a:p>
          <a:p>
            <a:r>
              <a:rPr lang="en-IN" dirty="0"/>
              <a:t>catchment area for rainwater. The rooftops will be equipped with gutters and downspouts to direct</a:t>
            </a:r>
          </a:p>
          <a:p>
            <a:r>
              <a:rPr lang="en-IN" dirty="0"/>
              <a:t>rainwater into the collection system.</a:t>
            </a:r>
          </a:p>
          <a:p>
            <a:endParaRPr lang="en-IN" dirty="0"/>
          </a:p>
          <a:p>
            <a:r>
              <a:rPr lang="en-IN" b="1" u="sng" dirty="0"/>
              <a:t>Storage Tanks</a:t>
            </a:r>
            <a:r>
              <a:rPr lang="en-IN" dirty="0"/>
              <a:t>: Underground storage tanks will be installed to store harvested rainwater. The tanks will have</a:t>
            </a:r>
          </a:p>
          <a:p>
            <a:r>
              <a:rPr lang="en-IN" dirty="0"/>
              <a:t>a capacity based on the average annual rainfall and the water needs of the complex.</a:t>
            </a:r>
          </a:p>
          <a:p>
            <a:endParaRPr lang="en-IN" dirty="0"/>
          </a:p>
          <a:p>
            <a:r>
              <a:rPr lang="en-IN" b="1" u="sng" dirty="0"/>
              <a:t>Filtration and Treatment: </a:t>
            </a:r>
            <a:r>
              <a:rPr lang="en-IN" dirty="0"/>
              <a:t>Before entering the storage tanks, rainwater will undergo a series of filtration</a:t>
            </a:r>
          </a:p>
          <a:p>
            <a:r>
              <a:rPr lang="en-IN" dirty="0"/>
              <a:t>processes to remove debris, leaves, and other contaminants. An initial mesh filter will capture larger</a:t>
            </a:r>
          </a:p>
          <a:p>
            <a:r>
              <a:rPr lang="en-IN" dirty="0"/>
              <a:t>particles, followed by a sand and gravel filtration system to remove finer sediments.</a:t>
            </a:r>
          </a:p>
          <a:p>
            <a:endParaRPr lang="en-IN" b="1" u="sng" dirty="0"/>
          </a:p>
          <a:p>
            <a:r>
              <a:rPr lang="en-IN" b="1" u="sng" dirty="0"/>
              <a:t>Distribution System</a:t>
            </a:r>
            <a:r>
              <a:rPr lang="en-IN" dirty="0"/>
              <a:t>: A network of pipes and pumps will distribute the harvested rainwater to various points</a:t>
            </a:r>
          </a:p>
          <a:p>
            <a:r>
              <a:rPr lang="en-IN" dirty="0"/>
              <a:t>of use within the complex. These points may include irrigation for landscaped areas, toilet flushing, and</a:t>
            </a:r>
          </a:p>
          <a:p>
            <a:r>
              <a:rPr lang="en-IN" dirty="0"/>
              <a:t>vehicle washing.</a:t>
            </a:r>
          </a:p>
          <a:p>
            <a:endParaRPr lang="en-IN" dirty="0"/>
          </a:p>
          <a:p>
            <a:r>
              <a:rPr lang="en-IN" b="1" u="sng" dirty="0"/>
              <a:t>Monitoring and Control: </a:t>
            </a:r>
            <a:r>
              <a:rPr lang="en-IN" dirty="0"/>
              <a:t>The system will incorporate sensors and control mechanisms to monitor water</a:t>
            </a:r>
          </a:p>
          <a:p>
            <a:r>
              <a:rPr lang="en-IN" dirty="0"/>
              <a:t>levels in the storage tanks and control the distribution</a:t>
            </a:r>
          </a:p>
          <a:p>
            <a:r>
              <a:rPr lang="en-US" b="1" u="sng" dirty="0"/>
              <a:t>Solar-Powered Pumping and Filtration</a:t>
            </a:r>
            <a:r>
              <a:rPr lang="en-US" dirty="0"/>
              <a:t>: Utilizing solar energy to power pumps and filtration systems, reducing the</a:t>
            </a:r>
          </a:p>
          <a:p>
            <a:r>
              <a:rPr lang="en-US" dirty="0"/>
              <a:t>environmental impact and energy costs associated with rainwater harvesting operations.</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 y="3899915"/>
            <a:ext cx="2959100" cy="2959735"/>
            <a:chOff x="832" y="3899915"/>
            <a:chExt cx="2959100" cy="2959735"/>
          </a:xfrm>
        </p:grpSpPr>
        <p:sp>
          <p:nvSpPr>
            <p:cNvPr id="3" name="object 3"/>
            <p:cNvSpPr/>
            <p:nvPr/>
          </p:nvSpPr>
          <p:spPr>
            <a:xfrm>
              <a:off x="970788" y="5367527"/>
              <a:ext cx="1988820" cy="1492250"/>
            </a:xfrm>
            <a:custGeom>
              <a:avLst/>
              <a:gdLst/>
              <a:ahLst/>
              <a:cxnLst/>
              <a:rect l="l" t="t" r="r" b="b"/>
              <a:pathLst>
                <a:path w="1988820" h="1492250">
                  <a:moveTo>
                    <a:pt x="497586" y="0"/>
                  </a:moveTo>
                  <a:lnTo>
                    <a:pt x="0" y="497890"/>
                  </a:lnTo>
                  <a:lnTo>
                    <a:pt x="993520" y="1491995"/>
                  </a:lnTo>
                  <a:lnTo>
                    <a:pt x="1988820" y="1491995"/>
                  </a:lnTo>
                  <a:lnTo>
                    <a:pt x="497586" y="0"/>
                  </a:lnTo>
                  <a:close/>
                </a:path>
              </a:pathLst>
            </a:custGeom>
            <a:solidFill>
              <a:srgbClr val="F8D347"/>
            </a:solidFill>
          </p:spPr>
          <p:txBody>
            <a:bodyPr wrap="square" lIns="0" tIns="0" rIns="0" bIns="0" rtlCol="0"/>
            <a:lstStyle/>
            <a:p>
              <a:endParaRPr/>
            </a:p>
          </p:txBody>
        </p:sp>
        <p:sp>
          <p:nvSpPr>
            <p:cNvPr id="4" name="object 4"/>
            <p:cNvSpPr/>
            <p:nvPr/>
          </p:nvSpPr>
          <p:spPr>
            <a:xfrm>
              <a:off x="832" y="5891097"/>
              <a:ext cx="967105" cy="969010"/>
            </a:xfrm>
            <a:custGeom>
              <a:avLst/>
              <a:gdLst/>
              <a:ahLst/>
              <a:cxnLst/>
              <a:rect l="l" t="t" r="r" b="b"/>
              <a:pathLst>
                <a:path w="967105" h="969009">
                  <a:moveTo>
                    <a:pt x="0" y="0"/>
                  </a:moveTo>
                  <a:lnTo>
                    <a:pt x="0" y="968424"/>
                  </a:lnTo>
                  <a:lnTo>
                    <a:pt x="966907" y="968424"/>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833" y="3899915"/>
              <a:ext cx="970280" cy="1941830"/>
            </a:xfrm>
            <a:custGeom>
              <a:avLst/>
              <a:gdLst/>
              <a:ahLst/>
              <a:cxnLst/>
              <a:rect l="l" t="t" r="r" b="b"/>
              <a:pathLst>
                <a:path w="970280" h="1941829">
                  <a:moveTo>
                    <a:pt x="0" y="0"/>
                  </a:moveTo>
                  <a:lnTo>
                    <a:pt x="0" y="1941575"/>
                  </a:lnTo>
                  <a:lnTo>
                    <a:pt x="969954" y="970406"/>
                  </a:lnTo>
                  <a:lnTo>
                    <a:pt x="0" y="0"/>
                  </a:lnTo>
                  <a:close/>
                </a:path>
              </a:pathLst>
            </a:custGeom>
            <a:solidFill>
              <a:srgbClr val="4494A1"/>
            </a:solidFill>
          </p:spPr>
          <p:txBody>
            <a:bodyPr wrap="square" lIns="0" tIns="0" rIns="0" bIns="0" rtlCol="0"/>
            <a:lstStyle/>
            <a:p>
              <a:endParaRPr/>
            </a:p>
          </p:txBody>
        </p:sp>
      </p:grpSp>
      <p:sp>
        <p:nvSpPr>
          <p:cNvPr id="7" name="object 7"/>
          <p:cNvSpPr txBox="1">
            <a:spLocks noGrp="1"/>
          </p:cNvSpPr>
          <p:nvPr>
            <p:ph type="title"/>
          </p:nvPr>
        </p:nvSpPr>
        <p:spPr>
          <a:xfrm>
            <a:off x="832" y="-51182"/>
            <a:ext cx="12191168" cy="567463"/>
          </a:xfrm>
          <a:prstGeom prst="rect">
            <a:avLst/>
          </a:prstGeom>
        </p:spPr>
        <p:txBody>
          <a:bodyPr vert="horz" wrap="square" lIns="0" tIns="13335" rIns="0" bIns="0" rtlCol="0">
            <a:spAutoFit/>
          </a:bodyPr>
          <a:lstStyle/>
          <a:p>
            <a:pPr marL="12700" algn="ctr">
              <a:lnSpc>
                <a:spcPct val="100000"/>
              </a:lnSpc>
              <a:spcBef>
                <a:spcPts val="105"/>
              </a:spcBef>
            </a:pPr>
            <a:r>
              <a:rPr lang="en-IN" sz="3600" spc="-250" dirty="0"/>
              <a:t>FLOW  CHART</a:t>
            </a:r>
            <a:endParaRPr sz="3600" spc="-250" dirty="0"/>
          </a:p>
        </p:txBody>
      </p:sp>
      <p:pic>
        <p:nvPicPr>
          <p:cNvPr id="2050" name="Picture 2" descr="Flow chart of rainwater harvesting. | Download Scientific Diagram">
            <a:extLst>
              <a:ext uri="{FF2B5EF4-FFF2-40B4-BE49-F238E27FC236}">
                <a16:creationId xmlns:a16="http://schemas.microsoft.com/office/drawing/2014/main" id="{1164A778-DE4E-9E3D-3D4B-F1D0C080F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471488"/>
            <a:ext cx="8096250" cy="591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31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 y="3899915"/>
            <a:ext cx="2959100" cy="2959735"/>
            <a:chOff x="832" y="3899915"/>
            <a:chExt cx="2959100" cy="2959735"/>
          </a:xfrm>
        </p:grpSpPr>
        <p:sp>
          <p:nvSpPr>
            <p:cNvPr id="3" name="object 3"/>
            <p:cNvSpPr/>
            <p:nvPr/>
          </p:nvSpPr>
          <p:spPr>
            <a:xfrm>
              <a:off x="970788" y="5367527"/>
              <a:ext cx="1988820" cy="1492250"/>
            </a:xfrm>
            <a:custGeom>
              <a:avLst/>
              <a:gdLst/>
              <a:ahLst/>
              <a:cxnLst/>
              <a:rect l="l" t="t" r="r" b="b"/>
              <a:pathLst>
                <a:path w="1988820" h="1492250">
                  <a:moveTo>
                    <a:pt x="497586" y="0"/>
                  </a:moveTo>
                  <a:lnTo>
                    <a:pt x="0" y="497890"/>
                  </a:lnTo>
                  <a:lnTo>
                    <a:pt x="993520" y="1491995"/>
                  </a:lnTo>
                  <a:lnTo>
                    <a:pt x="1988820" y="1491995"/>
                  </a:lnTo>
                  <a:lnTo>
                    <a:pt x="497586" y="0"/>
                  </a:lnTo>
                  <a:close/>
                </a:path>
              </a:pathLst>
            </a:custGeom>
            <a:solidFill>
              <a:srgbClr val="F8D347"/>
            </a:solidFill>
          </p:spPr>
          <p:txBody>
            <a:bodyPr wrap="square" lIns="0" tIns="0" rIns="0" bIns="0" rtlCol="0"/>
            <a:lstStyle/>
            <a:p>
              <a:endParaRPr/>
            </a:p>
          </p:txBody>
        </p:sp>
        <p:sp>
          <p:nvSpPr>
            <p:cNvPr id="4" name="object 4"/>
            <p:cNvSpPr/>
            <p:nvPr/>
          </p:nvSpPr>
          <p:spPr>
            <a:xfrm>
              <a:off x="832" y="5891097"/>
              <a:ext cx="967105" cy="969010"/>
            </a:xfrm>
            <a:custGeom>
              <a:avLst/>
              <a:gdLst/>
              <a:ahLst/>
              <a:cxnLst/>
              <a:rect l="l" t="t" r="r" b="b"/>
              <a:pathLst>
                <a:path w="967105" h="969009">
                  <a:moveTo>
                    <a:pt x="0" y="0"/>
                  </a:moveTo>
                  <a:lnTo>
                    <a:pt x="0" y="968424"/>
                  </a:lnTo>
                  <a:lnTo>
                    <a:pt x="966907" y="968424"/>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833" y="3899915"/>
              <a:ext cx="970280" cy="1941830"/>
            </a:xfrm>
            <a:custGeom>
              <a:avLst/>
              <a:gdLst/>
              <a:ahLst/>
              <a:cxnLst/>
              <a:rect l="l" t="t" r="r" b="b"/>
              <a:pathLst>
                <a:path w="970280" h="1941829">
                  <a:moveTo>
                    <a:pt x="0" y="0"/>
                  </a:moveTo>
                  <a:lnTo>
                    <a:pt x="0" y="1941575"/>
                  </a:lnTo>
                  <a:lnTo>
                    <a:pt x="969954" y="970406"/>
                  </a:lnTo>
                  <a:lnTo>
                    <a:pt x="0" y="0"/>
                  </a:lnTo>
                  <a:close/>
                </a:path>
              </a:pathLst>
            </a:custGeom>
            <a:solidFill>
              <a:srgbClr val="4494A1"/>
            </a:solidFill>
          </p:spPr>
          <p:txBody>
            <a:bodyPr wrap="square" lIns="0" tIns="0" rIns="0" bIns="0" rtlCol="0"/>
            <a:lstStyle/>
            <a:p>
              <a:endParaRPr/>
            </a:p>
          </p:txBody>
        </p:sp>
      </p:grpSp>
      <p:sp>
        <p:nvSpPr>
          <p:cNvPr id="6" name="object 6"/>
          <p:cNvSpPr/>
          <p:nvPr/>
        </p:nvSpPr>
        <p:spPr>
          <a:xfrm>
            <a:off x="4876800" y="528955"/>
            <a:ext cx="2133600" cy="4445"/>
          </a:xfrm>
          <a:custGeom>
            <a:avLst/>
            <a:gdLst/>
            <a:ahLst/>
            <a:cxnLst/>
            <a:rect l="l" t="t" r="r" b="b"/>
            <a:pathLst>
              <a:path w="2133600" h="4444">
                <a:moveTo>
                  <a:pt x="0" y="0"/>
                </a:moveTo>
                <a:lnTo>
                  <a:pt x="2133600" y="3937"/>
                </a:lnTo>
              </a:path>
            </a:pathLst>
          </a:custGeom>
          <a:ln w="101600">
            <a:solidFill>
              <a:srgbClr val="7BA654"/>
            </a:solidFill>
          </a:ln>
        </p:spPr>
        <p:txBody>
          <a:bodyPr wrap="square" lIns="0" tIns="0" rIns="0" bIns="0" rtlCol="0"/>
          <a:lstStyle/>
          <a:p>
            <a:endParaRPr/>
          </a:p>
        </p:txBody>
      </p:sp>
      <p:sp>
        <p:nvSpPr>
          <p:cNvPr id="8" name="object 8"/>
          <p:cNvSpPr txBox="1"/>
          <p:nvPr/>
        </p:nvSpPr>
        <p:spPr>
          <a:xfrm>
            <a:off x="36184" y="609600"/>
            <a:ext cx="12120464" cy="730969"/>
          </a:xfrm>
          <a:prstGeom prst="rect">
            <a:avLst/>
          </a:prstGeom>
          <a:ln w="9525">
            <a:solidFill>
              <a:srgbClr val="000000"/>
            </a:solidFill>
          </a:ln>
        </p:spPr>
        <p:txBody>
          <a:bodyPr vert="horz" wrap="square" lIns="0" tIns="0" rIns="0" bIns="0" rtlCol="0">
            <a:spAutoFit/>
          </a:bodyPr>
          <a:lstStyle/>
          <a:p>
            <a:pPr algn="ctr">
              <a:lnSpc>
                <a:spcPts val="1864"/>
              </a:lnSpc>
            </a:pPr>
            <a:endParaRPr lang="en-GB" sz="2400" b="1" spc="-229" dirty="0">
              <a:solidFill>
                <a:srgbClr val="7BA654"/>
              </a:solidFill>
              <a:latin typeface="Arial"/>
              <a:cs typeface="Arial"/>
            </a:endParaRPr>
          </a:p>
          <a:p>
            <a:pPr algn="ctr">
              <a:lnSpc>
                <a:spcPts val="1864"/>
              </a:lnSpc>
            </a:pPr>
            <a:r>
              <a:rPr lang="en-GB" sz="2400" b="1" spc="-229" dirty="0">
                <a:solidFill>
                  <a:srgbClr val="7BA654"/>
                </a:solidFill>
                <a:latin typeface="Arial"/>
                <a:cs typeface="Arial"/>
              </a:rPr>
              <a:t>T</a:t>
            </a:r>
            <a:r>
              <a:rPr lang="en-GB" sz="2400" b="1" spc="-114" dirty="0">
                <a:solidFill>
                  <a:srgbClr val="7BA654"/>
                </a:solidFill>
                <a:latin typeface="Arial"/>
                <a:cs typeface="Arial"/>
              </a:rPr>
              <a:t>e</a:t>
            </a:r>
            <a:r>
              <a:rPr lang="en-GB" sz="2400" b="1" spc="-110" dirty="0">
                <a:solidFill>
                  <a:srgbClr val="7BA654"/>
                </a:solidFill>
                <a:latin typeface="Arial"/>
                <a:cs typeface="Arial"/>
              </a:rPr>
              <a:t>c</a:t>
            </a:r>
            <a:r>
              <a:rPr lang="en-GB" sz="2400" b="1" spc="-125" dirty="0">
                <a:solidFill>
                  <a:srgbClr val="7BA654"/>
                </a:solidFill>
                <a:latin typeface="Arial"/>
                <a:cs typeface="Arial"/>
              </a:rPr>
              <a:t>h</a:t>
            </a:r>
            <a:r>
              <a:rPr lang="en-GB" sz="2400" b="1" spc="-135" dirty="0">
                <a:solidFill>
                  <a:srgbClr val="7BA654"/>
                </a:solidFill>
                <a:latin typeface="Arial"/>
                <a:cs typeface="Arial"/>
              </a:rPr>
              <a:t>n</a:t>
            </a:r>
            <a:r>
              <a:rPr lang="en-GB" sz="2400" b="1" spc="-110" dirty="0">
                <a:solidFill>
                  <a:srgbClr val="7BA654"/>
                </a:solidFill>
                <a:latin typeface="Arial"/>
                <a:cs typeface="Arial"/>
              </a:rPr>
              <a:t>ol</a:t>
            </a:r>
            <a:r>
              <a:rPr lang="en-GB" sz="2400" b="1" spc="-155" dirty="0">
                <a:solidFill>
                  <a:srgbClr val="7BA654"/>
                </a:solidFill>
                <a:latin typeface="Arial"/>
                <a:cs typeface="Arial"/>
              </a:rPr>
              <a:t>o</a:t>
            </a:r>
            <a:r>
              <a:rPr lang="en-GB" sz="2400" b="1" spc="-204" dirty="0">
                <a:solidFill>
                  <a:srgbClr val="7BA654"/>
                </a:solidFill>
                <a:latin typeface="Arial"/>
                <a:cs typeface="Arial"/>
              </a:rPr>
              <a:t>g</a:t>
            </a:r>
            <a:r>
              <a:rPr lang="en-GB" sz="2400" b="1" spc="-180" dirty="0">
                <a:solidFill>
                  <a:srgbClr val="7BA654"/>
                </a:solidFill>
                <a:latin typeface="Arial"/>
                <a:cs typeface="Arial"/>
              </a:rPr>
              <a:t>y</a:t>
            </a:r>
            <a:r>
              <a:rPr lang="en-GB" sz="2400" b="1" spc="-50" dirty="0">
                <a:solidFill>
                  <a:srgbClr val="7BA654"/>
                </a:solidFill>
                <a:latin typeface="Arial"/>
                <a:cs typeface="Arial"/>
              </a:rPr>
              <a:t> </a:t>
            </a:r>
            <a:r>
              <a:rPr lang="en-GB" sz="2400" b="1" spc="-80" dirty="0">
                <a:solidFill>
                  <a:srgbClr val="7BA654"/>
                </a:solidFill>
                <a:latin typeface="Arial"/>
                <a:cs typeface="Arial"/>
              </a:rPr>
              <a:t>st</a:t>
            </a:r>
            <a:r>
              <a:rPr lang="en-GB" sz="2400" b="1" spc="-100" dirty="0">
                <a:solidFill>
                  <a:srgbClr val="7BA654"/>
                </a:solidFill>
                <a:latin typeface="Arial"/>
                <a:cs typeface="Arial"/>
              </a:rPr>
              <a:t>a</a:t>
            </a:r>
            <a:r>
              <a:rPr lang="en-GB" sz="2400" b="1" spc="-105" dirty="0">
                <a:solidFill>
                  <a:srgbClr val="7BA654"/>
                </a:solidFill>
                <a:latin typeface="Arial"/>
                <a:cs typeface="Arial"/>
              </a:rPr>
              <a:t>ck</a:t>
            </a:r>
          </a:p>
          <a:p>
            <a:pPr algn="just">
              <a:lnSpc>
                <a:spcPts val="1864"/>
              </a:lnSpc>
            </a:pPr>
            <a:r>
              <a:rPr lang="en-GB" sz="1600" b="1" spc="-50" dirty="0">
                <a:solidFill>
                  <a:srgbClr val="7BA654"/>
                </a:solidFill>
                <a:latin typeface="Arial"/>
                <a:cs typeface="Arial"/>
              </a:rPr>
              <a:t> </a:t>
            </a:r>
            <a:endParaRPr sz="1600" dirty="0">
              <a:latin typeface="Segoe UI Symbol"/>
              <a:cs typeface="Segoe UI Symbol"/>
            </a:endParaRPr>
          </a:p>
        </p:txBody>
      </p:sp>
      <p:pic>
        <p:nvPicPr>
          <p:cNvPr id="1026" name="Picture 2" descr="SOLAR POWERED RAINWATER HARVESTING SYSTEM - EPCM Holdings">
            <a:extLst>
              <a:ext uri="{FF2B5EF4-FFF2-40B4-BE49-F238E27FC236}">
                <a16:creationId xmlns:a16="http://schemas.microsoft.com/office/drawing/2014/main" id="{33F8F927-089A-9019-503A-674E563D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78283"/>
            <a:ext cx="9205912" cy="407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42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 y="3899915"/>
            <a:ext cx="2959100" cy="2959735"/>
            <a:chOff x="832" y="3899915"/>
            <a:chExt cx="2959100" cy="2959735"/>
          </a:xfrm>
        </p:grpSpPr>
        <p:sp>
          <p:nvSpPr>
            <p:cNvPr id="3" name="object 3"/>
            <p:cNvSpPr/>
            <p:nvPr/>
          </p:nvSpPr>
          <p:spPr>
            <a:xfrm>
              <a:off x="970788" y="5367527"/>
              <a:ext cx="1988820" cy="1492250"/>
            </a:xfrm>
            <a:custGeom>
              <a:avLst/>
              <a:gdLst/>
              <a:ahLst/>
              <a:cxnLst/>
              <a:rect l="l" t="t" r="r" b="b"/>
              <a:pathLst>
                <a:path w="1988820" h="1492250">
                  <a:moveTo>
                    <a:pt x="497586" y="0"/>
                  </a:moveTo>
                  <a:lnTo>
                    <a:pt x="0" y="497890"/>
                  </a:lnTo>
                  <a:lnTo>
                    <a:pt x="993520" y="1491995"/>
                  </a:lnTo>
                  <a:lnTo>
                    <a:pt x="1988820" y="1491995"/>
                  </a:lnTo>
                  <a:lnTo>
                    <a:pt x="497586" y="0"/>
                  </a:lnTo>
                  <a:close/>
                </a:path>
              </a:pathLst>
            </a:custGeom>
            <a:solidFill>
              <a:srgbClr val="F8D347"/>
            </a:solidFill>
          </p:spPr>
          <p:txBody>
            <a:bodyPr wrap="square" lIns="0" tIns="0" rIns="0" bIns="0" rtlCol="0"/>
            <a:lstStyle/>
            <a:p>
              <a:endParaRPr/>
            </a:p>
          </p:txBody>
        </p:sp>
        <p:sp>
          <p:nvSpPr>
            <p:cNvPr id="4" name="object 4"/>
            <p:cNvSpPr/>
            <p:nvPr/>
          </p:nvSpPr>
          <p:spPr>
            <a:xfrm>
              <a:off x="832" y="5891097"/>
              <a:ext cx="967105" cy="969010"/>
            </a:xfrm>
            <a:custGeom>
              <a:avLst/>
              <a:gdLst/>
              <a:ahLst/>
              <a:cxnLst/>
              <a:rect l="l" t="t" r="r" b="b"/>
              <a:pathLst>
                <a:path w="967105" h="969009">
                  <a:moveTo>
                    <a:pt x="0" y="0"/>
                  </a:moveTo>
                  <a:lnTo>
                    <a:pt x="0" y="968424"/>
                  </a:lnTo>
                  <a:lnTo>
                    <a:pt x="966907" y="968424"/>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833" y="3899915"/>
              <a:ext cx="970280" cy="1941830"/>
            </a:xfrm>
            <a:custGeom>
              <a:avLst/>
              <a:gdLst/>
              <a:ahLst/>
              <a:cxnLst/>
              <a:rect l="l" t="t" r="r" b="b"/>
              <a:pathLst>
                <a:path w="970280" h="1941829">
                  <a:moveTo>
                    <a:pt x="0" y="0"/>
                  </a:moveTo>
                  <a:lnTo>
                    <a:pt x="0" y="1941575"/>
                  </a:lnTo>
                  <a:lnTo>
                    <a:pt x="969954" y="970406"/>
                  </a:lnTo>
                  <a:lnTo>
                    <a:pt x="0" y="0"/>
                  </a:lnTo>
                  <a:close/>
                </a:path>
              </a:pathLst>
            </a:custGeom>
            <a:solidFill>
              <a:srgbClr val="4494A1"/>
            </a:solidFill>
          </p:spPr>
          <p:txBody>
            <a:bodyPr wrap="square" lIns="0" tIns="0" rIns="0" bIns="0" rtlCol="0"/>
            <a:lstStyle/>
            <a:p>
              <a:endParaRPr/>
            </a:p>
          </p:txBody>
        </p:sp>
      </p:grpSp>
      <p:sp>
        <p:nvSpPr>
          <p:cNvPr id="9" name="TextBox 8">
            <a:extLst>
              <a:ext uri="{FF2B5EF4-FFF2-40B4-BE49-F238E27FC236}">
                <a16:creationId xmlns:a16="http://schemas.microsoft.com/office/drawing/2014/main" id="{FDFDC62A-975E-B1EE-F7D7-9F92E7EF812D}"/>
              </a:ext>
            </a:extLst>
          </p:cNvPr>
          <p:cNvSpPr txBox="1"/>
          <p:nvPr/>
        </p:nvSpPr>
        <p:spPr>
          <a:xfrm>
            <a:off x="762000" y="763432"/>
            <a:ext cx="10880598" cy="3970318"/>
          </a:xfrm>
          <a:prstGeom prst="rect">
            <a:avLst/>
          </a:prstGeom>
          <a:noFill/>
        </p:spPr>
        <p:txBody>
          <a:bodyPr wrap="square" rtlCol="0">
            <a:spAutoFit/>
          </a:bodyPr>
          <a:lstStyle/>
          <a:p>
            <a:endParaRPr lang="en-US" b="1" u="sng" dirty="0"/>
          </a:p>
          <a:p>
            <a:r>
              <a:rPr lang="en-US" b="1" u="sng" dirty="0"/>
              <a:t>USE CASES  : </a:t>
            </a:r>
          </a:p>
          <a:p>
            <a:r>
              <a:rPr lang="en-US" b="1" u="sng" dirty="0"/>
              <a:t>    </a:t>
            </a:r>
          </a:p>
          <a:p>
            <a:r>
              <a:rPr lang="en-US" b="1" u="sng" dirty="0"/>
              <a:t>Conservation</a:t>
            </a:r>
            <a:r>
              <a:rPr lang="en-US" dirty="0"/>
              <a:t>: Rainwater harvesting and management help conserve water by capturing and</a:t>
            </a:r>
          </a:p>
          <a:p>
            <a:r>
              <a:rPr lang="en-US" dirty="0"/>
              <a:t>utilizing rainwater for various purposes such as irrigation, landscaping, flushing toilets, and even</a:t>
            </a:r>
          </a:p>
          <a:p>
            <a:r>
              <a:rPr lang="en-US" dirty="0"/>
              <a:t>for potable uses with proper treatment. This reduces the demand on local water supplies.</a:t>
            </a:r>
          </a:p>
          <a:p>
            <a:r>
              <a:rPr lang="en-US" b="1" u="sng" dirty="0"/>
              <a:t>Technological Innovation</a:t>
            </a:r>
            <a:r>
              <a:rPr lang="en-US" dirty="0"/>
              <a:t>: The concept of turning rain into a resource has led to technological</a:t>
            </a:r>
          </a:p>
          <a:p>
            <a:r>
              <a:rPr lang="en-US" dirty="0"/>
              <a:t>advancements in rainwater harvesting systems, storage solutions, and water treatment methods.</a:t>
            </a:r>
          </a:p>
          <a:p>
            <a:r>
              <a:rPr lang="en-US" dirty="0"/>
              <a:t>These innovations contribute to more efficient water utilization.</a:t>
            </a:r>
          </a:p>
          <a:p>
            <a:r>
              <a:rPr lang="en-US" b="1" u="sng" dirty="0"/>
              <a:t>Sustainability:</a:t>
            </a:r>
            <a:endParaRPr lang="en-US" dirty="0"/>
          </a:p>
          <a:p>
            <a:r>
              <a:rPr lang="en-US" dirty="0"/>
              <a:t>Effective rainwater harvesting contributes to water resource sustainability and resilience to</a:t>
            </a:r>
          </a:p>
          <a:p>
            <a:r>
              <a:rPr lang="en-US" dirty="0"/>
              <a:t>climate change.</a:t>
            </a:r>
          </a:p>
          <a:p>
            <a:endParaRPr lang="en-US" dirty="0"/>
          </a:p>
          <a:p>
            <a:endParaRPr lang="en-US" dirty="0"/>
          </a:p>
        </p:txBody>
      </p:sp>
      <p:pic>
        <p:nvPicPr>
          <p:cNvPr id="11" name="Picture 10">
            <a:extLst>
              <a:ext uri="{FF2B5EF4-FFF2-40B4-BE49-F238E27FC236}">
                <a16:creationId xmlns:a16="http://schemas.microsoft.com/office/drawing/2014/main" id="{4BB76A80-1AFF-E099-9E69-D30AD5987705}"/>
              </a:ext>
            </a:extLst>
          </p:cNvPr>
          <p:cNvPicPr>
            <a:picLocks noChangeAspect="1"/>
          </p:cNvPicPr>
          <p:nvPr/>
        </p:nvPicPr>
        <p:blipFill>
          <a:blip r:embed="rId2"/>
          <a:stretch>
            <a:fillRect/>
          </a:stretch>
        </p:blipFill>
        <p:spPr>
          <a:xfrm>
            <a:off x="7543800" y="3795558"/>
            <a:ext cx="3505200" cy="2984379"/>
          </a:xfrm>
          <a:prstGeom prst="rect">
            <a:avLst/>
          </a:prstGeom>
        </p:spPr>
      </p:pic>
      <p:pic>
        <p:nvPicPr>
          <p:cNvPr id="13" name="Picture 12">
            <a:extLst>
              <a:ext uri="{FF2B5EF4-FFF2-40B4-BE49-F238E27FC236}">
                <a16:creationId xmlns:a16="http://schemas.microsoft.com/office/drawing/2014/main" id="{0A619079-D83D-75EC-83A5-FC57309473FA}"/>
              </a:ext>
            </a:extLst>
          </p:cNvPr>
          <p:cNvPicPr>
            <a:picLocks noChangeAspect="1"/>
          </p:cNvPicPr>
          <p:nvPr/>
        </p:nvPicPr>
        <p:blipFill>
          <a:blip r:embed="rId3"/>
          <a:stretch>
            <a:fillRect/>
          </a:stretch>
        </p:blipFill>
        <p:spPr>
          <a:xfrm>
            <a:off x="3200400" y="4114800"/>
            <a:ext cx="3749802" cy="2362302"/>
          </a:xfrm>
          <a:prstGeom prst="rect">
            <a:avLst/>
          </a:prstGeom>
        </p:spPr>
      </p:pic>
    </p:spTree>
    <p:extLst>
      <p:ext uri="{BB962C8B-B14F-4D97-AF65-F5344CB8AC3E}">
        <p14:creationId xmlns:p14="http://schemas.microsoft.com/office/powerpoint/2010/main" val="184992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2" y="3899915"/>
            <a:ext cx="2959100" cy="2959735"/>
            <a:chOff x="832" y="3899915"/>
            <a:chExt cx="2959100" cy="2959735"/>
          </a:xfrm>
        </p:grpSpPr>
        <p:sp>
          <p:nvSpPr>
            <p:cNvPr id="3" name="object 3"/>
            <p:cNvSpPr/>
            <p:nvPr/>
          </p:nvSpPr>
          <p:spPr>
            <a:xfrm>
              <a:off x="970788" y="5367527"/>
              <a:ext cx="1988820" cy="1492250"/>
            </a:xfrm>
            <a:custGeom>
              <a:avLst/>
              <a:gdLst/>
              <a:ahLst/>
              <a:cxnLst/>
              <a:rect l="l" t="t" r="r" b="b"/>
              <a:pathLst>
                <a:path w="1988820" h="1492250">
                  <a:moveTo>
                    <a:pt x="497586" y="0"/>
                  </a:moveTo>
                  <a:lnTo>
                    <a:pt x="0" y="497890"/>
                  </a:lnTo>
                  <a:lnTo>
                    <a:pt x="993520" y="1491995"/>
                  </a:lnTo>
                  <a:lnTo>
                    <a:pt x="1988820" y="1491995"/>
                  </a:lnTo>
                  <a:lnTo>
                    <a:pt x="497586" y="0"/>
                  </a:lnTo>
                  <a:close/>
                </a:path>
              </a:pathLst>
            </a:custGeom>
            <a:solidFill>
              <a:srgbClr val="F8D347"/>
            </a:solidFill>
          </p:spPr>
          <p:txBody>
            <a:bodyPr wrap="square" lIns="0" tIns="0" rIns="0" bIns="0" rtlCol="0"/>
            <a:lstStyle/>
            <a:p>
              <a:endParaRPr/>
            </a:p>
          </p:txBody>
        </p:sp>
        <p:sp>
          <p:nvSpPr>
            <p:cNvPr id="4" name="object 4"/>
            <p:cNvSpPr/>
            <p:nvPr/>
          </p:nvSpPr>
          <p:spPr>
            <a:xfrm>
              <a:off x="832" y="5891097"/>
              <a:ext cx="967105" cy="969010"/>
            </a:xfrm>
            <a:custGeom>
              <a:avLst/>
              <a:gdLst/>
              <a:ahLst/>
              <a:cxnLst/>
              <a:rect l="l" t="t" r="r" b="b"/>
              <a:pathLst>
                <a:path w="967105" h="969009">
                  <a:moveTo>
                    <a:pt x="0" y="0"/>
                  </a:moveTo>
                  <a:lnTo>
                    <a:pt x="0" y="968424"/>
                  </a:lnTo>
                  <a:lnTo>
                    <a:pt x="966907" y="968424"/>
                  </a:lnTo>
                  <a:lnTo>
                    <a:pt x="0" y="0"/>
                  </a:lnTo>
                  <a:close/>
                </a:path>
              </a:pathLst>
            </a:custGeom>
            <a:solidFill>
              <a:srgbClr val="7BA654"/>
            </a:solidFill>
          </p:spPr>
          <p:txBody>
            <a:bodyPr wrap="square" lIns="0" tIns="0" rIns="0" bIns="0" rtlCol="0"/>
            <a:lstStyle/>
            <a:p>
              <a:endParaRPr/>
            </a:p>
          </p:txBody>
        </p:sp>
        <p:sp>
          <p:nvSpPr>
            <p:cNvPr id="5" name="object 5"/>
            <p:cNvSpPr/>
            <p:nvPr/>
          </p:nvSpPr>
          <p:spPr>
            <a:xfrm>
              <a:off x="833" y="3899915"/>
              <a:ext cx="970280" cy="1941830"/>
            </a:xfrm>
            <a:custGeom>
              <a:avLst/>
              <a:gdLst/>
              <a:ahLst/>
              <a:cxnLst/>
              <a:rect l="l" t="t" r="r" b="b"/>
              <a:pathLst>
                <a:path w="970280" h="1941829">
                  <a:moveTo>
                    <a:pt x="0" y="0"/>
                  </a:moveTo>
                  <a:lnTo>
                    <a:pt x="0" y="1941575"/>
                  </a:lnTo>
                  <a:lnTo>
                    <a:pt x="969954" y="970406"/>
                  </a:lnTo>
                  <a:lnTo>
                    <a:pt x="0" y="0"/>
                  </a:lnTo>
                  <a:close/>
                </a:path>
              </a:pathLst>
            </a:custGeom>
            <a:solidFill>
              <a:srgbClr val="4494A1"/>
            </a:solidFill>
          </p:spPr>
          <p:txBody>
            <a:bodyPr wrap="square" lIns="0" tIns="0" rIns="0" bIns="0" rtlCol="0"/>
            <a:lstStyle/>
            <a:p>
              <a:endParaRPr/>
            </a:p>
          </p:txBody>
        </p:sp>
      </p:grpSp>
      <p:sp>
        <p:nvSpPr>
          <p:cNvPr id="8" name="object 8"/>
          <p:cNvSpPr txBox="1"/>
          <p:nvPr/>
        </p:nvSpPr>
        <p:spPr>
          <a:xfrm>
            <a:off x="36184" y="613238"/>
            <a:ext cx="12120464" cy="307777"/>
          </a:xfrm>
          <a:prstGeom prst="rect">
            <a:avLst/>
          </a:prstGeom>
          <a:ln w="9525">
            <a:solidFill>
              <a:srgbClr val="000000"/>
            </a:solidFill>
          </a:ln>
        </p:spPr>
        <p:txBody>
          <a:bodyPr vert="horz" wrap="square" lIns="0" tIns="0" rIns="0" bIns="0" rtlCol="0">
            <a:spAutoFit/>
          </a:bodyPr>
          <a:lstStyle/>
          <a:p>
            <a:pPr marL="12700" algn="ctr">
              <a:lnSpc>
                <a:spcPct val="100000"/>
              </a:lnSpc>
              <a:spcBef>
                <a:spcPts val="100"/>
              </a:spcBef>
            </a:pPr>
            <a:r>
              <a:rPr lang="en-IN" sz="2000" b="1" spc="-95" dirty="0">
                <a:solidFill>
                  <a:srgbClr val="7BA654"/>
                </a:solidFill>
                <a:latin typeface="Arial"/>
                <a:cs typeface="Arial"/>
              </a:rPr>
              <a:t>Dep</a:t>
            </a:r>
            <a:r>
              <a:rPr lang="en-IN" sz="2000" b="1" spc="-80" dirty="0">
                <a:solidFill>
                  <a:srgbClr val="7BA654"/>
                </a:solidFill>
                <a:latin typeface="Arial"/>
                <a:cs typeface="Arial"/>
              </a:rPr>
              <a:t>e</a:t>
            </a:r>
            <a:r>
              <a:rPr lang="en-IN" sz="2000" b="1" spc="-105" dirty="0">
                <a:solidFill>
                  <a:srgbClr val="7BA654"/>
                </a:solidFill>
                <a:latin typeface="Arial"/>
                <a:cs typeface="Arial"/>
              </a:rPr>
              <a:t>ndencie</a:t>
            </a:r>
            <a:r>
              <a:rPr lang="en-IN" sz="2000" b="1" spc="-185" dirty="0">
                <a:solidFill>
                  <a:srgbClr val="7BA654"/>
                </a:solidFill>
                <a:latin typeface="Arial"/>
                <a:cs typeface="Arial"/>
              </a:rPr>
              <a:t>s</a:t>
            </a:r>
            <a:endParaRPr lang="en-IN" sz="2000" dirty="0">
              <a:latin typeface="Arial"/>
              <a:cs typeface="Arial"/>
            </a:endParaRPr>
          </a:p>
        </p:txBody>
      </p:sp>
      <p:sp>
        <p:nvSpPr>
          <p:cNvPr id="10" name="Title 9">
            <a:extLst>
              <a:ext uri="{FF2B5EF4-FFF2-40B4-BE49-F238E27FC236}">
                <a16:creationId xmlns:a16="http://schemas.microsoft.com/office/drawing/2014/main" id="{41B86174-E32C-C774-C2FD-B431FE895D3E}"/>
              </a:ext>
            </a:extLst>
          </p:cNvPr>
          <p:cNvSpPr>
            <a:spLocks noGrp="1"/>
          </p:cNvSpPr>
          <p:nvPr>
            <p:ph type="title"/>
          </p:nvPr>
        </p:nvSpPr>
        <p:spPr>
          <a:xfrm>
            <a:off x="951382" y="1072608"/>
            <a:ext cx="10289235" cy="6871457"/>
          </a:xfrm>
        </p:spPr>
        <p:txBody>
          <a:bodyPr/>
          <a:lstStyle/>
          <a:p>
            <a:pPr algn="l"/>
            <a:br>
              <a:rPr lang="en-US" sz="1400" b="0" i="0" dirty="0">
                <a:solidFill>
                  <a:srgbClr val="565656"/>
                </a:solidFill>
                <a:effectLst/>
                <a:latin typeface="Arial" panose="020B0604020202020204" pitchFamily="34" charset="0"/>
              </a:rPr>
            </a:br>
            <a:br>
              <a:rPr lang="en-US" sz="1400" b="0" i="0" dirty="0">
                <a:solidFill>
                  <a:srgbClr val="565656"/>
                </a:solidFill>
                <a:effectLst/>
                <a:latin typeface="Arial" panose="020B0604020202020204" pitchFamily="34" charset="0"/>
              </a:rPr>
            </a:br>
            <a:r>
              <a:rPr lang="en-US" sz="1400" b="0" i="0" dirty="0">
                <a:solidFill>
                  <a:srgbClr val="565656"/>
                </a:solidFill>
                <a:effectLst/>
                <a:latin typeface="Arial" panose="020B0604020202020204" pitchFamily="34" charset="0"/>
              </a:rPr>
              <a:t>The rainwater harvested depends upon the catchment area, the rainfall pattern in the area and the drainage/ collection system used.</a:t>
            </a:r>
            <a:br>
              <a:rPr lang="en-US" sz="1400" b="0" i="0" dirty="0">
                <a:solidFill>
                  <a:srgbClr val="565656"/>
                </a:solidFill>
                <a:effectLst/>
                <a:latin typeface="Arial" panose="020B0604020202020204" pitchFamily="34" charset="0"/>
              </a:rPr>
            </a:br>
            <a:r>
              <a:rPr lang="en-US" sz="1400" b="0" i="0" dirty="0">
                <a:solidFill>
                  <a:srgbClr val="565656"/>
                </a:solidFill>
                <a:effectLst/>
                <a:latin typeface="Arial" panose="020B0604020202020204" pitchFamily="34" charset="0"/>
              </a:rPr>
              <a:t>To understand the potential for rainwater harvesting, lets take the example of a house in Delhi with a terrace area of 100 sqm. Taking the average annual rainfall in Delhi as 600 mm, and assuming 70% harvesting efficiency (as some rainwater will be lost due to evaporation, collection etc.), we can calculate the amount of water harvested thus:</a:t>
            </a:r>
            <a:br>
              <a:rPr lang="en-US" sz="1400" b="0" i="0" dirty="0">
                <a:solidFill>
                  <a:srgbClr val="565656"/>
                </a:solidFill>
                <a:effectLst/>
                <a:latin typeface="Arial" panose="020B0604020202020204" pitchFamily="34" charset="0"/>
              </a:rPr>
            </a:br>
            <a:br>
              <a:rPr lang="en-US" sz="1400" b="0" i="0" dirty="0">
                <a:solidFill>
                  <a:srgbClr val="565656"/>
                </a:solidFill>
                <a:effectLst/>
                <a:latin typeface="Arial" panose="020B0604020202020204" pitchFamily="34" charset="0"/>
              </a:rPr>
            </a:br>
            <a:r>
              <a:rPr lang="en-US" sz="1400" b="0" i="0" dirty="0">
                <a:solidFill>
                  <a:srgbClr val="565656"/>
                </a:solidFill>
                <a:effectLst/>
                <a:latin typeface="Arial" panose="020B0604020202020204" pitchFamily="34" charset="0"/>
              </a:rPr>
              <a:t>:</a:t>
            </a:r>
            <a:br>
              <a:rPr lang="en-US" sz="1400" b="0" i="0" dirty="0">
                <a:solidFill>
                  <a:srgbClr val="565656"/>
                </a:solidFill>
                <a:effectLst/>
                <a:latin typeface="Arial" panose="020B0604020202020204" pitchFamily="34" charset="0"/>
              </a:rPr>
            </a:br>
            <a:r>
              <a:rPr lang="en-US" sz="1400" b="0" i="0" dirty="0">
                <a:solidFill>
                  <a:srgbClr val="565656"/>
                </a:solidFill>
                <a:effectLst/>
                <a:latin typeface="Arial" panose="020B0604020202020204" pitchFamily="34" charset="0"/>
              </a:rPr>
              <a:t>Volume of water harvested = 100 x 0.6 x 0.7 </a:t>
            </a:r>
            <a:r>
              <a:rPr lang="en-US" sz="1400" b="0" dirty="0">
                <a:solidFill>
                  <a:srgbClr val="565656"/>
                </a:solidFill>
                <a:latin typeface="Arial" panose="020B0604020202020204" pitchFamily="34" charset="0"/>
              </a:rPr>
              <a:t>= 42,00The rainwater harvested depends upon the catchment area, the rainfall pattern in the area and the drainage/ collection system used.</a:t>
            </a:r>
            <a:br>
              <a:rPr lang="en-US" sz="1400" b="0" dirty="0">
                <a:solidFill>
                  <a:srgbClr val="565656"/>
                </a:solidFill>
                <a:latin typeface="Arial" panose="020B0604020202020204" pitchFamily="34" charset="0"/>
              </a:rPr>
            </a:br>
            <a:r>
              <a:rPr lang="en-US" sz="1400" b="0" dirty="0">
                <a:solidFill>
                  <a:srgbClr val="565656"/>
                </a:solidFill>
                <a:latin typeface="Arial" panose="020B0604020202020204" pitchFamily="34" charset="0"/>
              </a:rPr>
              <a:t>To understand the potential for rainwater harvesting, lets take the example of a house in Delhi with a terrace area of 100 sqm. Taking the average annual rainfall in Delhi as 600 mm, and assuming 70% harvesting efficiency (as some rainwater will be lost due to evaporation0 </a:t>
            </a:r>
            <a:r>
              <a:rPr lang="en-US" sz="1400" b="0" i="0" dirty="0" err="1">
                <a:solidFill>
                  <a:srgbClr val="565656"/>
                </a:solidFill>
                <a:effectLst/>
                <a:latin typeface="Arial" panose="020B0604020202020204" pitchFamily="34" charset="0"/>
              </a:rPr>
              <a:t>litres</a:t>
            </a:r>
            <a:br>
              <a:rPr lang="en-US" sz="1400" b="0" i="0" dirty="0">
                <a:solidFill>
                  <a:srgbClr val="565656"/>
                </a:solidFill>
                <a:effectLst/>
                <a:latin typeface="Arial" panose="020B0604020202020204" pitchFamily="34" charset="0"/>
              </a:rPr>
            </a:br>
            <a:r>
              <a:rPr lang="en-US" sz="1400" b="0" i="0" dirty="0">
                <a:solidFill>
                  <a:srgbClr val="565656"/>
                </a:solidFill>
                <a:effectLst/>
                <a:latin typeface="Arial" panose="020B0604020202020204" pitchFamily="34" charset="0"/>
              </a:rPr>
              <a:t>This volume is more than twice the annual drinking water requirement of a 5-member family, whose average daily drinking water requirement is 10 </a:t>
            </a:r>
            <a:r>
              <a:rPr lang="en-US" sz="1400" b="0" i="0" dirty="0" err="1">
                <a:solidFill>
                  <a:srgbClr val="565656"/>
                </a:solidFill>
                <a:effectLst/>
                <a:latin typeface="Arial" panose="020B0604020202020204" pitchFamily="34" charset="0"/>
              </a:rPr>
              <a:t>lpcd</a:t>
            </a:r>
            <a:r>
              <a:rPr lang="en-US" sz="800" b="0" i="0" dirty="0">
                <a:solidFill>
                  <a:srgbClr val="565656"/>
                </a:solidFill>
                <a:effectLst/>
                <a:latin typeface="Arial" panose="020B0604020202020204" pitchFamily="34" charset="0"/>
              </a:rPr>
              <a:t>.</a:t>
            </a:r>
            <a:br>
              <a:rPr lang="en-US" sz="800" b="0" i="0" dirty="0">
                <a:solidFill>
                  <a:srgbClr val="565656"/>
                </a:solidFill>
                <a:effectLst/>
                <a:latin typeface="Arial" panose="020B0604020202020204" pitchFamily="34" charset="0"/>
              </a:rPr>
            </a:br>
            <a:br>
              <a:rPr lang="en-US" sz="800" dirty="0"/>
            </a:br>
            <a:r>
              <a:rPr lang="en-US" sz="1400" b="0" i="0" dirty="0">
                <a:solidFill>
                  <a:srgbClr val="565656"/>
                </a:solidFill>
                <a:effectLst/>
                <a:latin typeface="Arial" panose="020B0604020202020204" pitchFamily="34" charset="0"/>
              </a:rPr>
              <a:t>he cost will vary depending upon the catchment area and the conveyance/ storage structures </a:t>
            </a:r>
            <a:r>
              <a:rPr lang="en-US" sz="1400" b="0" i="0" dirty="0" err="1">
                <a:solidFill>
                  <a:srgbClr val="565656"/>
                </a:solidFill>
                <a:effectLst/>
                <a:latin typeface="Arial" panose="020B0604020202020204" pitchFamily="34" charset="0"/>
              </a:rPr>
              <a:t>finalised</a:t>
            </a:r>
            <a:r>
              <a:rPr lang="en-US" sz="1400" b="0" i="0" dirty="0">
                <a:solidFill>
                  <a:srgbClr val="565656"/>
                </a:solidFill>
                <a:effectLst/>
                <a:latin typeface="Arial" panose="020B0604020202020204" pitchFamily="34" charset="0"/>
              </a:rPr>
              <a:t>. RWH can be installed at a very low cost in large plots where public buildings, schools &amp; colleges are located, and this cost is negligible to the total construction cost, if integrated with the building design.</a:t>
            </a:r>
            <a:br>
              <a:rPr lang="en-US" sz="1400" b="0" i="0" dirty="0">
                <a:solidFill>
                  <a:srgbClr val="565656"/>
                </a:solidFill>
                <a:effectLst/>
                <a:latin typeface="Arial" panose="020B0604020202020204" pitchFamily="34" charset="0"/>
              </a:rPr>
            </a:br>
            <a:r>
              <a:rPr lang="en-US" sz="1400" b="0" i="0" dirty="0">
                <a:solidFill>
                  <a:srgbClr val="565656"/>
                </a:solidFill>
                <a:effectLst/>
                <a:latin typeface="Arial" panose="020B0604020202020204" pitchFamily="34" charset="0"/>
              </a:rPr>
              <a:t>If planned in an existing building, the cost is higher due to extra plumbing involved, but the returns are rich in terms of recurring benefits.</a:t>
            </a:r>
            <a:br>
              <a:rPr lang="en-US" sz="1400" b="0" i="0" dirty="0">
                <a:solidFill>
                  <a:srgbClr val="565656"/>
                </a:solidFill>
                <a:effectLst/>
                <a:latin typeface="Arial" panose="020B0604020202020204" pitchFamily="34" charset="0"/>
              </a:rPr>
            </a:br>
            <a:br>
              <a:rPr lang="en-US" sz="800" dirty="0"/>
            </a:br>
            <a:endParaRPr lang="en-IN" sz="1400" dirty="0"/>
          </a:p>
        </p:txBody>
      </p:sp>
    </p:spTree>
    <p:extLst>
      <p:ext uri="{BB962C8B-B14F-4D97-AF65-F5344CB8AC3E}">
        <p14:creationId xmlns:p14="http://schemas.microsoft.com/office/powerpoint/2010/main" val="317933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17159</TotalTime>
  <Words>660</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MT</vt:lpstr>
      <vt:lpstr>Calibri</vt:lpstr>
      <vt:lpstr>Segoe UI Symbol</vt:lpstr>
      <vt:lpstr>Office Theme</vt:lpstr>
      <vt:lpstr>Basic Details of the Team and  Problem Statement</vt:lpstr>
      <vt:lpstr>Idea/Approach Details</vt:lpstr>
      <vt:lpstr>FLOW  CHART</vt:lpstr>
      <vt:lpstr>PowerPoint Presentation</vt:lpstr>
      <vt:lpstr>PowerPoint Presentation</vt:lpstr>
      <vt:lpstr>  The rainwater harvested depends upon the catchment area, the rainfall pattern in the area and the drainage/ collection system used. To understand the potential for rainwater harvesting, lets take the example of a house in Delhi with a terrace area of 100 sqm. Taking the average annual rainfall in Delhi as 600 mm, and assuming 70% harvesting efficiency (as some rainwater will be lost due to evaporation, collection etc.), we can calculate the amount of water harvested thus:  : Volume of water harvested = 100 x 0.6 x 0.7 = 42,00The rainwater harvested depends upon the catchment area, the rainfall pattern in the area and the drainage/ collection system used. To understand the potential for rainwater harvesting, lets take the example of a house in Delhi with a terrace area of 100 sqm. Taking the average annual rainfall in Delhi as 600 mm, and assuming 70% harvesting efficiency (as some rainwater will be lost due to evaporation0 litres This volume is more than twice the annual drinking water requirement of a 5-member family, whose average daily drinking water requirement is 10 lpcd.  he cost will vary depending upon the catchment area and the conveyance/ storage structures finalised. RWH can be installed at a very low cost in large plots where public buildings, schools &amp; colleges are located, and this cost is negligible to the total construction cost, if integrated with the building design. If planned in an existing building, the cost is higher due to extra plumbing involved, but the returns are rich in terms of recurring 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pgoyal</dc:creator>
  <cp:lastModifiedBy>kritikabhagwat2608live@outlook.com</cp:lastModifiedBy>
  <cp:revision>37</cp:revision>
  <dcterms:created xsi:type="dcterms:W3CDTF">2022-09-23T10:06:50Z</dcterms:created>
  <dcterms:modified xsi:type="dcterms:W3CDTF">2023-08-31T17:51:01Z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2022-07-11T00:00:00Z</vt:filetime>
  </property>
  <property fmtid="{D5CDD505-2E9C-101B-9397-08002B2CF9AE}" pid="3" name="Creator">
    <vt:lpwstr>Microsoft® PowerPoint® for Microsoft 365</vt:lpwstr>
  </property>
  <property fmtid="{D5CDD505-2E9C-101B-9397-08002B2CF9AE}" pid="4" name="LastSaved">
    <vt:filetime>2022-09-23T00:00:00Z</vt:filetime>
  </property>
</Properties>
</file>