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Open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3195B8-DE88-4064-9442-CE2C22A1022E}">
  <a:tblStyle styleId="{563195B8-DE88-4064-9442-CE2C22A1022E}" styleName="Table_0"/>
  <a:tblStyle styleId="{05F692A1-ECD4-4468-892E-FD8607D2F2B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rgn452.files.wordpress.com/2016/03/3-s2-0-b9780124115118000141-main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reselle.com/blog/sfo-city-crime-analysis-with-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imes-2012-2015/resource/a2369c45-fcdb-4819-b3fc-979c7b737a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-150" y="0"/>
            <a:ext cx="9144000" cy="301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1371600" lvl="0" indent="45720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endParaRPr dirty="0"/>
          </a:p>
          <a:p>
            <a:pPr marL="1371600" lvl="0" indent="457200" rtl="0">
              <a:spcBef>
                <a:spcPts val="0"/>
              </a:spcBef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Crime Data Analysis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" sz="2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 b="1" i="1" dirty="0">
                <a:latin typeface="Arial"/>
                <a:ea typeface="Arial"/>
                <a:cs typeface="Arial"/>
                <a:sym typeface="Arial"/>
              </a:rPr>
              <a:t>City of Los Angeles(2012 - 2015)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6825" y="3072400"/>
            <a:ext cx="8727300" cy="200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200400" lvl="0" indent="457200" rtl="0">
              <a:spcBef>
                <a:spcPts val="0"/>
              </a:spcBef>
              <a:buNone/>
            </a:pPr>
            <a:endParaRPr sz="1400" dirty="0">
              <a:solidFill>
                <a:srgbClr val="F9F9F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14800" lvl="0" indent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Prof: Dr. Alex Wu</a:t>
            </a:r>
          </a:p>
          <a:p>
            <a:pPr marL="4114800" lvl="0" indent="0" rtl="0">
              <a:spcBef>
                <a:spcPts val="0"/>
              </a:spcBef>
              <a:buNone/>
            </a:pPr>
            <a:endParaRPr lang="en" sz="15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14800" lvl="0" indent="0" rtl="0">
              <a:spcBef>
                <a:spcPts val="0"/>
              </a:spcBef>
              <a:buNone/>
            </a:pPr>
            <a:r>
              <a:rPr lang="en" sz="15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       By</a:t>
            </a: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Abhinaya Vijaykumar (91098)</a:t>
            </a:r>
          </a:p>
          <a:p>
            <a:pPr marL="2743200" lvl="0" indent="457200" rtl="0">
              <a:spcBef>
                <a:spcPts val="0"/>
              </a:spcBef>
              <a:buNone/>
            </a:pP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              Kshama Jwala Kumar (91987)</a:t>
            </a:r>
          </a:p>
          <a:p>
            <a:pPr marL="2743200" lvl="0" indent="457200" rtl="0">
              <a:spcBef>
                <a:spcPts val="0"/>
              </a:spcBef>
              <a:buNone/>
            </a:pPr>
            <a:r>
              <a:rPr lang="en" sz="15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              Priyanka Gopalakrishna (90807)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Percentage contribution of each type of time to the total numbers.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Aggregation of crime count for each crime category for each year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Comparison of total crime occurrences for every month for every year.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Calculation of crime count for every area in LA for every year and comparing the values for all the years.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Monthly crime count for every crime category for all four years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Detailed analysis of Theft -  based on hour of the 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179350" y="82750"/>
            <a:ext cx="8520600" cy="43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</a:rPr>
              <a:t>Findings and Interpretation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graphicFrame>
        <p:nvGraphicFramePr>
          <p:cNvPr id="120" name="Shape 120"/>
          <p:cNvGraphicFramePr/>
          <p:nvPr/>
        </p:nvGraphicFramePr>
        <p:xfrm>
          <a:off x="695250" y="894759"/>
          <a:ext cx="4282150" cy="3985840"/>
        </p:xfrm>
        <a:graphic>
          <a:graphicData uri="http://schemas.openxmlformats.org/drawingml/2006/table">
            <a:tbl>
              <a:tblPr>
                <a:noFill/>
                <a:tableStyleId>{05F692A1-ECD4-4468-892E-FD8607D2F2B9}</a:tableStyleId>
              </a:tblPr>
              <a:tblGrid>
                <a:gridCol w="214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9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Crime Category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Count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Assault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153150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Burglary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152222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Crime against children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11141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Fraud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10434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10259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Theft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270218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Traffic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166854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Vandalism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74616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0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84306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5816700" y="1428137"/>
          <a:ext cx="2915750" cy="2573125"/>
        </p:xfrm>
        <a:graphic>
          <a:graphicData uri="http://schemas.openxmlformats.org/drawingml/2006/table">
            <a:tbl>
              <a:tblPr>
                <a:noFill/>
                <a:tableStyleId>{05F692A1-ECD4-4468-892E-FD8607D2F2B9}</a:tableStyleId>
              </a:tblPr>
              <a:tblGrid>
                <a:gridCol w="145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Crime Count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238116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233141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234964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226979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5" y="362350"/>
            <a:ext cx="7748000" cy="44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pie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11" y="152400"/>
            <a:ext cx="8255813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 descr="Rplotnew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74" y="152400"/>
            <a:ext cx="7770749" cy="4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 descr="Rplot02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0" y="108825"/>
            <a:ext cx="8277275" cy="4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 descr="Rplot03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50" y="139675"/>
            <a:ext cx="8188900" cy="47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Rplot05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04800"/>
            <a:ext cx="85629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 descr="Rplot01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6200"/>
            <a:ext cx="7201724" cy="48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Discussion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Crime rate is higher in the heart of the city than in other areas in LA.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Crime rate is higher in the year 2012.  A slight decline has been observed in 2013 and 2014.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2015 has seen a steady increase in crime (our dataset is only until november)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Crime rate is highest in 77th street for all the four years closely followed by Southwest and N Hollywood.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Foothill and Hollenbeck have the lowest crime rates in LA.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/>
              <a:t>Theft contributes to 29% of the total crime and is by far the most prominent crime from 2012 to 2015.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Crime Analysis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is it?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Who uses it?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information does it provide?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analysis have we done?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conclusions can we draw?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Are there any trends and patterns?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Are there any limitations?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What is the future scope?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Discussion cntd...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Traffic related crimes, burglary and assault are the other significant crime categories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 steady increase in crime rates is observed from July to August.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August and November have visibly higher crime rates compared to the other months.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Theft occurrences are higher around noon and between 5pm and 7pm.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72812" cy="39583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process of developing goals and objectives attempts to reflect more input from the community as well as from the City government.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Our data analysis improves better coordination and cooperation between patrol and detective functions.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 future, we can use the location data (lat/long) and map crime hotspots using GIS.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Predictive analysis can be done using logistic regression models.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</a:rPr>
              <a:t>Limitation: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/>
              <a:t>Data is available only until mid of November for 2015.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http://www.statmethods.net/advgraphs/ggplot2.html</a:t>
            </a:r>
          </a:p>
          <a:p>
            <a:pPr lvl="0"/>
            <a:r>
              <a:rPr lang="en-US" dirty="0">
                <a:hlinkClick r:id="rId3"/>
              </a:rPr>
              <a:t>https://www.r-bloggers.com/crime-analysis-denver-part-1/</a:t>
            </a:r>
          </a:p>
          <a:p>
            <a:pPr lvl="0"/>
            <a:r>
              <a:rPr lang="en-US" dirty="0">
                <a:hlinkClick r:id="rId3"/>
              </a:rPr>
              <a:t>https://irgn452.files.wordpress.com/2016/03/3-s2-0-b9780124115118000141-main.pdf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http://www.treselle.com/blog/sfo-city-crime-analysis-with-r/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2200" y="1189575"/>
            <a:ext cx="8415000" cy="101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000"/>
              <a:t>Thank you!!</a:t>
            </a:r>
          </a:p>
        </p:txBody>
      </p:sp>
      <p:pic>
        <p:nvPicPr>
          <p:cNvPr id="186" name="Shape 186" descr="ques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800" y="2468674"/>
            <a:ext cx="2167749" cy="158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roxima Nova" panose="020B0604020202020204" charset="0"/>
              </a:rPr>
              <a:t>In </a:t>
            </a:r>
            <a:r>
              <a:rPr lang="en" dirty="0">
                <a:solidFill>
                  <a:srgbClr val="5D5D5D"/>
                </a:solidFill>
                <a:highlight>
                  <a:srgbClr val="FFFFFF"/>
                </a:highlight>
                <a:latin typeface="Proxima Nova" panose="020B0604020202020204" charset="0"/>
                <a:ea typeface="Lato"/>
                <a:cs typeface="Lato"/>
                <a:sym typeface="Lato"/>
              </a:rPr>
              <a:t>California, Los Angeles has a crime rate that is higher than 75% of the state's cities and towns of all sizes.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roxima Nova" panose="020B0604020202020204" charset="0"/>
              </a:rPr>
              <a:t>Crime data analysis is important to understand crime patterns.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roxima Nova" panose="020B0604020202020204" charset="0"/>
              </a:rPr>
              <a:t>Crime prediction helps in crime prevention.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roxima Nova" panose="020B0604020202020204" charset="0"/>
              </a:rPr>
              <a:t>Data is analysed from Jan 2011 to mid of Nov 2015.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5D5D5D"/>
                </a:solidFill>
                <a:highlight>
                  <a:srgbClr val="FFFFFF"/>
                </a:highlight>
                <a:latin typeface="Proxima Nova" panose="020B0604020202020204" charset="0"/>
                <a:ea typeface="Lato"/>
                <a:cs typeface="Lato"/>
                <a:sym typeface="Lato"/>
              </a:rPr>
              <a:t>In fact, in Los Angeles the possibility of theft is one in 240.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Benefits of Crime Analysis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089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Crime Analysis provides a proactive approach to security and law enforcement for the implementation of new crime prevention techniques.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Analyze crime to take advantage of the abundance of information existing in law enforcement agencies, criminal justice system and public domain.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Analyze crime to maximize the use of limited law enforcement resources.</a:t>
            </a:r>
          </a:p>
          <a:p>
            <a:pPr marL="5143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Analyze crime to be proactive in detecting and preventing crime.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Steps Involved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Begins with looking at the frequency of crime occurrences as compared to another period.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	- This can indicate a rise or decrease in crime.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After initial statistical analysis, the search for patterns begin.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/>
              <a:t>- patterns based time, area, type of crime, etc, can lead to potential solutions.</a:t>
            </a:r>
          </a:p>
          <a:p>
            <a:pPr marL="457200" lvl="0" indent="45720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59300" y="76200"/>
            <a:ext cx="8520600" cy="54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Understanding the Crime Dataset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59300" y="621250"/>
            <a:ext cx="6176400" cy="400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'</a:t>
            </a:r>
            <a:r>
              <a:rPr lang="en" sz="1200">
                <a:solidFill>
                  <a:schemeClr val="dk1"/>
                </a:solidFill>
              </a:rPr>
              <a:t>data.frame':	935258 obs. of  14 variables: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Date.Rptd   : chr  "03/20/2013" "03/10/2013" "12/18/2013" "10/18/2013"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DR.NO       : int  132007717 130608787 131820260 131817514 130510483 131213618 140119745 142015263 140119671 140915108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DATE.OCC    : chr  "03/20/2013" "03/10/2013" "12/18/2013" "10/18/2013"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TIME.OCC    : int  2015 445 745 1730 2000 1145 2240 1337 1945 825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AREA        : int  20 6 18 18 5 12 1 20 1 9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AREA.NAME   : chr  "Olympic" "Hollywood" "Southeast" "Southeast"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RD          : int  2004 635 1839 1827 507 1211 111 2023 111 933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Crm.Cd      : int  997 997 997 997 440 997 310 901 210 901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CrmCd.Desc  : chr  "TRAFFIC DR #" "TRAFFIC DR #" "TRAFFIC DR #" "TRAFFIC DR #"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Status      : chr  "UNK" "UNK" "UNK" "UNK"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Status.Desc : chr  "Unknown" "Unknown" "Unknown" "Unknown"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LOCATION    : chr  "OXFORD" "ODIN  ST" " 105TH  ST" "  101ST ST"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Cross.Street: chr  "   OAKWOOD" " CAHUENGA BL" "CROESUS AV" " JUNIPER ST" ...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$ Location.1  : chr  "(34.0776, -118.308)" "(34.1113, -118.3336)" "(33.9406, -118.2338)" "(33.9449, -118.2332)"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228950" y="1139250"/>
            <a:ext cx="2777400" cy="2560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published by: data.lacity.org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Owner: LAPD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Files: 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Size: 152 MB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Format – CSV (Comma Separated Values)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Rows: 935K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Columns: 14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row is an instance of crime (a case).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6800" y="770717"/>
            <a:ext cx="6750700" cy="31373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8810" y="4038827"/>
            <a:ext cx="8520600" cy="572700"/>
          </a:xfrm>
        </p:spPr>
        <p:txBody>
          <a:bodyPr/>
          <a:lstStyle/>
          <a:p>
            <a:r>
              <a:rPr lang="en-US" sz="1400" b="1" dirty="0"/>
              <a:t>Data Source: </a:t>
            </a:r>
            <a:r>
              <a:rPr lang="en-US" sz="1400" b="1" u="sng" dirty="0">
                <a:hlinkClick r:id="rId3"/>
              </a:rPr>
              <a:t>https://catalog.data.gov/dataset/crimes-2012-2015/resource/a2369c45-fcdb-4819-b3fc-979c7b737aed</a:t>
            </a:r>
            <a:br>
              <a:rPr lang="en-US" sz="1600" b="1" u="sng" dirty="0"/>
            </a:b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981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331625"/>
            <a:ext cx="8520600" cy="6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Variables Used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1120850" y="1328737"/>
          <a:ext cx="6963550" cy="2947350"/>
        </p:xfrm>
        <a:graphic>
          <a:graphicData uri="http://schemas.openxmlformats.org/drawingml/2006/table">
            <a:tbl>
              <a:tblPr>
                <a:noFill/>
                <a:tableStyleId>{563195B8-DE88-4064-9442-CE2C22A1022E}</a:tableStyleId>
              </a:tblPr>
              <a:tblGrid>
                <a:gridCol w="15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 Occurred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 day crime has been reported and updated in the csv. Unfortunately, some of these incident numbers are duplicated.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Area Name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areas in LA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45484A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Crime Category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84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Category of the crime. Eg: Theft, Fraud, and so on. This  is to combine similar crimes to keep the categories handful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45484A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Hour and Minute of crime occurrence (hhmm)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Pre-processing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Checking for missing values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Removing duplicate values (based on DR.NO)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Date Manipulation (mm/dd/yyyy to month, day and year)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Time Manipulation (hh:mm to hour and min)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Grouping crimes from 158 categories into 9 categories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Normalization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Adding a count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830</Words>
  <Application>Microsoft Office PowerPoint</Application>
  <PresentationFormat>On-screen Show (16:9)</PresentationFormat>
  <Paragraphs>144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Proxima Nova</vt:lpstr>
      <vt:lpstr>Arial</vt:lpstr>
      <vt:lpstr>Lato</vt:lpstr>
      <vt:lpstr>Open Sans</vt:lpstr>
      <vt:lpstr>spearmint</vt:lpstr>
      <vt:lpstr>    Crime Data Analysis         City of Los Angeles(2012 - 2015)</vt:lpstr>
      <vt:lpstr>Crime Analysis  </vt:lpstr>
      <vt:lpstr>Introduction</vt:lpstr>
      <vt:lpstr>Benefits of Crime Analysis</vt:lpstr>
      <vt:lpstr>Steps Involved</vt:lpstr>
      <vt:lpstr>Understanding the Crime Dataset</vt:lpstr>
      <vt:lpstr>Data Source: https://catalog.data.gov/dataset/crimes-2012-2015/resource/a2369c45-fcdb-4819-b3fc-979c7b737aed  </vt:lpstr>
      <vt:lpstr>Variables Used</vt:lpstr>
      <vt:lpstr>Data Pre-processing </vt:lpstr>
      <vt:lpstr>Analysis</vt:lpstr>
      <vt:lpstr>Findings and Interpretation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 </vt:lpstr>
      <vt:lpstr>Discussion cntd...</vt:lpstr>
      <vt:lpstr>Conclusion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Crime Data Analysis         City of Los Angeles(2012 - 2015)</dc:title>
  <cp:lastModifiedBy>Abhinaya Vijayakumar</cp:lastModifiedBy>
  <cp:revision>6</cp:revision>
  <dcterms:modified xsi:type="dcterms:W3CDTF">2017-03-05T06:31:11Z</dcterms:modified>
</cp:coreProperties>
</file>