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  <p:sldMasterId id="2147483732" r:id="rId4"/>
    <p:sldMasterId id="2147483744" r:id="rId5"/>
    <p:sldMasterId id="2147483756" r:id="rId6"/>
    <p:sldMasterId id="2147483780" r:id="rId7"/>
    <p:sldMasterId id="2147483792" r:id="rId8"/>
    <p:sldMasterId id="2147483804" r:id="rId9"/>
    <p:sldMasterId id="2147483816" r:id="rId10"/>
  </p:sldMasterIdLst>
  <p:notesMasterIdLst>
    <p:notesMasterId r:id="rId30"/>
  </p:notesMasterIdLst>
  <p:sldIdLst>
    <p:sldId id="256" r:id="rId11"/>
    <p:sldId id="259" r:id="rId12"/>
    <p:sldId id="260" r:id="rId13"/>
    <p:sldId id="261" r:id="rId14"/>
    <p:sldId id="274" r:id="rId15"/>
    <p:sldId id="262" r:id="rId16"/>
    <p:sldId id="257" r:id="rId17"/>
    <p:sldId id="258" r:id="rId18"/>
    <p:sldId id="263" r:id="rId19"/>
    <p:sldId id="264" r:id="rId20"/>
    <p:sldId id="265" r:id="rId21"/>
    <p:sldId id="266" r:id="rId22"/>
    <p:sldId id="267" r:id="rId23"/>
    <p:sldId id="268" r:id="rId24"/>
    <p:sldId id="270" r:id="rId25"/>
    <p:sldId id="269" r:id="rId26"/>
    <p:sldId id="271" r:id="rId27"/>
    <p:sldId id="272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A92A3-FF51-4E97-987E-BEB854462E4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AA13-E5CB-4F09-9466-3E141099EE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481B94E-235E-46C0-8DF4-127ABCCFE9CC}" type="datetimeFigureOut">
              <a:rPr lang="en-US" smtClean="0"/>
              <a:pPr/>
              <a:t>11/7/2017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3D9BEAF-C120-45B9-A633-306FF3F09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google.co.in/url?sa=i&amp;rct=j&amp;q=&amp;esrc=s&amp;frm=1&amp;source=images&amp;cd=&amp;cad=rja&amp;uact=8&amp;ved=0ahUKEwjimpm0vqzXAhULso8KHdiLDV8QjRwIBw&amp;url=http%3A%2F%2Fhclenterprisedistribution.com%2F&amp;psig=AOvVaw1bKZqJLnDsQvzsRRgnS-Tl&amp;ust=1510144871680154" TargetMode="Externa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mail_client" TargetMode="External"/><Relationship Id="rId13" Type="http://schemas.openxmlformats.org/officeDocument/2006/relationships/hyperlink" Target="https://en.wikipedia.org/wiki/IBM_Notes" TargetMode="External"/><Relationship Id="rId18" Type="http://schemas.openxmlformats.org/officeDocument/2006/relationships/image" Target="../media/image21.png"/><Relationship Id="rId3" Type="http://schemas.openxmlformats.org/officeDocument/2006/relationships/hyperlink" Target="https://en.wikipedia.org/wiki/Email" TargetMode="External"/><Relationship Id="rId7" Type="http://schemas.openxmlformats.org/officeDocument/2006/relationships/hyperlink" Target="https://en.wikipedia.org/wiki/Message_transfer_agent" TargetMode="External"/><Relationship Id="rId12" Type="http://schemas.openxmlformats.org/officeDocument/2006/relationships/hyperlink" Target="https://en.wikipedia.org/wiki/Microsoft_Exchange_Server" TargetMode="External"/><Relationship Id="rId17" Type="http://schemas.openxmlformats.org/officeDocument/2006/relationships/hyperlink" Target="https://en.wikipedia.org/wiki/Yahoo!_Mail" TargetMode="External"/><Relationship Id="rId2" Type="http://schemas.openxmlformats.org/officeDocument/2006/relationships/hyperlink" Target="https://en.wikipedia.org/wiki/Internet_standard" TargetMode="External"/><Relationship Id="rId16" Type="http://schemas.openxmlformats.org/officeDocument/2006/relationships/hyperlink" Target="https://en.wikipedia.org/wiki/Gmail" TargetMode="Externa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s://tools.ietf.org/html/rfc5321" TargetMode="External"/><Relationship Id="rId11" Type="http://schemas.openxmlformats.org/officeDocument/2006/relationships/hyperlink" Target="https://en.wikipedia.org/wiki/Opportunistic_TLS" TargetMode="External"/><Relationship Id="rId5" Type="http://schemas.openxmlformats.org/officeDocument/2006/relationships/hyperlink" Target="https://en.wikipedia.org/wiki/Request_for_Comments" TargetMode="External"/><Relationship Id="rId15" Type="http://schemas.openxmlformats.org/officeDocument/2006/relationships/hyperlink" Target="https://en.wikipedia.org/wiki/Outlook.com" TargetMode="External"/><Relationship Id="rId10" Type="http://schemas.openxmlformats.org/officeDocument/2006/relationships/hyperlink" Target="https://en.wikipedia.org/wiki/SMTPS" TargetMode="External"/><Relationship Id="rId4" Type="http://schemas.openxmlformats.org/officeDocument/2006/relationships/hyperlink" Target="https://en.wikipedia.org/wiki/Extended_SMTP" TargetMode="External"/><Relationship Id="rId9" Type="http://schemas.openxmlformats.org/officeDocument/2006/relationships/hyperlink" Target="https://en.wikipedia.org/wiki/Transport_Layer_Security" TargetMode="External"/><Relationship Id="rId14" Type="http://schemas.openxmlformats.org/officeDocument/2006/relationships/hyperlink" Target="https://en.wikipedia.org/wiki/Webmai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oogle.co.in/url?sa=i&amp;rct=j&amp;q=&amp;esrc=s&amp;frm=1&amp;source=images&amp;cd=&amp;cad=rja&amp;uact=8&amp;ved=0ahUKEwjcsdXevKzXAhULRo8KHegCBgMQjRwIBw&amp;url=https%3A%2F%2Fwww.androidauthority.com%2Fandroid-studio-tutorial-beginners-637572%2F&amp;psig=AOvVaw2gNgzlpzDRlA-7axVKNxhI&amp;ust=1510144483280508" TargetMode="Externa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ndroid_Wear" TargetMode="External"/><Relationship Id="rId13" Type="http://schemas.openxmlformats.org/officeDocument/2006/relationships/hyperlink" Target="https://en.wikipedia.org/wiki/Android_(operating_system)" TargetMode="External"/><Relationship Id="rId18" Type="http://schemas.openxmlformats.org/officeDocument/2006/relationships/hyperlink" Target="https://en.wikipedia.org/wiki/Windows" TargetMode="External"/><Relationship Id="rId3" Type="http://schemas.openxmlformats.org/officeDocument/2006/relationships/hyperlink" Target="https://en.wikipedia.org/wiki/Code_refactoring" TargetMode="External"/><Relationship Id="rId21" Type="http://schemas.openxmlformats.org/officeDocument/2006/relationships/hyperlink" Target="https://en.wikipedia.org/wiki/Eclipse_(software)" TargetMode="External"/><Relationship Id="rId7" Type="http://schemas.openxmlformats.org/officeDocument/2006/relationships/hyperlink" Target="https://en.wikipedia.org/wiki/WYSIWYG" TargetMode="External"/><Relationship Id="rId12" Type="http://schemas.openxmlformats.org/officeDocument/2006/relationships/hyperlink" Target="https://en.wikipedia.org/wiki/Google" TargetMode="External"/><Relationship Id="rId17" Type="http://schemas.openxmlformats.org/officeDocument/2006/relationships/hyperlink" Target="https://en.wikipedia.org/wiki/Android_software_development" TargetMode="External"/><Relationship Id="rId2" Type="http://schemas.openxmlformats.org/officeDocument/2006/relationships/hyperlink" Target="https://en.wikipedia.org/wiki/Gradle" TargetMode="External"/><Relationship Id="rId16" Type="http://schemas.openxmlformats.org/officeDocument/2006/relationships/hyperlink" Target="https://en.wikipedia.org/wiki/IntelliJ_IDEA" TargetMode="External"/><Relationship Id="rId20" Type="http://schemas.openxmlformats.org/officeDocument/2006/relationships/hyperlink" Target="https://en.wikipedia.org/wiki/Linux" TargetMode="External"/><Relationship Id="rId1" Type="http://schemas.openxmlformats.org/officeDocument/2006/relationships/slideLayout" Target="../slideLayouts/slideLayout38.xml"/><Relationship Id="rId6" Type="http://schemas.openxmlformats.org/officeDocument/2006/relationships/hyperlink" Target="https://en.wikipedia.org/wiki/Graphical_user_interface_builder" TargetMode="External"/><Relationship Id="rId11" Type="http://schemas.openxmlformats.org/officeDocument/2006/relationships/hyperlink" Target="https://en.wikipedia.org/wiki/Integrated_development_environment" TargetMode="External"/><Relationship Id="rId5" Type="http://schemas.openxmlformats.org/officeDocument/2006/relationships/hyperlink" Target="https://en.wikipedia.org/wiki/ProGuard_(software)" TargetMode="External"/><Relationship Id="rId15" Type="http://schemas.openxmlformats.org/officeDocument/2006/relationships/hyperlink" Target="https://en.wikipedia.org/wiki/JetBrains" TargetMode="External"/><Relationship Id="rId10" Type="http://schemas.openxmlformats.org/officeDocument/2006/relationships/image" Target="../media/image12.png"/><Relationship Id="rId19" Type="http://schemas.openxmlformats.org/officeDocument/2006/relationships/hyperlink" Target="https://en.wikipedia.org/wiki/MacOS" TargetMode="External"/><Relationship Id="rId4" Type="http://schemas.openxmlformats.org/officeDocument/2006/relationships/hyperlink" Target="https://en.wikipedia.org/wiki/Lint_(software)" TargetMode="External"/><Relationship Id="rId9" Type="http://schemas.openxmlformats.org/officeDocument/2006/relationships/hyperlink" Target="http://www.google.co.in/url?sa=i&amp;rct=j&amp;q=&amp;esrc=s&amp;frm=1&amp;source=images&amp;cd=&amp;cad=rja&amp;uact=8&amp;ved=0ahUKEwiH9dOVwqzXAhVKYo8KHWK2ALMQjRwIBw&amp;url=http%3A%2F%2Fwww.tutorialspoint.com%2Fandroid%2Fandroid_studio.htm&amp;psig=AOvVaw3LDIFpIfZH15bfloniOZ_g&amp;ust=1510145940708199" TargetMode="External"/><Relationship Id="rId14" Type="http://schemas.openxmlformats.org/officeDocument/2006/relationships/hyperlink" Target="https://en.wikipedia.org/wiki/Operating_syste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ZIP_(file_format)" TargetMode="External"/><Relationship Id="rId3" Type="http://schemas.openxmlformats.org/officeDocument/2006/relationships/hyperlink" Target="https://en.wikipedia.org/wiki/File_format" TargetMode="External"/><Relationship Id="rId7" Type="http://schemas.openxmlformats.org/officeDocument/2006/relationships/hyperlink" Target="https://en.wikipedia.org/wiki/Manifest_file" TargetMode="External"/><Relationship Id="rId2" Type="http://schemas.openxmlformats.org/officeDocument/2006/relationships/hyperlink" Target="https://en.wikipedia.org/wiki/Package_format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en.wikipedia.org/wiki/Archive_file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s://en.wikipedia.org/wiki/Metadata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en.wikipedia.org/wiki/Java_class_file" TargetMode="External"/><Relationship Id="rId9" Type="http://schemas.openxmlformats.org/officeDocument/2006/relationships/hyperlink" Target="https://en.wikipedia.org/wiki/File_extens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update.html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developer.android.com/studio/write/firebas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i="1" u="sng" dirty="0" smtClean="0">
                <a:solidFill>
                  <a:srgbClr val="002060"/>
                </a:solidFill>
              </a:rPr>
              <a:t>Mailing </a:t>
            </a:r>
            <a:r>
              <a:rPr lang="en-US" sz="3100" b="1" i="1" u="sng" dirty="0">
                <a:solidFill>
                  <a:srgbClr val="002060"/>
                </a:solidFill>
              </a:rPr>
              <a:t>Application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3100" i="1" dirty="0" smtClean="0">
                <a:solidFill>
                  <a:srgbClr val="002060"/>
                </a:solidFill>
              </a:rPr>
              <a:t>Six </a:t>
            </a:r>
            <a:r>
              <a:rPr lang="en-US" sz="3100" i="1" dirty="0">
                <a:solidFill>
                  <a:srgbClr val="002060"/>
                </a:solidFill>
              </a:rPr>
              <a:t>weeks Industrial Training Report</a:t>
            </a:r>
            <a:r>
              <a:rPr lang="en-US" sz="3100" dirty="0">
                <a:solidFill>
                  <a:srgbClr val="002060"/>
                </a:solidFill>
              </a:rPr>
              <a:t/>
            </a:r>
            <a:br>
              <a:rPr lang="en-US" sz="3100" dirty="0">
                <a:solidFill>
                  <a:srgbClr val="002060"/>
                </a:solidFill>
              </a:rPr>
            </a:br>
            <a:r>
              <a:rPr lang="en-US" sz="3100" i="1" dirty="0">
                <a:solidFill>
                  <a:srgbClr val="002060"/>
                </a:solidFill>
              </a:rPr>
              <a:t>at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3100" b="1" i="1" u="sng" dirty="0">
                <a:solidFill>
                  <a:srgbClr val="002060"/>
                </a:solidFill>
              </a:rPr>
              <a:t>HCL INFOSYSTEM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b="1" u="sng" dirty="0" smtClean="0">
                <a:solidFill>
                  <a:srgbClr val="002060"/>
                </a:solidFill>
              </a:rPr>
              <a:t>S</a:t>
            </a:r>
            <a:r>
              <a:rPr lang="en-US" b="1" i="1" u="sng" dirty="0" smtClean="0">
                <a:solidFill>
                  <a:srgbClr val="002060"/>
                </a:solidFill>
              </a:rPr>
              <a:t>ubmitted </a:t>
            </a:r>
            <a:r>
              <a:rPr lang="en-US" b="1" i="1" u="sng" dirty="0">
                <a:solidFill>
                  <a:srgbClr val="002060"/>
                </a:solidFill>
              </a:rPr>
              <a:t>by:-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3100" i="1" u="sng" dirty="0">
                <a:solidFill>
                  <a:srgbClr val="002060"/>
                </a:solidFill>
              </a:rPr>
              <a:t>Student Name:-</a:t>
            </a:r>
            <a:r>
              <a:rPr lang="en-US" sz="3100" i="1" u="sng" dirty="0" err="1">
                <a:solidFill>
                  <a:srgbClr val="002060"/>
                </a:solidFill>
              </a:rPr>
              <a:t>Kritika</a:t>
            </a:r>
            <a:r>
              <a:rPr lang="en-US" sz="3100" i="1" u="sng" dirty="0">
                <a:solidFill>
                  <a:srgbClr val="002060"/>
                </a:solidFill>
              </a:rPr>
              <a:t> </a:t>
            </a:r>
            <a:r>
              <a:rPr lang="en-US" sz="3100" i="1" u="sng" dirty="0" err="1">
                <a:solidFill>
                  <a:srgbClr val="002060"/>
                </a:solidFill>
              </a:rPr>
              <a:t>Pandey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 </a:t>
            </a:r>
            <a:r>
              <a:rPr lang="en-US" sz="2700" b="1" i="1" u="sng" dirty="0" smtClean="0">
                <a:solidFill>
                  <a:srgbClr val="002060"/>
                </a:solidFill>
              </a:rPr>
              <a:t>DEPARTMENT </a:t>
            </a:r>
            <a:r>
              <a:rPr lang="en-US" sz="2700" b="1" i="1" u="sng" dirty="0">
                <a:solidFill>
                  <a:srgbClr val="002060"/>
                </a:solidFill>
              </a:rPr>
              <a:t>OF COMPUTER </a:t>
            </a:r>
            <a:r>
              <a:rPr lang="en-US" sz="2700" b="1" i="1" u="sng" dirty="0" smtClean="0">
                <a:solidFill>
                  <a:srgbClr val="002060"/>
                </a:solidFill>
              </a:rPr>
              <a:t>SCIENCE&amp; </a:t>
            </a:r>
            <a:r>
              <a:rPr lang="en-US" sz="2700" b="1" i="1" u="sng" dirty="0">
                <a:solidFill>
                  <a:srgbClr val="002060"/>
                </a:solidFill>
              </a:rPr>
              <a:t>ENGINEERING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2700" i="1" u="sng" dirty="0" err="1">
                <a:solidFill>
                  <a:srgbClr val="002060"/>
                </a:solidFill>
              </a:rPr>
              <a:t>Mahaveer</a:t>
            </a:r>
            <a:r>
              <a:rPr lang="en-US" sz="2700" i="1" u="sng" dirty="0">
                <a:solidFill>
                  <a:srgbClr val="002060"/>
                </a:solidFill>
              </a:rPr>
              <a:t> Swami Institute Of Technology</a:t>
            </a:r>
            <a:r>
              <a:rPr lang="en-US" sz="2700" dirty="0">
                <a:solidFill>
                  <a:srgbClr val="002060"/>
                </a:solidFill>
              </a:rPr>
              <a:t/>
            </a:r>
            <a:br>
              <a:rPr lang="en-US" sz="2700" dirty="0">
                <a:solidFill>
                  <a:srgbClr val="002060"/>
                </a:solidFill>
              </a:rPr>
            </a:br>
            <a:r>
              <a:rPr lang="en-US" sz="2700" i="1" u="sng" dirty="0">
                <a:solidFill>
                  <a:srgbClr val="002060"/>
                </a:solidFill>
              </a:rPr>
              <a:t>2017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126" name="Picture 6" descr="Image result for hcl infosystem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257800"/>
            <a:ext cx="9144000" cy="16002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90600" y="4495800"/>
            <a:ext cx="5486400" cy="2362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66800" y="2438400"/>
            <a:ext cx="53340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0" y="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33400"/>
            <a:ext cx="6553200" cy="6324600"/>
          </a:xfrm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bliqueTopRight"/>
            <a:lightRig rig="threePt" dir="t"/>
          </a:scene3d>
        </p:spPr>
        <p:txBody>
          <a:bodyPr>
            <a:noAutofit/>
          </a:bodyPr>
          <a:lstStyle/>
          <a:p>
            <a:endParaRPr lang="en-US" sz="1300" b="1" i="1" dirty="0" smtClean="0"/>
          </a:p>
          <a:p>
            <a:r>
              <a:rPr lang="en-US" sz="1400" b="1" i="1" dirty="0" smtClean="0">
                <a:latin typeface="+mj-lt"/>
              </a:rPr>
              <a:t>I have created </a:t>
            </a:r>
            <a:r>
              <a:rPr lang="en-US" sz="1400" b="1" i="1" u="sng" dirty="0" smtClean="0">
                <a:latin typeface="+mj-lt"/>
              </a:rPr>
              <a:t>two text box</a:t>
            </a:r>
            <a:r>
              <a:rPr lang="en-US" sz="1400" b="1" i="1" dirty="0" smtClean="0">
                <a:latin typeface="+mj-lt"/>
              </a:rPr>
              <a:t> which ask for </a:t>
            </a:r>
            <a:r>
              <a:rPr lang="en-US" sz="1400" b="1" i="1" u="sng" dirty="0" smtClean="0">
                <a:latin typeface="+mj-lt"/>
              </a:rPr>
              <a:t>email id</a:t>
            </a:r>
            <a:r>
              <a:rPr lang="en-US" sz="1400" b="1" i="1" dirty="0" smtClean="0">
                <a:latin typeface="+mj-lt"/>
              </a:rPr>
              <a:t> and other text box ask for </a:t>
            </a:r>
            <a:r>
              <a:rPr lang="en-US" sz="1400" b="1" i="1" u="sng" dirty="0" smtClean="0">
                <a:latin typeface="+mj-lt"/>
              </a:rPr>
              <a:t>password </a:t>
            </a:r>
            <a:endParaRPr lang="en-US" sz="1400" b="1" i="1" dirty="0" smtClean="0">
              <a:latin typeface="+mj-lt"/>
            </a:endParaRPr>
          </a:p>
          <a:p>
            <a:r>
              <a:rPr lang="en-US" sz="1400" b="1" i="1" dirty="0" smtClean="0">
                <a:latin typeface="+mj-lt"/>
              </a:rPr>
              <a:t>Then there is a </a:t>
            </a:r>
            <a:r>
              <a:rPr lang="en-US" sz="1400" b="1" i="1" u="sng" dirty="0" smtClean="0">
                <a:latin typeface="+mj-lt"/>
              </a:rPr>
              <a:t>button</a:t>
            </a:r>
            <a:r>
              <a:rPr lang="en-US" sz="1400" b="1" i="1" dirty="0" smtClean="0">
                <a:latin typeface="+mj-lt"/>
              </a:rPr>
              <a:t> created which is used to </a:t>
            </a:r>
            <a:r>
              <a:rPr lang="en-US" sz="1400" b="1" i="1" u="sng" dirty="0" smtClean="0">
                <a:latin typeface="+mj-lt"/>
              </a:rPr>
              <a:t>login</a:t>
            </a:r>
            <a:endParaRPr lang="en-US" sz="1400" b="1" i="1" dirty="0" smtClean="0">
              <a:latin typeface="+mj-lt"/>
            </a:endParaRPr>
          </a:p>
          <a:p>
            <a:r>
              <a:rPr lang="en-US" sz="1400" b="1" i="1" dirty="0" smtClean="0">
                <a:latin typeface="+mj-lt"/>
              </a:rPr>
              <a:t>When we enter </a:t>
            </a:r>
            <a:r>
              <a:rPr lang="en-US" sz="1400" b="1" i="1" u="sng" dirty="0" smtClean="0">
                <a:latin typeface="+mj-lt"/>
              </a:rPr>
              <a:t>email id  It is checked</a:t>
            </a:r>
            <a:r>
              <a:rPr lang="en-US" sz="1400" b="1" i="1" dirty="0" smtClean="0">
                <a:latin typeface="+mj-lt"/>
              </a:rPr>
              <a:t> for validity purpose by matching of code </a:t>
            </a:r>
          </a:p>
          <a:p>
            <a:r>
              <a:rPr lang="en-US" sz="1400" b="1" i="1" dirty="0" smtClean="0">
                <a:latin typeface="+mj-lt"/>
              </a:rPr>
              <a:t>If it is invalid it shows invalid id </a:t>
            </a:r>
          </a:p>
          <a:p>
            <a:r>
              <a:rPr lang="en-US" sz="1400" dirty="0" smtClean="0">
                <a:solidFill>
                  <a:srgbClr val="002060"/>
                </a:solidFill>
              </a:rPr>
              <a:t>                                 private </a:t>
            </a:r>
            <a:r>
              <a:rPr lang="en-US" sz="1400" dirty="0" err="1" smtClean="0">
                <a:solidFill>
                  <a:srgbClr val="002060"/>
                </a:solidFill>
              </a:rPr>
              <a:t>boolean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isValidEmaillId</a:t>
            </a:r>
            <a:r>
              <a:rPr lang="en-US" sz="1400" dirty="0" smtClean="0">
                <a:solidFill>
                  <a:srgbClr val="002060"/>
                </a:solidFill>
              </a:rPr>
              <a:t>(String email) {</a:t>
            </a:r>
            <a:br>
              <a:rPr lang="en-US" sz="1400" dirty="0" smtClean="0">
                <a:solidFill>
                  <a:srgbClr val="002060"/>
                </a:solidFill>
              </a:rPr>
            </a:br>
            <a:r>
              <a:rPr lang="en-US" sz="1400" dirty="0" smtClean="0">
                <a:solidFill>
                  <a:srgbClr val="002060"/>
                </a:solidFill>
              </a:rPr>
              <a:t>            return </a:t>
            </a:r>
            <a:r>
              <a:rPr lang="en-US" sz="1400" dirty="0" err="1" smtClean="0">
                <a:solidFill>
                  <a:srgbClr val="002060"/>
                </a:solidFill>
              </a:rPr>
              <a:t>Pattern.compile</a:t>
            </a:r>
            <a:r>
              <a:rPr lang="en-US" sz="1400" dirty="0" smtClean="0">
                <a:solidFill>
                  <a:srgbClr val="002060"/>
                </a:solidFill>
              </a:rPr>
              <a:t>("^(([\\w-]+\\.)+[\\w-]+|([a-</a:t>
            </a:r>
            <a:r>
              <a:rPr lang="en-US" sz="1400" dirty="0" err="1" smtClean="0">
                <a:solidFill>
                  <a:srgbClr val="002060"/>
                </a:solidFill>
              </a:rPr>
              <a:t>zA</a:t>
            </a:r>
            <a:r>
              <a:rPr lang="en-US" sz="1400" dirty="0" smtClean="0">
                <a:solidFill>
                  <a:srgbClr val="002060"/>
                </a:solidFill>
              </a:rPr>
              <a:t>-Z]{1}|[\\w-]{2,}))@"</a:t>
            </a:r>
            <a:br>
              <a:rPr lang="en-US" sz="1400" dirty="0" smtClean="0">
                <a:solidFill>
                  <a:srgbClr val="002060"/>
                </a:solidFill>
              </a:rPr>
            </a:br>
            <a:r>
              <a:rPr lang="en-US" sz="1400" dirty="0" smtClean="0">
                <a:solidFill>
                  <a:srgbClr val="002060"/>
                </a:solidFill>
              </a:rPr>
              <a:t>                              + "((([0-1]?[0-9]{1,2}|25[0-5]|2[0-4][0-9])\\.([0-1]?"</a:t>
            </a:r>
            <a:br>
              <a:rPr lang="en-US" sz="1400" dirty="0" smtClean="0">
                <a:solidFill>
                  <a:srgbClr val="002060"/>
                </a:solidFill>
              </a:rPr>
            </a:br>
            <a:r>
              <a:rPr lang="en-US" sz="1400" dirty="0" smtClean="0">
                <a:solidFill>
                  <a:srgbClr val="002060"/>
                </a:solidFill>
              </a:rPr>
              <a:t>                              + "[0-9]{1,2}|25[0-5]|2[0-4][0-9])\\."</a:t>
            </a:r>
            <a:br>
              <a:rPr lang="en-US" sz="1400" dirty="0" smtClean="0">
                <a:solidFill>
                  <a:srgbClr val="002060"/>
                </a:solidFill>
              </a:rPr>
            </a:br>
            <a:r>
              <a:rPr lang="en-US" sz="1400" dirty="0" smtClean="0">
                <a:solidFill>
                  <a:srgbClr val="002060"/>
                </a:solidFill>
              </a:rPr>
              <a:t>                              + "([0-1]?[0-9]{1,2}|25[0-5]|2[0-4][0-9])\\.([0-1]?"</a:t>
            </a:r>
            <a:br>
              <a:rPr lang="en-US" sz="1400" dirty="0" smtClean="0">
                <a:solidFill>
                  <a:srgbClr val="002060"/>
                </a:solidFill>
              </a:rPr>
            </a:br>
            <a:r>
              <a:rPr lang="en-US" sz="1400" dirty="0" smtClean="0">
                <a:solidFill>
                  <a:srgbClr val="002060"/>
                </a:solidFill>
              </a:rPr>
              <a:t>                              + "[0-9]{1,2}|25[0-5]|2[0-4][0-9])){1}|"</a:t>
            </a:r>
            <a:br>
              <a:rPr lang="en-US" sz="1400" dirty="0" smtClean="0">
                <a:solidFill>
                  <a:srgbClr val="002060"/>
                </a:solidFill>
              </a:rPr>
            </a:br>
            <a:r>
              <a:rPr lang="en-US" sz="1400" dirty="0" smtClean="0">
                <a:solidFill>
                  <a:srgbClr val="002060"/>
                </a:solidFill>
              </a:rPr>
              <a:t>                 + "([a-</a:t>
            </a:r>
            <a:r>
              <a:rPr lang="en-US" sz="1400" dirty="0" err="1" smtClean="0">
                <a:solidFill>
                  <a:srgbClr val="002060"/>
                </a:solidFill>
              </a:rPr>
              <a:t>zA</a:t>
            </a:r>
            <a:r>
              <a:rPr lang="en-US" sz="1400" dirty="0" smtClean="0">
                <a:solidFill>
                  <a:srgbClr val="002060"/>
                </a:solidFill>
              </a:rPr>
              <a:t>-Z]+[\\w-]+\\.)+[a-</a:t>
            </a:r>
            <a:r>
              <a:rPr lang="en-US" sz="1400" dirty="0" err="1" smtClean="0">
                <a:solidFill>
                  <a:srgbClr val="002060"/>
                </a:solidFill>
              </a:rPr>
              <a:t>zA</a:t>
            </a:r>
            <a:r>
              <a:rPr lang="en-US" sz="1400" dirty="0" smtClean="0">
                <a:solidFill>
                  <a:srgbClr val="002060"/>
                </a:solidFill>
              </a:rPr>
              <a:t>-Z]{2,4})$").matcher(email).matches();</a:t>
            </a:r>
            <a:br>
              <a:rPr lang="en-US" sz="1400" dirty="0" smtClean="0">
                <a:solidFill>
                  <a:srgbClr val="002060"/>
                </a:solidFill>
              </a:rPr>
            </a:br>
            <a:r>
              <a:rPr lang="en-US" sz="1400" b="1" i="1" dirty="0" smtClean="0">
                <a:solidFill>
                  <a:srgbClr val="002060"/>
                </a:solidFill>
              </a:rPr>
              <a:t>Other wise  if </a:t>
            </a:r>
            <a:r>
              <a:rPr lang="en-US" sz="1400" b="1" i="1" dirty="0">
                <a:solidFill>
                  <a:srgbClr val="002060"/>
                </a:solidFill>
              </a:rPr>
              <a:t>it is valid it enters next page</a:t>
            </a:r>
          </a:p>
          <a:p>
            <a:r>
              <a:rPr lang="en-US" sz="1400" b="1" i="1" dirty="0">
                <a:solidFill>
                  <a:srgbClr val="002060"/>
                </a:solidFill>
              </a:rPr>
              <a:t>For this I have created if else loop   </a:t>
            </a:r>
            <a:r>
              <a:rPr lang="en-US" sz="1400" dirty="0" smtClean="0">
                <a:solidFill>
                  <a:srgbClr val="002060"/>
                </a:solidFill>
              </a:rPr>
              <a:t>        </a:t>
            </a:r>
          </a:p>
          <a:p>
            <a:pPr algn="ctr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public void </a:t>
            </a:r>
            <a:r>
              <a:rPr lang="en-US" sz="1400" dirty="0" err="1" smtClean="0">
                <a:solidFill>
                  <a:srgbClr val="002060"/>
                </a:solidFill>
              </a:rPr>
              <a:t>onClick</a:t>
            </a:r>
            <a:r>
              <a:rPr lang="en-US" sz="1400" dirty="0" smtClean="0">
                <a:solidFill>
                  <a:srgbClr val="002060"/>
                </a:solidFill>
              </a:rPr>
              <a:t>(View v) {</a:t>
            </a:r>
          </a:p>
          <a:p>
            <a:pPr algn="ctr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if (</a:t>
            </a:r>
            <a:r>
              <a:rPr lang="en-US" sz="1400" dirty="0" err="1">
                <a:solidFill>
                  <a:srgbClr val="002060"/>
                </a:solidFill>
              </a:rPr>
              <a:t>isValidEmaillId</a:t>
            </a:r>
            <a:r>
              <a:rPr lang="en-US" sz="1400" dirty="0">
                <a:solidFill>
                  <a:srgbClr val="002060"/>
                </a:solidFill>
              </a:rPr>
              <a:t>(et2.getText().</a:t>
            </a:r>
            <a:r>
              <a:rPr lang="en-US" sz="1400" dirty="0" err="1">
                <a:solidFill>
                  <a:srgbClr val="002060"/>
                </a:solidFill>
              </a:rPr>
              <a:t>toString</a:t>
            </a:r>
            <a:r>
              <a:rPr lang="en-US" sz="1400" dirty="0">
                <a:solidFill>
                  <a:srgbClr val="002060"/>
                </a:solidFill>
              </a:rPr>
              <a:t>().trim())) </a:t>
            </a:r>
            <a:r>
              <a:rPr lang="en-US" sz="1400" dirty="0" smtClean="0">
                <a:solidFill>
                  <a:srgbClr val="002060"/>
                </a:solidFill>
              </a:rPr>
              <a:t>{</a:t>
            </a:r>
          </a:p>
          <a:p>
            <a:pPr algn="ctr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  </a:t>
            </a:r>
            <a:r>
              <a:rPr lang="en-US" sz="1400" dirty="0" err="1" smtClean="0">
                <a:solidFill>
                  <a:srgbClr val="002060"/>
                </a:solidFill>
              </a:rPr>
              <a:t>Toast.makeText</a:t>
            </a:r>
            <a:r>
              <a:rPr lang="en-US" sz="1400" dirty="0" smtClean="0">
                <a:solidFill>
                  <a:srgbClr val="002060"/>
                </a:solidFill>
              </a:rPr>
              <a:t>(</a:t>
            </a:r>
            <a:r>
              <a:rPr lang="en-US" sz="1400" dirty="0" err="1" smtClean="0">
                <a:solidFill>
                  <a:srgbClr val="002060"/>
                </a:solidFill>
              </a:rPr>
              <a:t>getApplicationContext</a:t>
            </a:r>
            <a:r>
              <a:rPr lang="en-US" sz="1400" dirty="0">
                <a:solidFill>
                  <a:srgbClr val="002060"/>
                </a:solidFill>
              </a:rPr>
              <a:t>(), "Valid Email Address.", </a:t>
            </a:r>
            <a:r>
              <a:rPr lang="en-US" sz="1400" dirty="0" err="1">
                <a:solidFill>
                  <a:srgbClr val="002060"/>
                </a:solidFill>
              </a:rPr>
              <a:t>Toast.LENGTH_LONG</a:t>
            </a:r>
            <a:r>
              <a:rPr lang="en-US" sz="1400" dirty="0">
                <a:solidFill>
                  <a:srgbClr val="002060"/>
                </a:solidFill>
              </a:rPr>
              <a:t>).show();</a:t>
            </a:r>
          </a:p>
          <a:p>
            <a:pPr algn="ctr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  Intent </a:t>
            </a:r>
            <a:r>
              <a:rPr lang="en-US" sz="1400" dirty="0">
                <a:solidFill>
                  <a:srgbClr val="002060"/>
                </a:solidFill>
              </a:rPr>
              <a:t>intent = new Intent(</a:t>
            </a:r>
            <a:r>
              <a:rPr lang="en-US" sz="1400" dirty="0" err="1">
                <a:solidFill>
                  <a:srgbClr val="002060"/>
                </a:solidFill>
              </a:rPr>
              <a:t>MainActivity.this</a:t>
            </a:r>
            <a:r>
              <a:rPr lang="en-US" sz="1400" dirty="0">
                <a:solidFill>
                  <a:srgbClr val="002060"/>
                </a:solidFill>
              </a:rPr>
              <a:t>, Main3Activity.class</a:t>
            </a:r>
            <a:r>
              <a:rPr lang="en-US" sz="1400" dirty="0" smtClean="0">
                <a:solidFill>
                  <a:srgbClr val="002060"/>
                </a:solidFill>
              </a:rPr>
              <a:t>);</a:t>
            </a:r>
          </a:p>
          <a:p>
            <a:pPr algn="ctr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startActivity</a:t>
            </a:r>
            <a:r>
              <a:rPr lang="en-US" sz="1400" dirty="0">
                <a:solidFill>
                  <a:srgbClr val="002060"/>
                </a:solidFill>
              </a:rPr>
              <a:t>(intent</a:t>
            </a:r>
            <a:r>
              <a:rPr lang="en-US" sz="1400" dirty="0" smtClean="0">
                <a:solidFill>
                  <a:srgbClr val="002060"/>
                </a:solidFill>
              </a:rPr>
              <a:t>);   }</a:t>
            </a:r>
            <a:endParaRPr lang="en-US" sz="1400" dirty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            else {</a:t>
            </a:r>
            <a:r>
              <a:rPr lang="en-US" sz="1400" dirty="0" err="1" smtClean="0">
                <a:solidFill>
                  <a:srgbClr val="002060"/>
                </a:solidFill>
              </a:rPr>
              <a:t>Toast.makeText</a:t>
            </a:r>
            <a:r>
              <a:rPr lang="en-US" sz="1400" dirty="0" smtClean="0">
                <a:solidFill>
                  <a:srgbClr val="002060"/>
                </a:solidFill>
              </a:rPr>
              <a:t>(</a:t>
            </a:r>
            <a:r>
              <a:rPr lang="en-US" sz="1400" dirty="0" err="1" smtClean="0">
                <a:solidFill>
                  <a:srgbClr val="002060"/>
                </a:solidFill>
              </a:rPr>
              <a:t>getApplicationContext</a:t>
            </a:r>
            <a:r>
              <a:rPr lang="en-US" sz="1400" dirty="0">
                <a:solidFill>
                  <a:srgbClr val="002060"/>
                </a:solidFill>
              </a:rPr>
              <a:t>(), "</a:t>
            </a:r>
            <a:r>
              <a:rPr lang="en-US" sz="1400" dirty="0" err="1">
                <a:solidFill>
                  <a:srgbClr val="002060"/>
                </a:solidFill>
              </a:rPr>
              <a:t>InValid</a:t>
            </a:r>
            <a:r>
              <a:rPr lang="en-US" sz="1400" dirty="0">
                <a:solidFill>
                  <a:srgbClr val="002060"/>
                </a:solidFill>
              </a:rPr>
              <a:t> Email Address.", </a:t>
            </a:r>
            <a:r>
              <a:rPr lang="en-US" sz="1400" dirty="0" err="1">
                <a:solidFill>
                  <a:srgbClr val="002060"/>
                </a:solidFill>
              </a:rPr>
              <a:t>Toast.LENGTH_LONG</a:t>
            </a:r>
            <a:r>
              <a:rPr lang="en-US" sz="1400" dirty="0">
                <a:solidFill>
                  <a:srgbClr val="002060"/>
                </a:solidFill>
              </a:rPr>
              <a:t>).show();</a:t>
            </a:r>
          </a:p>
          <a:p>
            <a:endParaRPr lang="en-US" sz="1300" dirty="0" smtClean="0"/>
          </a:p>
          <a:p>
            <a:pPr>
              <a:buNone/>
            </a:pPr>
            <a:r>
              <a:rPr lang="en-US" sz="1300" dirty="0" smtClean="0"/>
              <a:t>     </a:t>
            </a:r>
          </a:p>
          <a:p>
            <a:pPr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                   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83970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1429" y="1752600"/>
            <a:ext cx="261257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7200" y="3505200"/>
            <a:ext cx="5867400" cy="3124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0"/>
            <a:ext cx="5638800" cy="3352800"/>
          </a:xfrm>
          <a:solidFill>
            <a:schemeClr val="bg1"/>
          </a:solidFill>
        </p:spPr>
        <p:txBody>
          <a:bodyPr>
            <a:normAutofit fontScale="32500" lnSpcReduction="20000"/>
          </a:bodyPr>
          <a:lstStyle/>
          <a:p>
            <a:endParaRPr lang="en-US" sz="5600" dirty="0" smtClean="0"/>
          </a:p>
          <a:p>
            <a:r>
              <a:rPr lang="en-US" sz="8000" dirty="0" smtClean="0"/>
              <a:t>Then </a:t>
            </a:r>
            <a:r>
              <a:rPr lang="en-US" sz="8000" dirty="0"/>
              <a:t>I have created </a:t>
            </a:r>
            <a:r>
              <a:rPr lang="en-US" sz="8000" u="sng" dirty="0"/>
              <a:t>three text box</a:t>
            </a:r>
            <a:r>
              <a:rPr lang="en-US" sz="8000" dirty="0"/>
              <a:t> which ask for </a:t>
            </a:r>
            <a:r>
              <a:rPr lang="en-US" sz="8000" u="sng" dirty="0"/>
              <a:t>email id to whom mail has to be send</a:t>
            </a:r>
            <a:r>
              <a:rPr lang="en-US" sz="8000" dirty="0"/>
              <a:t>  and other text box ask for subject</a:t>
            </a:r>
          </a:p>
          <a:p>
            <a:r>
              <a:rPr lang="en-US" sz="8000" dirty="0"/>
              <a:t>A</a:t>
            </a:r>
            <a:r>
              <a:rPr lang="en-US" sz="8000" dirty="0" smtClean="0"/>
              <a:t>nd </a:t>
            </a:r>
            <a:r>
              <a:rPr lang="en-US" sz="8000" dirty="0"/>
              <a:t>the last text box is for message</a:t>
            </a:r>
            <a:r>
              <a:rPr lang="en-US" sz="8000" u="sng" dirty="0"/>
              <a:t> </a:t>
            </a:r>
            <a:endParaRPr lang="en-US" sz="8000" dirty="0"/>
          </a:p>
          <a:p>
            <a:r>
              <a:rPr lang="en-US" sz="8000" dirty="0"/>
              <a:t>Then there is a </a:t>
            </a:r>
            <a:r>
              <a:rPr lang="en-US" sz="8000" u="sng" dirty="0"/>
              <a:t>button</a:t>
            </a:r>
            <a:r>
              <a:rPr lang="en-US" sz="8000" dirty="0"/>
              <a:t> created which is used to </a:t>
            </a:r>
            <a:r>
              <a:rPr lang="en-US" sz="8000" u="sng" dirty="0"/>
              <a:t>submit</a:t>
            </a:r>
            <a:endParaRPr lang="en-US" sz="8000" dirty="0"/>
          </a:p>
          <a:p>
            <a:r>
              <a:rPr lang="en-US" sz="8000" u="sng" dirty="0"/>
              <a:t>And all the text box are string </a:t>
            </a:r>
            <a:r>
              <a:rPr lang="en-US" sz="8000" u="sng" dirty="0" smtClean="0"/>
              <a:t>type</a:t>
            </a:r>
          </a:p>
          <a:p>
            <a:pPr>
              <a:buNone/>
            </a:pPr>
            <a:endParaRPr lang="en-US" sz="5600" dirty="0"/>
          </a:p>
          <a:p>
            <a:endParaRPr lang="en-US" dirty="0"/>
          </a:p>
        </p:txBody>
      </p:sp>
      <p:pic>
        <p:nvPicPr>
          <p:cNvPr id="86018" name="Picture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1142999"/>
            <a:ext cx="2743201" cy="407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3505201"/>
            <a:ext cx="5715000" cy="3124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reciep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= 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EditText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this.findViewById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R.id.</a:t>
            </a:r>
            <a:r>
              <a:rPr lang="en-US" b="1" i="1" dirty="0" err="1" smtClean="0">
                <a:solidFill>
                  <a:schemeClr val="accent1">
                    <a:lumMod val="50000"/>
                  </a:schemeClr>
                </a:solidFill>
              </a:rPr>
              <a:t>et_to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sub =  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EditText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this.findViewById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R.id.</a:t>
            </a:r>
            <a:r>
              <a:rPr lang="en-US" b="1" i="1" dirty="0" err="1" smtClean="0">
                <a:solidFill>
                  <a:schemeClr val="accent1">
                    <a:lumMod val="50000"/>
                  </a:schemeClr>
                </a:solidFill>
              </a:rPr>
              <a:t>et_sub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msg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=  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EditText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this.findViewById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R.id.</a:t>
            </a:r>
            <a:r>
              <a:rPr lang="en-US" b="1" i="1" dirty="0" err="1" smtClean="0">
                <a:solidFill>
                  <a:schemeClr val="accent1">
                    <a:lumMod val="50000"/>
                  </a:schemeClr>
                </a:solidFill>
              </a:rPr>
              <a:t>et_text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Button Login = (Button)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this.findViewById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R.id.</a:t>
            </a:r>
            <a:r>
              <a:rPr lang="en-US" b="1" i="1" dirty="0" err="1" smtClean="0">
                <a:solidFill>
                  <a:schemeClr val="accent1">
                    <a:lumMod val="50000"/>
                  </a:schemeClr>
                </a:solidFill>
              </a:rPr>
              <a:t>btn_submit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);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Login.setOnClickListener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(this);    }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@Override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public void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onClick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(View v) {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rec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reciep.getText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().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toString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subject =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sub.getText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().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toString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textmessage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msg.getText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().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toString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();</a:t>
            </a:r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90600" y="4419600"/>
            <a:ext cx="5867400" cy="2438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b="1" dirty="0" smtClean="0"/>
              <a:t>Simple Mail Transfer Protocol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6324600" cy="6172200"/>
          </a:xfrm>
        </p:spPr>
        <p:txBody>
          <a:bodyPr>
            <a:normAutofit fontScale="25000" lnSpcReduction="20000"/>
          </a:bodyPr>
          <a:lstStyle/>
          <a:p>
            <a:endParaRPr lang="en-US" sz="3400" b="1" dirty="0" smtClean="0"/>
          </a:p>
          <a:p>
            <a:r>
              <a:rPr lang="en-US" sz="5200" b="1" u="sng" dirty="0" smtClean="0">
                <a:latin typeface="Aharoni" pitchFamily="2" charset="-79"/>
                <a:cs typeface="Aharoni" pitchFamily="2" charset="-79"/>
              </a:rPr>
              <a:t>Simple Mail Transfer Protocol</a:t>
            </a:r>
            <a:r>
              <a:rPr lang="en-US" sz="5200" u="sng" dirty="0" smtClean="0">
                <a:latin typeface="Aharoni" pitchFamily="2" charset="-79"/>
                <a:cs typeface="Aharoni" pitchFamily="2" charset="-79"/>
              </a:rPr>
              <a:t> (</a:t>
            </a:r>
            <a:r>
              <a:rPr lang="en-US" sz="5200" b="1" u="sng" dirty="0" smtClean="0">
                <a:latin typeface="Aharoni" pitchFamily="2" charset="-79"/>
                <a:cs typeface="Aharoni" pitchFamily="2" charset="-79"/>
              </a:rPr>
              <a:t>SMTP</a:t>
            </a:r>
            <a:r>
              <a:rPr lang="en-US" sz="5200" u="sng" dirty="0" smtClean="0">
                <a:latin typeface="Aharoni" pitchFamily="2" charset="-79"/>
                <a:cs typeface="Aharoni" pitchFamily="2" charset="-79"/>
              </a:rPr>
              <a:t>)</a:t>
            </a:r>
            <a:r>
              <a:rPr lang="en-US" sz="52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is an </a:t>
            </a:r>
            <a:r>
              <a:rPr lang="en-US" sz="6400" b="1" u="sng" dirty="0" smtClean="0">
                <a:solidFill>
                  <a:srgbClr val="002060"/>
                </a:solidFill>
                <a:latin typeface="Aparajita" pitchFamily="34" charset="0"/>
                <a:cs typeface="Aparajita" pitchFamily="34" charset="0"/>
                <a:hlinkClick r:id="rId2" tooltip="Internet standard"/>
              </a:rPr>
              <a:t>Internet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2" tooltip="Internet standard"/>
              </a:rPr>
              <a:t> standard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 for 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3" tooltip="Email"/>
              </a:rPr>
              <a:t>electronic mail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 </a:t>
            </a:r>
            <a:r>
              <a:rPr lang="en-US" sz="6400" b="1" dirty="0" err="1" smtClean="0">
                <a:latin typeface="Aparajita" pitchFamily="34" charset="0"/>
                <a:cs typeface="Aparajita" pitchFamily="34" charset="0"/>
              </a:rPr>
              <a:t>transmission.It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 was last updated in 2008 with 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4" tooltip="Extended SMTP"/>
              </a:rPr>
              <a:t>Extended SMTP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 additions by 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5" tooltip="Request for Comments"/>
              </a:rPr>
              <a:t>RFC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 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6"/>
              </a:rPr>
              <a:t>5321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, which is the protocol in widespread use today.</a:t>
            </a:r>
          </a:p>
          <a:p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Although electronic 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7" tooltip="Message transfer agent"/>
              </a:rPr>
              <a:t>mail servers and other mail transfer agents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 use SMTP to send and receive mail messages, user-level client mail applications typically use SMTP only for sending messages to a mail server for 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7" tooltip="Message transfer agent"/>
              </a:rPr>
              <a:t>relaying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SMTP communication between mail servers uses TCP port 25. 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8" tooltip="Email client"/>
              </a:rPr>
              <a:t>Mail clients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 on the other hand, often submit the outgoing emails to a mail server on port 587. Despite being deprecated, mail providers sometimes still permit the use of nonstandard port 465 for this purpose.</a:t>
            </a:r>
          </a:p>
          <a:p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SMTP connections secured by 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9" tooltip="Transport Layer Security"/>
              </a:rPr>
              <a:t>TLS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, known as 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10" tooltip="SMTPS"/>
              </a:rPr>
              <a:t>SMTPS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, can be made using 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11" tooltip="Opportunistic TLS"/>
              </a:rPr>
              <a:t>STARTTLS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.</a:t>
            </a:r>
          </a:p>
          <a:p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Although proprietary systems (such as 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12" tooltip="Microsoft Exchange Server"/>
              </a:rPr>
              <a:t>Microsoft Exchange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 and 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13" tooltip="IBM Notes"/>
              </a:rPr>
              <a:t>IBM Notes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) and 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14" tooltip="Webmail"/>
              </a:rPr>
              <a:t>webmail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 systems (such as 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15" tooltip="Outlook.com"/>
              </a:rPr>
              <a:t>Outlook.com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, 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16" tooltip="Gmail"/>
              </a:rPr>
              <a:t>Gmail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 and </a:t>
            </a:r>
            <a:r>
              <a:rPr lang="en-US" sz="6400" b="1" u="sng" dirty="0" smtClean="0">
                <a:latin typeface="Aparajita" pitchFamily="34" charset="0"/>
                <a:cs typeface="Aparajita" pitchFamily="34" charset="0"/>
                <a:hlinkClick r:id="rId17" tooltip="Yahoo! Mail"/>
              </a:rPr>
              <a:t>Yahoo! Mail</a:t>
            </a:r>
            <a:r>
              <a:rPr lang="en-US" sz="6400" b="1" dirty="0" smtClean="0">
                <a:latin typeface="Aparajita" pitchFamily="34" charset="0"/>
                <a:cs typeface="Aparajita" pitchFamily="34" charset="0"/>
              </a:rPr>
              <a:t>) use their own non-standard protocols to access mail box accounts on their own mail servers, all use SMTP when sending or receiving email from outside their own systems. </a:t>
            </a:r>
          </a:p>
          <a:p>
            <a:pPr algn="ctr">
              <a:buNone/>
            </a:pPr>
            <a:endParaRPr lang="en-US" sz="5500" b="1" u="sng" dirty="0" smtClean="0"/>
          </a:p>
          <a:p>
            <a:pPr>
              <a:buNone/>
            </a:pPr>
            <a:r>
              <a:rPr lang="en-US" sz="8000" dirty="0" smtClean="0">
                <a:solidFill>
                  <a:srgbClr val="002060"/>
                </a:solidFill>
              </a:rPr>
              <a:t>     </a:t>
            </a:r>
            <a:r>
              <a:rPr lang="en-US" sz="8000" dirty="0" err="1" smtClean="0">
                <a:solidFill>
                  <a:srgbClr val="002060"/>
                </a:solidFill>
              </a:rPr>
              <a:t>props.put</a:t>
            </a:r>
            <a:r>
              <a:rPr lang="en-US" sz="8000" dirty="0" smtClean="0">
                <a:solidFill>
                  <a:srgbClr val="002060"/>
                </a:solidFill>
              </a:rPr>
              <a:t>(</a:t>
            </a:r>
            <a:r>
              <a:rPr lang="en-US" sz="8000" b="1" dirty="0" smtClean="0">
                <a:solidFill>
                  <a:srgbClr val="002060"/>
                </a:solidFill>
              </a:rPr>
              <a:t>"</a:t>
            </a:r>
            <a:r>
              <a:rPr lang="en-US" sz="8000" b="1" dirty="0" err="1" smtClean="0">
                <a:solidFill>
                  <a:srgbClr val="002060"/>
                </a:solidFill>
              </a:rPr>
              <a:t>mail.smtp.host"</a:t>
            </a:r>
            <a:r>
              <a:rPr lang="en-US" sz="8000" dirty="0" err="1" smtClean="0">
                <a:solidFill>
                  <a:srgbClr val="002060"/>
                </a:solidFill>
              </a:rPr>
              <a:t>,</a:t>
            </a:r>
            <a:r>
              <a:rPr lang="en-US" sz="8000" b="1" dirty="0" err="1" smtClean="0">
                <a:solidFill>
                  <a:srgbClr val="002060"/>
                </a:solidFill>
              </a:rPr>
              <a:t>"smtp.gmail.com</a:t>
            </a:r>
            <a:r>
              <a:rPr lang="en-US" sz="8000" b="1" dirty="0" smtClean="0">
                <a:solidFill>
                  <a:srgbClr val="002060"/>
                </a:solidFill>
              </a:rPr>
              <a:t>"</a:t>
            </a:r>
            <a:r>
              <a:rPr lang="en-US" sz="8000" dirty="0" smtClean="0">
                <a:solidFill>
                  <a:srgbClr val="002060"/>
                </a:solidFill>
              </a:rPr>
              <a:t>);</a:t>
            </a:r>
            <a:br>
              <a:rPr lang="en-US" sz="8000" dirty="0" smtClean="0">
                <a:solidFill>
                  <a:srgbClr val="002060"/>
                </a:solidFill>
              </a:rPr>
            </a:br>
            <a:r>
              <a:rPr lang="en-US" sz="8000" dirty="0" smtClean="0">
                <a:solidFill>
                  <a:srgbClr val="002060"/>
                </a:solidFill>
              </a:rPr>
              <a:t> </a:t>
            </a:r>
            <a:r>
              <a:rPr lang="en-US" sz="8000" dirty="0" err="1" smtClean="0">
                <a:solidFill>
                  <a:srgbClr val="002060"/>
                </a:solidFill>
              </a:rPr>
              <a:t>props.put</a:t>
            </a:r>
            <a:r>
              <a:rPr lang="en-US" sz="8000" dirty="0" smtClean="0">
                <a:solidFill>
                  <a:srgbClr val="002060"/>
                </a:solidFill>
              </a:rPr>
              <a:t>(</a:t>
            </a:r>
            <a:r>
              <a:rPr lang="en-US" sz="8000" b="1" dirty="0" smtClean="0">
                <a:solidFill>
                  <a:srgbClr val="002060"/>
                </a:solidFill>
              </a:rPr>
              <a:t>"mail.smtp.socketFactory.port"</a:t>
            </a:r>
            <a:r>
              <a:rPr lang="en-US" sz="8000" dirty="0" smtClean="0">
                <a:solidFill>
                  <a:srgbClr val="002060"/>
                </a:solidFill>
              </a:rPr>
              <a:t>,</a:t>
            </a:r>
            <a:r>
              <a:rPr lang="en-US" sz="8000" b="1" dirty="0" smtClean="0">
                <a:solidFill>
                  <a:srgbClr val="002060"/>
                </a:solidFill>
              </a:rPr>
              <a:t>"465"</a:t>
            </a:r>
            <a:r>
              <a:rPr lang="en-US" sz="8000" dirty="0" smtClean="0">
                <a:solidFill>
                  <a:srgbClr val="002060"/>
                </a:solidFill>
              </a:rPr>
              <a:t>);</a:t>
            </a:r>
            <a:br>
              <a:rPr lang="en-US" sz="8000" dirty="0" smtClean="0">
                <a:solidFill>
                  <a:srgbClr val="002060"/>
                </a:solidFill>
              </a:rPr>
            </a:br>
            <a:r>
              <a:rPr lang="en-US" sz="8000" dirty="0" err="1" smtClean="0">
                <a:solidFill>
                  <a:srgbClr val="002060"/>
                </a:solidFill>
              </a:rPr>
              <a:t>p</a:t>
            </a:r>
            <a:r>
              <a:rPr lang="en-US" sz="8000" dirty="0" err="1" smtClean="0">
                <a:solidFill>
                  <a:srgbClr val="002060"/>
                </a:solidFill>
              </a:rPr>
              <a:t>rops.put</a:t>
            </a:r>
            <a:r>
              <a:rPr lang="en-US" sz="8000" dirty="0" smtClean="0">
                <a:solidFill>
                  <a:srgbClr val="002060"/>
                </a:solidFill>
              </a:rPr>
              <a:t>(</a:t>
            </a:r>
            <a:r>
              <a:rPr lang="en-US" sz="8000" b="1" dirty="0" smtClean="0">
                <a:solidFill>
                  <a:srgbClr val="002060"/>
                </a:solidFill>
              </a:rPr>
              <a:t>"</a:t>
            </a:r>
            <a:r>
              <a:rPr lang="en-US" sz="8000" b="1" dirty="0" err="1" smtClean="0">
                <a:solidFill>
                  <a:srgbClr val="002060"/>
                </a:solidFill>
              </a:rPr>
              <a:t>mail.smtp.socketFactory.class"</a:t>
            </a:r>
            <a:r>
              <a:rPr lang="en-US" sz="8000" dirty="0" err="1" smtClean="0">
                <a:solidFill>
                  <a:srgbClr val="002060"/>
                </a:solidFill>
              </a:rPr>
              <a:t>,</a:t>
            </a:r>
            <a:r>
              <a:rPr lang="en-US" sz="8000" b="1" dirty="0" err="1" smtClean="0">
                <a:solidFill>
                  <a:srgbClr val="002060"/>
                </a:solidFill>
              </a:rPr>
              <a:t>"javax.net.ssl.SSLSocketFactory</a:t>
            </a:r>
            <a:r>
              <a:rPr lang="en-US" sz="8000" b="1" dirty="0" smtClean="0">
                <a:solidFill>
                  <a:srgbClr val="002060"/>
                </a:solidFill>
              </a:rPr>
              <a:t>"</a:t>
            </a:r>
            <a:r>
              <a:rPr lang="en-US" sz="8000" dirty="0" smtClean="0">
                <a:solidFill>
                  <a:srgbClr val="002060"/>
                </a:solidFill>
              </a:rPr>
              <a:t>);</a:t>
            </a:r>
            <a:br>
              <a:rPr lang="en-US" sz="8000" dirty="0" smtClean="0">
                <a:solidFill>
                  <a:srgbClr val="002060"/>
                </a:solidFill>
              </a:rPr>
            </a:br>
            <a:r>
              <a:rPr lang="en-US" sz="8000" dirty="0" err="1" smtClean="0">
                <a:solidFill>
                  <a:srgbClr val="002060"/>
                </a:solidFill>
              </a:rPr>
              <a:t>props.put</a:t>
            </a:r>
            <a:r>
              <a:rPr lang="en-US" sz="8000" dirty="0" smtClean="0">
                <a:solidFill>
                  <a:srgbClr val="002060"/>
                </a:solidFill>
              </a:rPr>
              <a:t>(</a:t>
            </a:r>
            <a:r>
              <a:rPr lang="en-US" sz="8000" b="1" dirty="0" smtClean="0">
                <a:solidFill>
                  <a:srgbClr val="002060"/>
                </a:solidFill>
              </a:rPr>
              <a:t>"</a:t>
            </a:r>
            <a:r>
              <a:rPr lang="en-US" sz="8000" b="1" dirty="0" err="1" smtClean="0">
                <a:solidFill>
                  <a:srgbClr val="002060"/>
                </a:solidFill>
              </a:rPr>
              <a:t>mail.smtp.auth"</a:t>
            </a:r>
            <a:r>
              <a:rPr lang="en-US" sz="8000" dirty="0" err="1" smtClean="0">
                <a:solidFill>
                  <a:srgbClr val="002060"/>
                </a:solidFill>
              </a:rPr>
              <a:t>,</a:t>
            </a:r>
            <a:r>
              <a:rPr lang="en-US" sz="8000" b="1" dirty="0" err="1" smtClean="0">
                <a:solidFill>
                  <a:srgbClr val="002060"/>
                </a:solidFill>
              </a:rPr>
              <a:t>"true</a:t>
            </a:r>
            <a:r>
              <a:rPr lang="en-US" sz="8000" b="1" dirty="0" smtClean="0">
                <a:solidFill>
                  <a:srgbClr val="002060"/>
                </a:solidFill>
              </a:rPr>
              <a:t>"</a:t>
            </a:r>
            <a:r>
              <a:rPr lang="en-US" sz="8000" dirty="0" smtClean="0">
                <a:solidFill>
                  <a:srgbClr val="002060"/>
                </a:solidFill>
              </a:rPr>
              <a:t>);</a:t>
            </a:r>
            <a:br>
              <a:rPr lang="en-US" sz="8000" dirty="0" smtClean="0">
                <a:solidFill>
                  <a:srgbClr val="002060"/>
                </a:solidFill>
              </a:rPr>
            </a:br>
            <a:r>
              <a:rPr lang="en-US" sz="8000" dirty="0" err="1" smtClean="0">
                <a:solidFill>
                  <a:srgbClr val="002060"/>
                </a:solidFill>
              </a:rPr>
              <a:t>props.put</a:t>
            </a:r>
            <a:r>
              <a:rPr lang="en-US" sz="8000" dirty="0" smtClean="0">
                <a:solidFill>
                  <a:srgbClr val="002060"/>
                </a:solidFill>
              </a:rPr>
              <a:t>(</a:t>
            </a:r>
            <a:r>
              <a:rPr lang="en-US" sz="8000" b="1" dirty="0" smtClean="0">
                <a:solidFill>
                  <a:srgbClr val="002060"/>
                </a:solidFill>
              </a:rPr>
              <a:t>"mail.smtp.port"</a:t>
            </a:r>
            <a:r>
              <a:rPr lang="en-US" sz="8000" dirty="0" smtClean="0">
                <a:solidFill>
                  <a:srgbClr val="002060"/>
                </a:solidFill>
              </a:rPr>
              <a:t>,</a:t>
            </a:r>
            <a:r>
              <a:rPr lang="en-US" sz="8000" b="1" dirty="0" smtClean="0">
                <a:solidFill>
                  <a:srgbClr val="002060"/>
                </a:solidFill>
              </a:rPr>
              <a:t>"465"</a:t>
            </a:r>
            <a:r>
              <a:rPr lang="en-US" sz="8000" dirty="0" smtClean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endParaRPr lang="en-US" sz="5800" dirty="0" smtClean="0">
              <a:solidFill>
                <a:srgbClr val="002060"/>
              </a:solidFill>
            </a:endParaRPr>
          </a:p>
        </p:txBody>
      </p:sp>
      <p:pic>
        <p:nvPicPr>
          <p:cNvPr id="88066" name="Picture 28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067168" y="1600200"/>
            <a:ext cx="207683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0" y="4495800"/>
            <a:ext cx="60198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1600200"/>
            <a:ext cx="59436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248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we are able to connect to port and check email id of receiver then this is used for sending </a:t>
            </a:r>
            <a:r>
              <a:rPr lang="en-US" dirty="0" smtClean="0"/>
              <a:t>mail                                  It </a:t>
            </a:r>
            <a:r>
              <a:rPr lang="en-US" dirty="0" smtClean="0"/>
              <a:t>shows a message  </a:t>
            </a:r>
            <a:r>
              <a:rPr lang="en-US" u="sng" dirty="0" smtClean="0"/>
              <a:t>“sending mail”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err="1" smtClean="0"/>
              <a:t>pdialog</a:t>
            </a:r>
            <a:r>
              <a:rPr lang="en-US" b="1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ProgressDialog.</a:t>
            </a:r>
            <a:r>
              <a:rPr lang="en-US" i="1" dirty="0" err="1" smtClean="0"/>
              <a:t>show</a:t>
            </a:r>
            <a:r>
              <a:rPr lang="en-US" dirty="0" smtClean="0"/>
              <a:t>(</a:t>
            </a:r>
            <a:r>
              <a:rPr lang="en-US" b="1" dirty="0" smtClean="0"/>
              <a:t>context</a:t>
            </a:r>
            <a:r>
              <a:rPr lang="en-US" dirty="0" smtClean="0"/>
              <a:t>,</a:t>
            </a:r>
            <a:r>
              <a:rPr lang="en-US" b="1" dirty="0" smtClean="0"/>
              <a:t>""</a:t>
            </a:r>
            <a:r>
              <a:rPr lang="en-US" dirty="0" smtClean="0"/>
              <a:t>,</a:t>
            </a:r>
            <a:r>
              <a:rPr lang="en-US" b="1" dirty="0" smtClean="0"/>
              <a:t>"Sending Mail..."</a:t>
            </a:r>
            <a:r>
              <a:rPr lang="en-US" dirty="0" smtClean="0"/>
              <a:t>,</a:t>
            </a:r>
            <a:r>
              <a:rPr lang="en-US" b="1" dirty="0" smtClean="0"/>
              <a:t>true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err="1" smtClean="0"/>
              <a:t>RetreiveFeedTask</a:t>
            </a:r>
            <a:r>
              <a:rPr lang="en-US" dirty="0" smtClean="0"/>
              <a:t> task = </a:t>
            </a:r>
            <a:r>
              <a:rPr lang="en-US" b="1" dirty="0" smtClean="0"/>
              <a:t>new </a:t>
            </a:r>
            <a:r>
              <a:rPr lang="en-US" dirty="0" err="1" smtClean="0"/>
              <a:t>RetreiveFeedTask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/>
              <a:t>task.execute</a:t>
            </a:r>
            <a:r>
              <a:rPr lang="en-US" dirty="0" smtClean="0"/>
              <a:t>();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we are successful in transfer of message it shows </a:t>
            </a:r>
          </a:p>
          <a:p>
            <a:r>
              <a:rPr lang="en-US" dirty="0" smtClean="0"/>
              <a:t>“Message Send”</a:t>
            </a:r>
          </a:p>
          <a:p>
            <a:r>
              <a:rPr lang="en-US" dirty="0" smtClean="0"/>
              <a:t>This is the code used 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Toast.</a:t>
            </a:r>
            <a:r>
              <a:rPr lang="en-US" b="1" i="1" dirty="0" err="1" smtClean="0"/>
              <a:t>makeText</a:t>
            </a:r>
            <a:r>
              <a:rPr lang="en-US" b="1" dirty="0" smtClean="0"/>
              <a:t>(</a:t>
            </a:r>
            <a:r>
              <a:rPr lang="en-US" b="1" dirty="0" err="1" smtClean="0"/>
              <a:t>getApplicationContext</a:t>
            </a:r>
            <a:r>
              <a:rPr lang="en-US" b="1" dirty="0" smtClean="0"/>
              <a:t>(),"Message </a:t>
            </a:r>
            <a:r>
              <a:rPr lang="en-US" b="1" dirty="0" err="1" smtClean="0"/>
              <a:t>sent",Toast.</a:t>
            </a:r>
            <a:r>
              <a:rPr lang="en-US" b="1" i="1" dirty="0" err="1" smtClean="0"/>
              <a:t>LENGTH_LONG</a:t>
            </a:r>
            <a:r>
              <a:rPr lang="en-US" b="1" dirty="0" smtClean="0"/>
              <a:t>).show();</a:t>
            </a:r>
            <a:endParaRPr lang="en-US" dirty="0" smtClean="0"/>
          </a:p>
        </p:txBody>
      </p:sp>
      <p:pic>
        <p:nvPicPr>
          <p:cNvPr id="87042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0"/>
            <a:ext cx="2133600" cy="31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3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3543299"/>
            <a:ext cx="2209800" cy="331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ATTACHMENT OF JAR FILES AND 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953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Download 3 files </a:t>
            </a:r>
          </a:p>
          <a:p>
            <a:pPr lvl="0">
              <a:buNone/>
            </a:pPr>
            <a:r>
              <a:rPr lang="en-US" dirty="0"/>
              <a:t>Activation .jar </a:t>
            </a:r>
          </a:p>
          <a:p>
            <a:pPr lvl="0">
              <a:buNone/>
            </a:pPr>
            <a:r>
              <a:rPr lang="en-US" dirty="0" smtClean="0"/>
              <a:t>Additional.jar</a:t>
            </a:r>
            <a:endParaRPr lang="en-US" dirty="0"/>
          </a:p>
          <a:p>
            <a:pPr lvl="0">
              <a:buNone/>
            </a:pPr>
            <a:r>
              <a:rPr lang="en-US" dirty="0" smtClean="0"/>
              <a:t>Mail.jar</a:t>
            </a:r>
            <a:endParaRPr lang="en-US" dirty="0"/>
          </a:p>
          <a:p>
            <a:pPr>
              <a:buNone/>
            </a:pPr>
            <a:r>
              <a:rPr lang="en-US" dirty="0"/>
              <a:t>I've added </a:t>
            </a:r>
            <a:r>
              <a:rPr lang="en-US" b="1" dirty="0"/>
              <a:t>mail</a:t>
            </a:r>
            <a:r>
              <a:rPr lang="en-US" dirty="0"/>
              <a:t>.</a:t>
            </a:r>
            <a:r>
              <a:rPr lang="en-US" b="1" dirty="0"/>
              <a:t>jar</a:t>
            </a:r>
            <a:r>
              <a:rPr lang="en-US" dirty="0"/>
              <a:t> to the server's </a:t>
            </a:r>
            <a:r>
              <a:rPr lang="en-US" dirty="0" err="1" smtClean="0"/>
              <a:t>CLASSPATH.Webapplication</a:t>
            </a:r>
            <a:r>
              <a:rPr lang="en-US" dirty="0"/>
              <a:t> </a:t>
            </a:r>
            <a:r>
              <a:rPr lang="en-US" b="1" dirty="0"/>
              <a:t>uses</a:t>
            </a:r>
            <a:r>
              <a:rPr lang="en-US" dirty="0"/>
              <a:t> Java Mail to attach and send a </a:t>
            </a:r>
            <a:r>
              <a:rPr lang="en-US" b="1" dirty="0"/>
              <a:t>file</a:t>
            </a:r>
            <a:r>
              <a:rPr lang="en-US" dirty="0"/>
              <a:t> that the user specifies</a:t>
            </a:r>
          </a:p>
          <a:p>
            <a:r>
              <a:rPr lang="en-US" i="1" u="sng" dirty="0"/>
              <a:t>Then in project structure set the path or these jar files</a:t>
            </a:r>
            <a:endParaRPr lang="en-US" dirty="0"/>
          </a:p>
          <a:p>
            <a:pPr>
              <a:buNone/>
            </a:pPr>
            <a:r>
              <a:rPr lang="en-US" i="1" u="sng" dirty="0"/>
              <a:t>  </a:t>
            </a:r>
            <a:endParaRPr lang="en-US" dirty="0"/>
          </a:p>
          <a:p>
            <a:r>
              <a:rPr lang="en-US" dirty="0"/>
              <a:t>Then attach it to </a:t>
            </a:r>
            <a:r>
              <a:rPr lang="en-US" dirty="0" smtClean="0"/>
              <a:t>library</a:t>
            </a:r>
            <a:endParaRPr lang="en-US" dirty="0"/>
          </a:p>
          <a:p>
            <a:pPr>
              <a:buNone/>
            </a:pPr>
            <a:r>
              <a:rPr lang="en-US" dirty="0"/>
              <a:t>My test app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app </a:t>
            </a:r>
            <a:r>
              <a:rPr lang="en-US" dirty="0">
                <a:sym typeface="Wingdings"/>
              </a:rPr>
              <a:t>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 err="1"/>
              <a:t>libs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Last step is to connect your file to server using firebase by login to </a:t>
            </a:r>
            <a:r>
              <a:rPr lang="en-US" dirty="0" err="1"/>
              <a:t>admob</a:t>
            </a:r>
            <a:r>
              <a:rPr lang="en-US" dirty="0"/>
              <a:t> in order to </a:t>
            </a:r>
            <a:r>
              <a:rPr lang="en-US" dirty="0" smtClean="0"/>
              <a:t>make add of application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Image result for android studio wall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2057400"/>
            <a:ext cx="1371600" cy="1524000"/>
          </a:xfrm>
          <a:prstGeom prst="rect">
            <a:avLst/>
          </a:prstGeom>
          <a:noFill/>
        </p:spPr>
      </p:pic>
      <p:pic>
        <p:nvPicPr>
          <p:cNvPr id="15" name="Picture 6" descr="Image result for android studio wall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3581400"/>
            <a:ext cx="1371600" cy="1600200"/>
          </a:xfrm>
          <a:prstGeom prst="rect">
            <a:avLst/>
          </a:prstGeom>
          <a:noFill/>
        </p:spPr>
      </p:pic>
      <p:pic>
        <p:nvPicPr>
          <p:cNvPr id="13" name="Picture 6" descr="Image result for android studio wall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57600"/>
            <a:ext cx="1286932" cy="1524000"/>
          </a:xfrm>
          <a:prstGeom prst="rect">
            <a:avLst/>
          </a:prstGeom>
          <a:noFill/>
        </p:spPr>
      </p:pic>
      <p:pic>
        <p:nvPicPr>
          <p:cNvPr id="12" name="Picture 6" descr="Image result for android studio wall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1371600" cy="1600200"/>
          </a:xfrm>
          <a:prstGeom prst="rect">
            <a:avLst/>
          </a:prstGeom>
          <a:noFill/>
        </p:spPr>
      </p:pic>
      <p:pic>
        <p:nvPicPr>
          <p:cNvPr id="89094" name="Picture 6" descr="Image result for android studio wall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743200" cy="2057401"/>
          </a:xfrm>
          <a:prstGeom prst="rect">
            <a:avLst/>
          </a:prstGeom>
          <a:noFill/>
        </p:spPr>
      </p:pic>
      <p:pic>
        <p:nvPicPr>
          <p:cNvPr id="7" name="Picture 6" descr="Image result for android studio wall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0"/>
            <a:ext cx="2743200" cy="20574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0"/>
            <a:ext cx="3886200" cy="15240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524000"/>
            <a:ext cx="664128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Image result for android studio wall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81600"/>
            <a:ext cx="2235199" cy="1676400"/>
          </a:xfrm>
          <a:prstGeom prst="rect">
            <a:avLst/>
          </a:prstGeom>
          <a:noFill/>
        </p:spPr>
      </p:pic>
      <p:pic>
        <p:nvPicPr>
          <p:cNvPr id="9" name="Picture 6" descr="Image result for android studio wall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181600"/>
            <a:ext cx="2362200" cy="1676400"/>
          </a:xfrm>
          <a:prstGeom prst="rect">
            <a:avLst/>
          </a:prstGeom>
          <a:noFill/>
        </p:spPr>
      </p:pic>
      <p:pic>
        <p:nvPicPr>
          <p:cNvPr id="10" name="Picture 6" descr="Image result for android studio wall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5181600"/>
            <a:ext cx="2311399" cy="1676400"/>
          </a:xfrm>
          <a:prstGeom prst="rect">
            <a:avLst/>
          </a:prstGeom>
          <a:noFill/>
        </p:spPr>
      </p:pic>
      <p:pic>
        <p:nvPicPr>
          <p:cNvPr id="11" name="Picture 6" descr="Image result for android studio wall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1" y="5181600"/>
            <a:ext cx="22860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0089" y="1"/>
            <a:ext cx="4724111" cy="68584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tx1"/>
          </a:solidFill>
        </p:spPr>
        <p:txBody>
          <a:bodyPr/>
          <a:lstStyle/>
          <a:p>
            <a:r>
              <a:rPr lang="en-US" b="1" i="1" u="sng" cap="sm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1800" b="1" i="1" dirty="0">
                <a:solidFill>
                  <a:srgbClr val="FFFF00"/>
                </a:solidFill>
              </a:rPr>
              <a:t>Using this application we can send mail from one mail id to another mail id. The created app is just a small version of sending mail.</a:t>
            </a:r>
          </a:p>
          <a:p>
            <a:r>
              <a:rPr lang="en-US" sz="1800" b="1" i="1" dirty="0" smtClean="0">
                <a:solidFill>
                  <a:srgbClr val="FFFF00"/>
                </a:solidFill>
              </a:rPr>
              <a:t>As </a:t>
            </a:r>
            <a:r>
              <a:rPr lang="en-US" sz="1800" b="1" i="1" dirty="0">
                <a:solidFill>
                  <a:srgbClr val="FFFF00"/>
                </a:solidFill>
              </a:rPr>
              <a:t>my created app is small version it only connect two id’s and send message but it can be enhanced for sending attachments such as video, photos, docs, </a:t>
            </a:r>
            <a:r>
              <a:rPr lang="en-US" sz="1800" b="1" i="1" dirty="0" err="1">
                <a:solidFill>
                  <a:srgbClr val="FFFF00"/>
                </a:solidFill>
              </a:rPr>
              <a:t>pdf</a:t>
            </a:r>
            <a:r>
              <a:rPr lang="en-US" sz="1800" b="1" i="1" dirty="0">
                <a:solidFill>
                  <a:srgbClr val="FFFF00"/>
                </a:solidFill>
              </a:rPr>
              <a:t>, moreover to keep record of mail sent and received.   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A bigger and worldwide web has already been launched by </a:t>
            </a:r>
            <a:r>
              <a:rPr lang="en-US" sz="1800" b="1" i="1" dirty="0" err="1">
                <a:solidFill>
                  <a:srgbClr val="FFFF00"/>
                </a:solidFill>
              </a:rPr>
              <a:t>google</a:t>
            </a:r>
            <a:r>
              <a:rPr lang="en-US" sz="1800" b="1" i="1" dirty="0">
                <a:solidFill>
                  <a:srgbClr val="FFFF00"/>
                </a:solidFill>
              </a:rPr>
              <a:t> engine known as </a:t>
            </a:r>
            <a:r>
              <a:rPr lang="en-US" sz="1800" b="1" i="1" dirty="0" err="1">
                <a:solidFill>
                  <a:srgbClr val="FFFF00"/>
                </a:solidFill>
              </a:rPr>
              <a:t>gmail</a:t>
            </a:r>
            <a:r>
              <a:rPr lang="en-US" sz="1800" b="1" i="1" dirty="0">
                <a:solidFill>
                  <a:srgbClr val="FFFF00"/>
                </a:solidFill>
              </a:rPr>
              <a:t> with various advantages and lacks </a:t>
            </a:r>
            <a:r>
              <a:rPr lang="en-US" sz="1800" b="1" i="1" dirty="0" smtClean="0">
                <a:solidFill>
                  <a:srgbClr val="FFFF00"/>
                </a:solidFill>
              </a:rPr>
              <a:t>.</a:t>
            </a:r>
            <a:endParaRPr lang="en-US" sz="1800" b="1" i="1" dirty="0">
              <a:solidFill>
                <a:srgbClr val="FFFF00"/>
              </a:solidFill>
            </a:endParaRPr>
          </a:p>
          <a:p>
            <a:r>
              <a:rPr lang="en-US" sz="1800" b="1" i="1" dirty="0">
                <a:solidFill>
                  <a:srgbClr val="FFFF00"/>
                </a:solidFill>
              </a:rPr>
              <a:t>Although electronic </a:t>
            </a:r>
            <a:r>
              <a:rPr lang="en-US" sz="1800" b="1" i="1" dirty="0" smtClean="0">
                <a:solidFill>
                  <a:srgbClr val="FFFF00"/>
                </a:solidFill>
              </a:rPr>
              <a:t>mail servers and other mail transfer agent</a:t>
            </a:r>
            <a:r>
              <a:rPr lang="en-US" sz="1800" b="1" i="1" dirty="0">
                <a:solidFill>
                  <a:srgbClr val="FFFF00"/>
                </a:solidFill>
              </a:rPr>
              <a:t> use SMTP to send and receive mail messages, user-level client mail applications typically use SMTP only for sending messages to a mail server for </a:t>
            </a:r>
            <a:r>
              <a:rPr lang="en-US" sz="1800" b="1" i="1" dirty="0" smtClean="0">
                <a:solidFill>
                  <a:srgbClr val="FFFF00"/>
                </a:solidFill>
              </a:rPr>
              <a:t>relaying.</a:t>
            </a:r>
            <a:endParaRPr lang="en-US" sz="1800" b="1" i="1" dirty="0">
              <a:solidFill>
                <a:srgbClr val="FFFF00"/>
              </a:solidFill>
            </a:endParaRPr>
          </a:p>
          <a:p>
            <a:pPr>
              <a:buNone/>
            </a:pPr>
            <a:endParaRPr lang="en-US" sz="1200" u="sng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sz="1200" u="sng" dirty="0">
              <a:solidFill>
                <a:srgbClr val="FFFF00"/>
              </a:solidFill>
            </a:endParaRPr>
          </a:p>
          <a:p>
            <a:pPr>
              <a:buNone/>
            </a:pPr>
            <a:endParaRPr lang="en-US" sz="1200" u="sng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800" b="1" u="sng" dirty="0">
                <a:solidFill>
                  <a:srgbClr val="FFFF00"/>
                </a:solidFill>
              </a:rPr>
              <a:t>ADVANTAGES OF GMAIL</a:t>
            </a:r>
            <a:r>
              <a:rPr lang="en-US" sz="1800" u="sng" dirty="0">
                <a:solidFill>
                  <a:srgbClr val="FFFF00"/>
                </a:solidFill>
              </a:rPr>
              <a:t> </a:t>
            </a:r>
            <a:r>
              <a:rPr lang="en-US" sz="1800" u="sng" dirty="0" smtClean="0">
                <a:solidFill>
                  <a:srgbClr val="FFFF00"/>
                </a:solidFill>
              </a:rPr>
              <a:t>:-                                                              </a:t>
            </a:r>
            <a:r>
              <a:rPr lang="en-US" sz="1800" b="1" u="sng" dirty="0" smtClean="0">
                <a:solidFill>
                  <a:srgbClr val="FFFF00"/>
                </a:solidFill>
              </a:rPr>
              <a:t>DISADVANTAGE OF GMAIL :-</a:t>
            </a:r>
            <a:endParaRPr lang="en-US" sz="1800" u="sng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92D050"/>
                </a:solidFill>
              </a:rPr>
              <a:t>JPG </a:t>
            </a:r>
            <a:r>
              <a:rPr lang="en-US" sz="1800" dirty="0">
                <a:solidFill>
                  <a:srgbClr val="92D050"/>
                </a:solidFill>
              </a:rPr>
              <a:t>,DOC,PDF etc files could be </a:t>
            </a:r>
            <a:r>
              <a:rPr lang="en-US" sz="1800" dirty="0" smtClean="0">
                <a:solidFill>
                  <a:srgbClr val="92D050"/>
                </a:solidFill>
              </a:rPr>
              <a:t>send                                            </a:t>
            </a:r>
            <a:r>
              <a:rPr lang="en-US" sz="1800" dirty="0" smtClean="0">
                <a:solidFill>
                  <a:srgbClr val="92D050"/>
                </a:solidFill>
              </a:rPr>
              <a:t>Large amount of data cant be used</a:t>
            </a:r>
            <a:endParaRPr lang="en-US" sz="1800" dirty="0">
              <a:solidFill>
                <a:srgbClr val="92D05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92D050"/>
                </a:solidFill>
              </a:rPr>
              <a:t>Fast                                                                                                      </a:t>
            </a:r>
            <a:r>
              <a:rPr lang="en-US" sz="1800" dirty="0" smtClean="0">
                <a:solidFill>
                  <a:srgbClr val="92D050"/>
                </a:solidFill>
              </a:rPr>
              <a:t>Excess of internet is compulsory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92D050"/>
                </a:solidFill>
              </a:rPr>
              <a:t>Maintain </a:t>
            </a:r>
            <a:r>
              <a:rPr lang="en-US" sz="1800" dirty="0">
                <a:solidFill>
                  <a:srgbClr val="92D050"/>
                </a:solidFill>
              </a:rPr>
              <a:t>security</a:t>
            </a:r>
          </a:p>
          <a:p>
            <a:pPr lvl="0">
              <a:buNone/>
            </a:pPr>
            <a:r>
              <a:rPr lang="en-US" sz="1800" dirty="0" err="1">
                <a:solidFill>
                  <a:srgbClr val="92D050"/>
                </a:solidFill>
              </a:rPr>
              <a:t>Nowdays</a:t>
            </a:r>
            <a:r>
              <a:rPr lang="en-US" sz="1800" dirty="0">
                <a:solidFill>
                  <a:srgbClr val="92D050"/>
                </a:solidFill>
              </a:rPr>
              <a:t> security has been increased by using OTP</a:t>
            </a:r>
          </a:p>
          <a:p>
            <a:pPr lvl="0">
              <a:buNone/>
            </a:pPr>
            <a:r>
              <a:rPr lang="en-US" sz="1800" dirty="0">
                <a:solidFill>
                  <a:srgbClr val="92D050"/>
                </a:solidFill>
              </a:rPr>
              <a:t>Easy to </a:t>
            </a:r>
            <a:r>
              <a:rPr lang="en-US" sz="1800" dirty="0" smtClean="0">
                <a:solidFill>
                  <a:srgbClr val="92D050"/>
                </a:solidFill>
              </a:rPr>
              <a:t>access</a:t>
            </a:r>
            <a:endParaRPr lang="en-US" sz="18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cap="small" dirty="0" smtClean="0"/>
              <a:t>FUTURE WORK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76962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sz="2900" b="1" dirty="0"/>
              <a:t>This is a basic app structure which maintains security as well as speed of sending message.</a:t>
            </a:r>
          </a:p>
          <a:p>
            <a:pPr>
              <a:buNone/>
            </a:pPr>
            <a:r>
              <a:rPr lang="en-US" sz="2900" b="1" dirty="0"/>
              <a:t> </a:t>
            </a:r>
          </a:p>
          <a:p>
            <a:r>
              <a:rPr lang="en-US" sz="2900" b="1" dirty="0"/>
              <a:t>We could enhance it by attaching several types of files as follows:-</a:t>
            </a:r>
          </a:p>
          <a:p>
            <a:pPr lvl="0">
              <a:buNone/>
            </a:pPr>
            <a:r>
              <a:rPr lang="en-US" b="1" dirty="0" smtClean="0">
                <a:sym typeface="Wingdings" pitchFamily="2" charset="2"/>
              </a:rPr>
              <a:t>                                                     </a:t>
            </a:r>
            <a:r>
              <a:rPr lang="en-US" b="1" dirty="0" smtClean="0"/>
              <a:t>JPG   </a:t>
            </a:r>
            <a:endParaRPr lang="en-US" b="1" dirty="0"/>
          </a:p>
          <a:p>
            <a:pPr lvl="0" algn="ctr">
              <a:buNone/>
            </a:pPr>
            <a:r>
              <a:rPr lang="en-US" b="1" dirty="0" smtClean="0">
                <a:sym typeface="Wingdings" pitchFamily="2" charset="2"/>
              </a:rPr>
              <a:t>       </a:t>
            </a:r>
            <a:r>
              <a:rPr lang="en-US" b="1" dirty="0" smtClean="0"/>
              <a:t>DOCS </a:t>
            </a:r>
            <a:endParaRPr lang="en-US" b="1" dirty="0"/>
          </a:p>
          <a:p>
            <a:pPr lvl="0" algn="ctr">
              <a:buNone/>
            </a:pPr>
            <a:r>
              <a:rPr lang="en-US" b="1" dirty="0" smtClean="0">
                <a:sym typeface="Wingdings" pitchFamily="2" charset="2"/>
              </a:rPr>
              <a:t>      </a:t>
            </a:r>
            <a:r>
              <a:rPr lang="en-US" b="1" dirty="0" smtClean="0"/>
              <a:t>PDF</a:t>
            </a:r>
            <a:endParaRPr lang="en-US" b="1" dirty="0"/>
          </a:p>
          <a:p>
            <a:pPr lvl="0" algn="ctr">
              <a:buNone/>
            </a:pPr>
            <a:r>
              <a:rPr lang="en-US" b="1" dirty="0" smtClean="0">
                <a:sym typeface="Wingdings" pitchFamily="2" charset="2"/>
              </a:rPr>
              <a:t>       </a:t>
            </a:r>
            <a:r>
              <a:rPr lang="en-US" b="1" dirty="0" smtClean="0"/>
              <a:t>PNG</a:t>
            </a:r>
            <a:endParaRPr lang="en-US" b="1" dirty="0"/>
          </a:p>
          <a:p>
            <a:pPr lvl="0" algn="ctr">
              <a:buNone/>
            </a:pPr>
            <a:r>
              <a:rPr lang="en-US" b="1" smtClean="0">
                <a:sym typeface="Wingdings" pitchFamily="2" charset="2"/>
              </a:rPr>
              <a:t>     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GIF </a:t>
            </a:r>
            <a:endParaRPr lang="en-US" b="1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b="1" dirty="0"/>
              <a:t>In general mail app lack property of sending high </a:t>
            </a:r>
            <a:r>
              <a:rPr lang="en-US" b="1" dirty="0" err="1"/>
              <a:t>mb</a:t>
            </a:r>
            <a:r>
              <a:rPr lang="en-US" b="1" dirty="0"/>
              <a:t> of data.</a:t>
            </a:r>
          </a:p>
          <a:p>
            <a:pPr>
              <a:buNone/>
            </a:pPr>
            <a:r>
              <a:rPr lang="en-US" b="1" dirty="0"/>
              <a:t>  </a:t>
            </a:r>
          </a:p>
          <a:p>
            <a:r>
              <a:rPr lang="en-US" b="1" dirty="0"/>
              <a:t>So in future we can develop this app for sending high amount of data. In order to make file transaction easier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0347" y="2286000"/>
            <a:ext cx="43052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-you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3505200"/>
            <a:ext cx="7696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Presented by :- </a:t>
            </a:r>
            <a:r>
              <a:rPr lang="en-US" sz="2800" dirty="0" err="1" smtClean="0"/>
              <a:t>Kritika</a:t>
            </a:r>
            <a:r>
              <a:rPr lang="en-US" sz="2800" dirty="0" smtClean="0"/>
              <a:t> </a:t>
            </a:r>
            <a:r>
              <a:rPr lang="en-US" sz="2800" dirty="0" err="1" smtClean="0"/>
              <a:t>Pandey</a:t>
            </a:r>
            <a:endParaRPr lang="en-US" sz="2800" dirty="0" smtClean="0"/>
          </a:p>
          <a:p>
            <a:pPr algn="ctr"/>
            <a:r>
              <a:rPr lang="en-US" sz="2800" dirty="0" err="1" smtClean="0"/>
              <a:t>B.Tech</a:t>
            </a:r>
            <a:r>
              <a:rPr lang="en-US" sz="2800" dirty="0" smtClean="0"/>
              <a:t> –CSE</a:t>
            </a:r>
          </a:p>
          <a:p>
            <a:pPr algn="ctr"/>
            <a:r>
              <a:rPr lang="en-US" sz="2800" dirty="0" smtClean="0"/>
              <a:t>40155102715</a:t>
            </a:r>
          </a:p>
          <a:p>
            <a:pPr algn="ctr"/>
            <a:r>
              <a:rPr lang="en-US" sz="2800" dirty="0" smtClean="0"/>
              <a:t>5 </a:t>
            </a:r>
            <a:r>
              <a:rPr lang="en-US" sz="2800" dirty="0" err="1" smtClean="0"/>
              <a:t>th</a:t>
            </a:r>
            <a:r>
              <a:rPr lang="en-US" sz="2800" dirty="0" smtClean="0"/>
              <a:t> </a:t>
            </a:r>
            <a:r>
              <a:rPr lang="en-US" sz="2800" dirty="0" err="1" smtClean="0"/>
              <a:t>sem</a:t>
            </a:r>
            <a:r>
              <a:rPr lang="en-US" sz="2800" dirty="0" smtClean="0"/>
              <a:t> (3 rd year)</a:t>
            </a:r>
          </a:p>
          <a:p>
            <a:pPr algn="r"/>
            <a:r>
              <a:rPr lang="en-US" dirty="0" smtClean="0"/>
              <a:t>  </a:t>
            </a:r>
          </a:p>
          <a:p>
            <a:pPr algn="r"/>
            <a:r>
              <a:rPr lang="en-US" dirty="0" smtClean="0"/>
              <a:t>         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486400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INTRODUCTION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What is Android Studio ???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OUTLET OF ANDROID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HARDWARE SOFTWARE USED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EMULATOR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JAR FILES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FIREBASE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Code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Smtp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Attachment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Output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098" name="Picture 2" descr="Image result for android studio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819400"/>
            <a:ext cx="3581399" cy="32927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0668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INDEX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105400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u="sng" dirty="0" smtClean="0"/>
              <a:t>Why I </a:t>
            </a:r>
            <a:r>
              <a:rPr lang="en-US" sz="11200" b="1" u="sng" dirty="0" err="1" smtClean="0"/>
              <a:t>choosed</a:t>
            </a:r>
            <a:r>
              <a:rPr lang="en-US" sz="11200" b="1" u="sng" dirty="0" smtClean="0"/>
              <a:t>  android studio as my project ?</a:t>
            </a:r>
          </a:p>
          <a:p>
            <a:endParaRPr lang="en-US" sz="11200" b="1" dirty="0" smtClean="0"/>
          </a:p>
          <a:p>
            <a:r>
              <a:rPr lang="en-US" sz="7200" dirty="0" smtClean="0"/>
              <a:t>This </a:t>
            </a:r>
            <a:r>
              <a:rPr lang="en-US" sz="7200" dirty="0"/>
              <a:t>project is a </a:t>
            </a:r>
            <a:r>
              <a:rPr lang="en-US" sz="7200" b="1" dirty="0"/>
              <a:t>mailing app</a:t>
            </a:r>
            <a:r>
              <a:rPr lang="en-US" sz="7200" dirty="0"/>
              <a:t> which is constructed using both forms </a:t>
            </a:r>
          </a:p>
          <a:p>
            <a:pPr>
              <a:buNone/>
            </a:pPr>
            <a:endParaRPr lang="en-US" sz="7200" dirty="0"/>
          </a:p>
          <a:p>
            <a:r>
              <a:rPr lang="en-US" sz="7200" dirty="0"/>
              <a:t>Code   </a:t>
            </a:r>
            <a:r>
              <a:rPr lang="en-US" sz="7200" dirty="0">
                <a:sym typeface="Wingdings"/>
              </a:rPr>
              <a:t></a:t>
            </a:r>
            <a:r>
              <a:rPr lang="en-US" sz="7200" dirty="0"/>
              <a:t>  java coding </a:t>
            </a:r>
          </a:p>
          <a:p>
            <a:r>
              <a:rPr lang="en-US" sz="7200" dirty="0"/>
              <a:t> Design  </a:t>
            </a:r>
            <a:r>
              <a:rPr lang="en-US" sz="7200" dirty="0">
                <a:sym typeface="Wingdings"/>
              </a:rPr>
              <a:t></a:t>
            </a:r>
            <a:r>
              <a:rPr lang="en-US" sz="7200" dirty="0" smtClean="0"/>
              <a:t>xml</a:t>
            </a:r>
            <a:r>
              <a:rPr lang="en-US" sz="7200" dirty="0"/>
              <a:t> </a:t>
            </a:r>
            <a:endParaRPr lang="en-US" sz="7200" dirty="0" smtClean="0"/>
          </a:p>
          <a:p>
            <a:pPr>
              <a:buNone/>
            </a:pPr>
            <a:endParaRPr lang="en-US" sz="7200" dirty="0"/>
          </a:p>
          <a:p>
            <a:r>
              <a:rPr lang="en-US" sz="7200" dirty="0"/>
              <a:t>It provided exposure </a:t>
            </a:r>
            <a:r>
              <a:rPr lang="en-US" sz="7200" dirty="0" smtClean="0"/>
              <a:t>towards </a:t>
            </a:r>
            <a:r>
              <a:rPr lang="en-US" sz="7200" dirty="0"/>
              <a:t>evergreen and demanding technology of android .</a:t>
            </a:r>
          </a:p>
          <a:p>
            <a:r>
              <a:rPr lang="en-US" sz="7200" dirty="0" smtClean="0"/>
              <a:t>In </a:t>
            </a:r>
            <a:r>
              <a:rPr lang="en-US" sz="7200" dirty="0" err="1"/>
              <a:t>todays</a:t>
            </a:r>
            <a:r>
              <a:rPr lang="en-US" sz="7200" dirty="0"/>
              <a:t> world where speed has become the need of generation hence every technology should be used effectively</a:t>
            </a:r>
            <a:r>
              <a:rPr lang="en-US" sz="7200" dirty="0" smtClean="0"/>
              <a:t>.</a:t>
            </a:r>
            <a:r>
              <a:rPr lang="en-US" sz="7200" dirty="0"/>
              <a:t> </a:t>
            </a:r>
          </a:p>
          <a:p>
            <a:r>
              <a:rPr lang="en-US" sz="7200" dirty="0"/>
              <a:t>Everyone from rich to poor is having android phone therefore I decided to learn to develop an app which could match with </a:t>
            </a:r>
            <a:r>
              <a:rPr lang="en-US" sz="7200" dirty="0" err="1"/>
              <a:t>todays</a:t>
            </a:r>
            <a:r>
              <a:rPr lang="en-US" sz="7200" dirty="0"/>
              <a:t> pace and help those who don’t have time to run those laptop and computer for small and essential work </a:t>
            </a:r>
          </a:p>
          <a:p>
            <a:pPr>
              <a:buNone/>
            </a:pPr>
            <a:endParaRPr lang="en-US" sz="7200" dirty="0"/>
          </a:p>
          <a:p>
            <a:r>
              <a:rPr lang="en-US" sz="7200" dirty="0" err="1"/>
              <a:t>Nowdays</a:t>
            </a:r>
            <a:r>
              <a:rPr lang="en-US" sz="7200" dirty="0"/>
              <a:t> this type of apps are launched and installed in phone where work of hours can be done in </a:t>
            </a:r>
            <a:r>
              <a:rPr lang="en-US" sz="7200" dirty="0" err="1"/>
              <a:t>seconds,similarly</a:t>
            </a:r>
            <a:r>
              <a:rPr lang="en-US" sz="7200" dirty="0"/>
              <a:t> my mailing app allows user to excess their email id on phone and send </a:t>
            </a:r>
            <a:r>
              <a:rPr lang="en-US" sz="7200" dirty="0" smtClean="0"/>
              <a:t>mail</a:t>
            </a:r>
            <a:endParaRPr lang="en-US" sz="7200" dirty="0"/>
          </a:p>
          <a:p>
            <a:r>
              <a:rPr lang="en-US" sz="7200" dirty="0" smtClean="0"/>
              <a:t>For building this app only requirement is knowledge of basic android studio ,java </a:t>
            </a:r>
            <a:r>
              <a:rPr lang="en-US" sz="7200" dirty="0" err="1" smtClean="0"/>
              <a:t>lang</a:t>
            </a:r>
            <a:r>
              <a:rPr lang="en-US" sz="7200" dirty="0" smtClean="0"/>
              <a:t> and creativity</a:t>
            </a:r>
            <a:r>
              <a:rPr lang="en-US" sz="7200" dirty="0"/>
              <a:t> </a:t>
            </a:r>
          </a:p>
          <a:p>
            <a:r>
              <a:rPr lang="en-US" sz="7200" dirty="0"/>
              <a:t>If all these are in </a:t>
            </a:r>
            <a:r>
              <a:rPr lang="en-US" sz="7200" dirty="0" err="1"/>
              <a:t>favour</a:t>
            </a:r>
            <a:r>
              <a:rPr lang="en-US" sz="7200" dirty="0"/>
              <a:t> it becomes easy to develop the application </a:t>
            </a:r>
          </a:p>
          <a:p>
            <a:pPr>
              <a:buNone/>
            </a:pPr>
            <a:r>
              <a:rPr lang="en-US" sz="7200" dirty="0"/>
              <a:t> </a:t>
            </a:r>
          </a:p>
          <a:p>
            <a:endParaRPr lang="en-US" sz="72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Scroll 7"/>
          <p:cNvSpPr/>
          <p:nvPr/>
        </p:nvSpPr>
        <p:spPr>
          <a:xfrm>
            <a:off x="-685800" y="0"/>
            <a:ext cx="10134600" cy="6858000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457200"/>
          </a:xfrm>
        </p:spPr>
        <p:txBody>
          <a:bodyPr>
            <a:noAutofit/>
          </a:bodyPr>
          <a:lstStyle/>
          <a:p>
            <a:r>
              <a:rPr lang="en-US" sz="4800" dirty="0" smtClean="0"/>
              <a:t>What </a:t>
            </a:r>
            <a:r>
              <a:rPr lang="en-US" sz="4800" dirty="0" smtClean="0"/>
              <a:t>is Android Studio ??? 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3429000"/>
            <a:ext cx="8077200" cy="3200400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7200" dirty="0" smtClean="0"/>
              <a:t> </a:t>
            </a:r>
            <a:r>
              <a:rPr lang="en-US" sz="7200" u="sng" dirty="0" err="1">
                <a:hlinkClick r:id="rId2" tooltip="Gradle"/>
              </a:rPr>
              <a:t>Gradle</a:t>
            </a:r>
            <a:r>
              <a:rPr lang="en-US" sz="7200" dirty="0"/>
              <a:t>-based build support</a:t>
            </a:r>
          </a:p>
          <a:p>
            <a:pPr lvl="0"/>
            <a:r>
              <a:rPr lang="en-US" sz="7200" dirty="0"/>
              <a:t>Android-specific </a:t>
            </a:r>
            <a:r>
              <a:rPr lang="en-US" sz="7200" u="sng" dirty="0">
                <a:hlinkClick r:id="rId3" tooltip="Code refactoring"/>
              </a:rPr>
              <a:t>refactoring</a:t>
            </a:r>
            <a:r>
              <a:rPr lang="en-US" sz="7200" dirty="0"/>
              <a:t> and quick fixes</a:t>
            </a:r>
          </a:p>
          <a:p>
            <a:pPr lvl="0"/>
            <a:r>
              <a:rPr lang="en-US" sz="7200" u="sng" dirty="0">
                <a:hlinkClick r:id="rId4" tooltip="Lint (software)"/>
              </a:rPr>
              <a:t>Lint</a:t>
            </a:r>
            <a:r>
              <a:rPr lang="en-US" sz="7200" dirty="0"/>
              <a:t> tools to catch performance, usability, version compatibility and other problems</a:t>
            </a:r>
          </a:p>
          <a:p>
            <a:pPr lvl="0"/>
            <a:r>
              <a:rPr lang="en-US" sz="7200" u="sng" dirty="0" err="1">
                <a:hlinkClick r:id="rId5" tooltip="ProGuard (software)"/>
              </a:rPr>
              <a:t>ProGuard</a:t>
            </a:r>
            <a:r>
              <a:rPr lang="en-US" sz="7200" dirty="0"/>
              <a:t> integration and app-signing capabilities</a:t>
            </a:r>
          </a:p>
          <a:p>
            <a:pPr lvl="0"/>
            <a:r>
              <a:rPr lang="en-US" sz="7200" dirty="0"/>
              <a:t>Template-based wizards to create common Android designs and components</a:t>
            </a:r>
          </a:p>
          <a:p>
            <a:pPr lvl="0"/>
            <a:r>
              <a:rPr lang="en-US" sz="7200" dirty="0"/>
              <a:t>A rich </a:t>
            </a:r>
            <a:r>
              <a:rPr lang="en-US" sz="7200" u="sng" dirty="0">
                <a:hlinkClick r:id="rId6" tooltip="Graphical user interface builder"/>
              </a:rPr>
              <a:t>layout editor</a:t>
            </a:r>
            <a:r>
              <a:rPr lang="en-US" sz="7200" dirty="0"/>
              <a:t> that allows users to drag-and-drop UI components, option to </a:t>
            </a:r>
            <a:r>
              <a:rPr lang="en-US" sz="7200" u="sng" dirty="0">
                <a:hlinkClick r:id="rId7" tooltip="WYSIWYG"/>
              </a:rPr>
              <a:t>preview layouts</a:t>
            </a:r>
            <a:r>
              <a:rPr lang="en-US" sz="7200" dirty="0"/>
              <a:t> on multiple screen </a:t>
            </a:r>
            <a:r>
              <a:rPr lang="en-US" sz="7200" dirty="0" smtClean="0"/>
              <a:t>configurations</a:t>
            </a:r>
            <a:endParaRPr lang="en-US" sz="7200" dirty="0"/>
          </a:p>
          <a:p>
            <a:pPr lvl="0"/>
            <a:r>
              <a:rPr lang="en-US" sz="7200" dirty="0"/>
              <a:t>Support for building </a:t>
            </a:r>
            <a:r>
              <a:rPr lang="en-US" sz="7200" u="sng" dirty="0">
                <a:hlinkClick r:id="rId8" tooltip="Android Wear"/>
              </a:rPr>
              <a:t>Android Wear</a:t>
            </a:r>
            <a:r>
              <a:rPr lang="en-US" sz="7200" dirty="0"/>
              <a:t> apps</a:t>
            </a:r>
          </a:p>
          <a:p>
            <a:pPr lvl="0"/>
            <a:r>
              <a:rPr lang="en-US" sz="7200" dirty="0"/>
              <a:t>Built-in support for Google Cloud Platform, enabling integration with Firebase Cloud Messaging (Earlier 'Google Cloud Messaging') and Google App </a:t>
            </a:r>
            <a:r>
              <a:rPr lang="en-US" sz="7200" dirty="0" smtClean="0"/>
              <a:t>Engine</a:t>
            </a:r>
            <a:endParaRPr lang="en-US" sz="7200" dirty="0"/>
          </a:p>
          <a:p>
            <a:pPr lvl="0"/>
            <a:r>
              <a:rPr lang="en-US" sz="7200" dirty="0"/>
              <a:t>Android Virtual Device (Emulator) to run and debug apps</a:t>
            </a:r>
          </a:p>
          <a:p>
            <a:endParaRPr lang="en-US" dirty="0"/>
          </a:p>
        </p:txBody>
      </p:sp>
      <p:pic>
        <p:nvPicPr>
          <p:cNvPr id="30722" name="Picture 2" descr="Image result for android studio setup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15000" y="1066800"/>
            <a:ext cx="2714625" cy="21336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04800" y="914401"/>
            <a:ext cx="556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Android Studio is the </a:t>
            </a:r>
            <a:r>
              <a:rPr lang="en-US" b="1" i="1" u="sng" dirty="0" smtClean="0"/>
              <a:t>official</a:t>
            </a:r>
            <a:r>
              <a:rPr lang="en-US" b="1" i="1" u="sng" dirty="0" smtClean="0"/>
              <a:t> </a:t>
            </a:r>
            <a:r>
              <a:rPr lang="en-US" b="1" i="1" u="sng" dirty="0" smtClean="0">
                <a:hlinkClick r:id="rId11" tooltip="Integrated development environment"/>
              </a:rPr>
              <a:t>integrated development environment</a:t>
            </a:r>
            <a:r>
              <a:rPr lang="en-US" b="1" i="1" u="sng" dirty="0" smtClean="0"/>
              <a:t> (IDE) for </a:t>
            </a:r>
            <a:r>
              <a:rPr lang="en-US" b="1" i="1" u="sng" dirty="0" smtClean="0">
                <a:hlinkClick r:id="rId12" tooltip="Google"/>
              </a:rPr>
              <a:t>Google</a:t>
            </a:r>
            <a:r>
              <a:rPr lang="en-US" b="1" i="1" u="sng" dirty="0" smtClean="0"/>
              <a:t>'s </a:t>
            </a:r>
            <a:r>
              <a:rPr lang="en-US" b="1" i="1" u="sng" dirty="0" smtClean="0">
                <a:hlinkClick r:id="rId13" tooltip="Android (operating system)"/>
              </a:rPr>
              <a:t>Android</a:t>
            </a:r>
            <a:r>
              <a:rPr lang="en-US" b="1" i="1" u="sng" dirty="0" smtClean="0"/>
              <a:t> </a:t>
            </a:r>
            <a:r>
              <a:rPr lang="en-US" b="1" i="1" u="sng" dirty="0" smtClean="0">
                <a:hlinkClick r:id="rId14" tooltip="Operating system"/>
              </a:rPr>
              <a:t>operating system</a:t>
            </a:r>
            <a:r>
              <a:rPr lang="en-US" b="1" i="1" u="sng" dirty="0" smtClean="0"/>
              <a:t>, built based on </a:t>
            </a:r>
            <a:r>
              <a:rPr lang="en-US" b="1" i="1" u="sng" dirty="0" err="1" smtClean="0">
                <a:hlinkClick r:id="rId15" tooltip="JetBrains"/>
              </a:rPr>
              <a:t>JetBrains</a:t>
            </a:r>
            <a:r>
              <a:rPr lang="en-US" b="1" i="1" u="sng" dirty="0" smtClean="0"/>
              <a:t>' </a:t>
            </a:r>
            <a:r>
              <a:rPr lang="en-US" b="1" i="1" u="sng" dirty="0" err="1" smtClean="0">
                <a:hlinkClick r:id="rId16" tooltip="IntelliJ IDEA"/>
              </a:rPr>
              <a:t>IntelliJ</a:t>
            </a:r>
            <a:r>
              <a:rPr lang="en-US" b="1" i="1" u="sng" dirty="0" smtClean="0">
                <a:hlinkClick r:id="rId16" tooltip="IntelliJ IDEA"/>
              </a:rPr>
              <a:t> IDEA</a:t>
            </a:r>
            <a:r>
              <a:rPr lang="en-US" b="1" i="1" u="sng" dirty="0" smtClean="0"/>
              <a:t> software and designed specifically for </a:t>
            </a:r>
            <a:r>
              <a:rPr lang="en-US" b="1" i="1" u="sng" dirty="0" smtClean="0">
                <a:hlinkClick r:id="rId17" tooltip="Android software development"/>
              </a:rPr>
              <a:t>Android development</a:t>
            </a:r>
            <a:r>
              <a:rPr lang="en-US" b="1" i="1" u="sng" dirty="0" smtClean="0"/>
              <a:t>.</a:t>
            </a:r>
            <a:r>
              <a:rPr lang="en-US" b="1" i="1" u="sng" dirty="0" smtClean="0"/>
              <a:t> It is available for download  </a:t>
            </a:r>
            <a:r>
              <a:rPr lang="en-US" b="1" i="1" u="sng" dirty="0" smtClean="0">
                <a:hlinkClick r:id="rId18" tooltip="Windows"/>
              </a:rPr>
              <a:t>Windows</a:t>
            </a:r>
            <a:r>
              <a:rPr lang="en-US" b="1" i="1" u="sng" dirty="0" smtClean="0"/>
              <a:t>, </a:t>
            </a:r>
            <a:r>
              <a:rPr lang="en-US" b="1" i="1" u="sng" dirty="0" err="1" smtClean="0">
                <a:hlinkClick r:id="rId19" tooltip="MacOS"/>
              </a:rPr>
              <a:t>macOS</a:t>
            </a:r>
            <a:r>
              <a:rPr lang="en-US" b="1" i="1" u="sng" dirty="0" err="1" smtClean="0"/>
              <a:t>and</a:t>
            </a:r>
            <a:r>
              <a:rPr lang="en-US" b="1" i="1" u="sng" dirty="0" smtClean="0"/>
              <a:t> </a:t>
            </a:r>
            <a:r>
              <a:rPr lang="en-US" b="1" i="1" u="sng" dirty="0" smtClean="0">
                <a:hlinkClick r:id="rId20" tooltip="Linux"/>
              </a:rPr>
              <a:t>Linux</a:t>
            </a:r>
            <a:r>
              <a:rPr lang="en-US" b="1" i="1" u="sng" dirty="0" smtClean="0"/>
              <a:t>,</a:t>
            </a:r>
            <a:r>
              <a:rPr lang="en-US" b="1" i="1" u="sng" dirty="0" smtClean="0"/>
              <a:t> and replaced the </a:t>
            </a:r>
            <a:r>
              <a:rPr lang="en-US" b="1" i="1" u="sng" dirty="0" smtClean="0">
                <a:hlinkClick r:id="rId21" tooltip="Eclipse (software)"/>
              </a:rPr>
              <a:t>Eclipse Android Development Tools</a:t>
            </a:r>
            <a:r>
              <a:rPr lang="en-US" b="1" i="1" u="sng" dirty="0" smtClean="0"/>
              <a:t> (ADT) as Google's primary IDE for native Android application development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OUTLET OF ANDROID</a:t>
            </a:r>
            <a:endParaRPr lang="en-US" dirty="0"/>
          </a:p>
        </p:txBody>
      </p:sp>
      <p:pic>
        <p:nvPicPr>
          <p:cNvPr id="13209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752420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533400" y="2514600"/>
            <a:ext cx="8458200" cy="3352800"/>
          </a:xfrm>
          <a:prstGeom prst="ribb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Ribbon 3"/>
          <p:cNvSpPr/>
          <p:nvPr/>
        </p:nvSpPr>
        <p:spPr>
          <a:xfrm>
            <a:off x="1295400" y="152400"/>
            <a:ext cx="6934200" cy="1828800"/>
          </a:xfrm>
          <a:prstGeom prst="ribb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 fontScale="90000"/>
          </a:bodyPr>
          <a:lstStyle/>
          <a:p>
            <a:r>
              <a:rPr lang="en-US" sz="2700" b="1" i="1" u="sng" dirty="0" smtClean="0"/>
              <a:t/>
            </a:r>
            <a:br>
              <a:rPr lang="en-US" sz="2700" b="1" i="1" u="sng" dirty="0" smtClean="0"/>
            </a:br>
            <a:r>
              <a:rPr lang="en-US" sz="2700" b="1" i="1" u="sng" dirty="0" smtClean="0"/>
              <a:t>Hardware </a:t>
            </a:r>
            <a:r>
              <a:rPr lang="en-US" sz="2700" b="1" i="1" u="sng" dirty="0"/>
              <a:t>used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64 bit windows 8</a:t>
            </a:r>
            <a:br>
              <a:rPr lang="en-US" sz="2700" dirty="0"/>
            </a:br>
            <a:r>
              <a:rPr lang="en-US" sz="2700" dirty="0"/>
              <a:t>4 GB RAM</a:t>
            </a:r>
            <a:br>
              <a:rPr lang="en-US" sz="2700" dirty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> 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b="1" i="1" u="sng" dirty="0" smtClean="0"/>
              <a:t> </a:t>
            </a:r>
            <a:br>
              <a:rPr lang="en-US" sz="2700" b="1" i="1" u="sng" dirty="0" smtClean="0"/>
            </a:br>
            <a:r>
              <a:rPr lang="en-US" sz="2700" b="1" i="1" u="sng" dirty="0"/>
              <a:t/>
            </a:r>
            <a:br>
              <a:rPr lang="en-US" sz="2700" b="1" i="1" u="sng" dirty="0"/>
            </a:br>
            <a:r>
              <a:rPr lang="en-US" sz="2700" b="1" i="1" u="sng" dirty="0" smtClean="0"/>
              <a:t>Software </a:t>
            </a:r>
            <a:r>
              <a:rPr lang="en-US" sz="2700" b="1" i="1" u="sng" dirty="0"/>
              <a:t>used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Android studio 2.3.3</a:t>
            </a:r>
            <a:br>
              <a:rPr lang="en-US" sz="2700" dirty="0"/>
            </a:br>
            <a:r>
              <a:rPr lang="en-US" sz="2700" dirty="0"/>
              <a:t>Jar files </a:t>
            </a:r>
            <a:br>
              <a:rPr lang="en-US" sz="2700" dirty="0"/>
            </a:br>
            <a:r>
              <a:rPr lang="en-US" sz="2700" dirty="0"/>
              <a:t>Activation.jar</a:t>
            </a:r>
            <a:br>
              <a:rPr lang="en-US" sz="2700" dirty="0"/>
            </a:br>
            <a:r>
              <a:rPr lang="en-US" sz="2700" dirty="0"/>
              <a:t>Additional.jar</a:t>
            </a:r>
            <a:br>
              <a:rPr lang="en-US" sz="2700" dirty="0"/>
            </a:br>
            <a:r>
              <a:rPr lang="en-US" sz="2700" dirty="0" smtClean="0"/>
              <a:t>Mail.jar</a:t>
            </a:r>
            <a:br>
              <a:rPr lang="en-US" sz="27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b="1" u="sng" dirty="0">
                <a:solidFill>
                  <a:schemeClr val="bg1"/>
                </a:solidFill>
              </a:rPr>
              <a:t>F</a:t>
            </a:r>
            <a:r>
              <a:rPr lang="en-US" sz="4000" b="1" u="sng" dirty="0" smtClean="0">
                <a:solidFill>
                  <a:schemeClr val="bg1"/>
                </a:solidFill>
              </a:rPr>
              <a:t>or </a:t>
            </a:r>
            <a:r>
              <a:rPr lang="en-US" sz="4000" b="1" u="sng" dirty="0" smtClean="0">
                <a:solidFill>
                  <a:schemeClr val="bg1"/>
                </a:solidFill>
              </a:rPr>
              <a:t> connectivity  to serve  firebase  is  used</a:t>
            </a:r>
            <a:endParaRPr lang="en-US" sz="40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Sequential Access Storage 10"/>
          <p:cNvSpPr/>
          <p:nvPr/>
        </p:nvSpPr>
        <p:spPr>
          <a:xfrm>
            <a:off x="0" y="1219200"/>
            <a:ext cx="5867400" cy="5257800"/>
          </a:xfrm>
          <a:prstGeom prst="flowChartMagneticTap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19200"/>
            <a:ext cx="4114800" cy="5638800"/>
          </a:xfrm>
        </p:spPr>
        <p:txBody>
          <a:bodyPr>
            <a:normAutofit fontScale="85000" lnSpcReduction="20000"/>
          </a:bodyPr>
          <a:lstStyle/>
          <a:p>
            <a:pPr lvl="2">
              <a:buNone/>
            </a:pPr>
            <a:r>
              <a:rPr lang="en-US" sz="5100" b="1" dirty="0" smtClean="0"/>
              <a:t>      </a:t>
            </a:r>
            <a:endParaRPr lang="en-US" sz="5100" dirty="0" smtClean="0"/>
          </a:p>
          <a:p>
            <a:r>
              <a:rPr lang="en-US" sz="3000" b="1" dirty="0" smtClean="0"/>
              <a:t>In android studio latest version 2.3.3 has emulator attached otherwise it has to be downloaded</a:t>
            </a:r>
          </a:p>
          <a:p>
            <a:r>
              <a:rPr lang="en-US" sz="3000" b="1" dirty="0" smtClean="0"/>
              <a:t>It is basically a device like android phone developed in software so </a:t>
            </a:r>
            <a:r>
              <a:rPr lang="en-US" sz="3000" b="1" dirty="0" err="1" smtClean="0"/>
              <a:t>tha</a:t>
            </a:r>
            <a:r>
              <a:rPr lang="en-US" sz="3000" b="1" dirty="0" smtClean="0"/>
              <a:t> connectivity with phone is not required while making software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sz="5100" b="1" dirty="0" smtClean="0"/>
              <a:t>              </a:t>
            </a:r>
            <a:endParaRPr lang="en-US" dirty="0" smtClean="0"/>
          </a:p>
        </p:txBody>
      </p:sp>
      <p:pic>
        <p:nvPicPr>
          <p:cNvPr id="2051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200400"/>
            <a:ext cx="2133600" cy="309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28600"/>
            <a:ext cx="299470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304800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EMULATOR</a:t>
            </a:r>
            <a:endParaRPr lang="en-US" sz="44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292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JAR FILES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5105400" cy="5943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5100" b="1" dirty="0" smtClean="0"/>
              <a:t> </a:t>
            </a:r>
            <a:r>
              <a:rPr lang="en-US" dirty="0" smtClean="0"/>
              <a:t>A JAR (Java </a:t>
            </a:r>
            <a:r>
              <a:rPr lang="en-US" dirty="0" err="1" smtClean="0"/>
              <a:t>ARchive</a:t>
            </a:r>
            <a:r>
              <a:rPr lang="en-US" dirty="0" smtClean="0"/>
              <a:t>) is a </a:t>
            </a:r>
            <a:r>
              <a:rPr lang="en-US" u="sng" dirty="0" smtClean="0">
                <a:hlinkClick r:id="rId2" tooltip="Package format"/>
              </a:rPr>
              <a:t>package</a:t>
            </a:r>
            <a:r>
              <a:rPr lang="en-US" dirty="0" smtClean="0"/>
              <a:t> </a:t>
            </a:r>
            <a:r>
              <a:rPr lang="en-US" u="sng" dirty="0" smtClean="0">
                <a:hlinkClick r:id="rId3" tooltip="File format"/>
              </a:rPr>
              <a:t>file format</a:t>
            </a:r>
            <a:r>
              <a:rPr lang="en-US" dirty="0" smtClean="0"/>
              <a:t> typically used to aggregate many </a:t>
            </a:r>
            <a:r>
              <a:rPr lang="en-US" u="sng" dirty="0" smtClean="0">
                <a:hlinkClick r:id="rId4" tooltip="Java class file"/>
              </a:rPr>
              <a:t>Java class files</a:t>
            </a:r>
            <a:r>
              <a:rPr lang="en-US" dirty="0" smtClean="0"/>
              <a:t> and associated </a:t>
            </a:r>
            <a:r>
              <a:rPr lang="en-US" u="sng" dirty="0" smtClean="0">
                <a:hlinkClick r:id="rId5" tooltip="Metadata"/>
              </a:rPr>
              <a:t>metadata</a:t>
            </a:r>
            <a:r>
              <a:rPr lang="en-US" dirty="0" smtClean="0"/>
              <a:t> and resources (text, images, etc.) into one file for distribution.</a:t>
            </a:r>
            <a:r>
              <a:rPr lang="en-US" u="sng" dirty="0" smtClean="0"/>
              <a:t>[</a:t>
            </a:r>
            <a:endParaRPr lang="en-US" sz="2400" dirty="0" smtClean="0"/>
          </a:p>
          <a:p>
            <a:pPr lvl="0"/>
            <a:r>
              <a:rPr lang="en-US" dirty="0" smtClean="0"/>
              <a:t>JAR files are </a:t>
            </a:r>
            <a:r>
              <a:rPr lang="en-US" u="sng" dirty="0" smtClean="0">
                <a:hlinkClick r:id="rId6" tooltip="Archive file"/>
              </a:rPr>
              <a:t>archive files</a:t>
            </a:r>
            <a:r>
              <a:rPr lang="en-US" dirty="0" smtClean="0"/>
              <a:t> that include a Java-specific </a:t>
            </a:r>
            <a:r>
              <a:rPr lang="en-US" u="sng" dirty="0" smtClean="0">
                <a:hlinkClick r:id="rId7" tooltip="Manifest file"/>
              </a:rPr>
              <a:t>manifest file</a:t>
            </a:r>
            <a:r>
              <a:rPr lang="en-US" dirty="0" smtClean="0"/>
              <a:t>. They are built on the </a:t>
            </a:r>
            <a:r>
              <a:rPr lang="en-US" u="sng" dirty="0" smtClean="0">
                <a:hlinkClick r:id="rId8" tooltip="ZIP (file format)"/>
              </a:rPr>
              <a:t>ZIP format</a:t>
            </a:r>
            <a:r>
              <a:rPr lang="en-US" dirty="0" smtClean="0"/>
              <a:t> and typically have jar </a:t>
            </a:r>
            <a:r>
              <a:rPr lang="en-US" u="sng" dirty="0" smtClean="0">
                <a:hlinkClick r:id="rId9" tooltip="File extension"/>
              </a:rPr>
              <a:t>file extension</a:t>
            </a:r>
            <a:r>
              <a:rPr lang="en-US" dirty="0" smtClean="0"/>
              <a:t>.</a:t>
            </a:r>
            <a:endParaRPr lang="en-US" sz="2400" dirty="0" smtClean="0"/>
          </a:p>
          <a:p>
            <a:pPr lvl="0"/>
            <a:r>
              <a:rPr lang="en-US" dirty="0" smtClean="0"/>
              <a:t>It has 3 jar files:-</a:t>
            </a:r>
            <a:endParaRPr lang="en-US" sz="2400" dirty="0" smtClean="0"/>
          </a:p>
          <a:p>
            <a:pPr>
              <a:buNone/>
            </a:pPr>
            <a:r>
              <a:rPr lang="en-US" b="1" i="1" u="sng" dirty="0" smtClean="0"/>
              <a:t>Activation.jar</a:t>
            </a:r>
            <a:endParaRPr lang="en-US" sz="2400" b="1" i="1" u="sng" dirty="0" smtClean="0"/>
          </a:p>
          <a:p>
            <a:pPr>
              <a:buNone/>
            </a:pPr>
            <a:r>
              <a:rPr lang="en-US" dirty="0" smtClean="0"/>
              <a:t>      This JAR (Java Archive) file containing the classes that make up JavaBeans Activation Framework.</a:t>
            </a:r>
            <a:endParaRPr lang="en-US" sz="2400" dirty="0" smtClean="0"/>
          </a:p>
          <a:p>
            <a:pPr>
              <a:buNone/>
            </a:pPr>
            <a:r>
              <a:rPr lang="en-US" b="1" i="1" u="sng" dirty="0" smtClean="0"/>
              <a:t>Additional.jar</a:t>
            </a:r>
          </a:p>
          <a:p>
            <a:pPr>
              <a:buNone/>
            </a:pPr>
            <a:r>
              <a:rPr lang="en-US" b="1" i="1" u="sng" dirty="0" smtClean="0"/>
              <a:t>Mail.jar</a:t>
            </a:r>
          </a:p>
          <a:p>
            <a:pPr>
              <a:buNone/>
            </a:pPr>
            <a:r>
              <a:rPr lang="en-US" dirty="0" smtClean="0"/>
              <a:t>       I've added </a:t>
            </a:r>
            <a:r>
              <a:rPr lang="en-US" b="1" dirty="0" smtClean="0"/>
              <a:t>mail</a:t>
            </a:r>
            <a:r>
              <a:rPr lang="en-US" dirty="0" smtClean="0"/>
              <a:t>.</a:t>
            </a:r>
            <a:r>
              <a:rPr lang="en-US" b="1" dirty="0" smtClean="0"/>
              <a:t>jar</a:t>
            </a:r>
            <a:r>
              <a:rPr lang="en-US" dirty="0" smtClean="0"/>
              <a:t> to the server's </a:t>
            </a:r>
            <a:r>
              <a:rPr lang="en-US" dirty="0" err="1" smtClean="0"/>
              <a:t>CLASSPATH.Web</a:t>
            </a:r>
            <a:r>
              <a:rPr lang="en-US" dirty="0" smtClean="0"/>
              <a:t> application </a:t>
            </a:r>
            <a:r>
              <a:rPr lang="en-US" b="1" dirty="0" smtClean="0"/>
              <a:t>uses</a:t>
            </a:r>
            <a:r>
              <a:rPr lang="en-US" dirty="0" smtClean="0"/>
              <a:t> Java Mail to attach and send a </a:t>
            </a:r>
            <a:r>
              <a:rPr lang="en-US" b="1" dirty="0" smtClean="0"/>
              <a:t>file</a:t>
            </a:r>
            <a:r>
              <a:rPr lang="en-US" dirty="0" smtClean="0"/>
              <a:t> that the user specifies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5334000" y="533400"/>
            <a:ext cx="343778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29200" y="4343400"/>
            <a:ext cx="392853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9" name="Picture 7" descr="Image result for FIREB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9812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981200"/>
            <a:ext cx="9144000" cy="4876800"/>
          </a:xfrm>
          <a:solidFill>
            <a:schemeClr val="accent5">
              <a:lumMod val="75000"/>
            </a:schemeClr>
          </a:solidFill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1200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The Google Play services SDK from the </a:t>
            </a:r>
            <a:r>
              <a:rPr lang="en-US" sz="3200" b="1" dirty="0" smtClean="0">
                <a:solidFill>
                  <a:schemeClr val="bg1"/>
                </a:solidFill>
              </a:rPr>
              <a:t>Google Repository</a:t>
            </a:r>
            <a:r>
              <a:rPr lang="en-US" dirty="0" smtClean="0">
                <a:solidFill>
                  <a:schemeClr val="bg1"/>
                </a:solidFill>
              </a:rPr>
              <a:t>, available in the </a:t>
            </a:r>
            <a:r>
              <a:rPr lang="en-US" sz="3200" u="sng" dirty="0" smtClean="0">
                <a:solidFill>
                  <a:schemeClr val="bg1"/>
                </a:solidFill>
                <a:hlinkClick r:id="rId3"/>
              </a:rPr>
              <a:t>Android SDK Manager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Add Firebase to your app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 using the latest version of Android Studio (version 2.2 or later), </a:t>
            </a:r>
            <a:r>
              <a:rPr lang="en-US" sz="3200" u="sng" dirty="0" smtClean="0">
                <a:solidFill>
                  <a:schemeClr val="bg1"/>
                </a:solidFill>
                <a:hlinkClick r:id="rId4"/>
              </a:rPr>
              <a:t>Firebase Assistant</a:t>
            </a:r>
            <a:r>
              <a:rPr lang="en-US" dirty="0" smtClean="0">
                <a:solidFill>
                  <a:schemeClr val="bg1"/>
                </a:solidFill>
              </a:rPr>
              <a:t> is used to connect  app to Firebase. The Firebase Assistant can connect your existing project and install any necessary </a:t>
            </a:r>
            <a:r>
              <a:rPr lang="en-US" dirty="0" err="1" smtClean="0">
                <a:solidFill>
                  <a:schemeClr val="bg1"/>
                </a:solidFill>
              </a:rPr>
              <a:t>gradle</a:t>
            </a:r>
            <a:r>
              <a:rPr lang="en-US" dirty="0" smtClean="0">
                <a:solidFill>
                  <a:schemeClr val="bg1"/>
                </a:solidFill>
              </a:rPr>
              <a:t> dependencies.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To open the Firebase Assistant in Android Studio: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1) Click </a:t>
            </a:r>
            <a:r>
              <a:rPr lang="en-US" sz="3200" b="1" dirty="0" smtClean="0">
                <a:solidFill>
                  <a:schemeClr val="bg1"/>
                </a:solidFill>
              </a:rPr>
              <a:t>Tools &gt; Firebase</a:t>
            </a:r>
            <a:r>
              <a:rPr lang="en-US" dirty="0" smtClean="0">
                <a:solidFill>
                  <a:schemeClr val="bg1"/>
                </a:solidFill>
              </a:rPr>
              <a:t> to open the </a:t>
            </a:r>
            <a:r>
              <a:rPr lang="en-US" sz="3200" b="1" dirty="0" smtClean="0">
                <a:solidFill>
                  <a:schemeClr val="bg1"/>
                </a:solidFill>
              </a:rPr>
              <a:t>Assistant</a:t>
            </a:r>
            <a:r>
              <a:rPr lang="en-US" dirty="0" smtClean="0">
                <a:solidFill>
                  <a:schemeClr val="bg1"/>
                </a:solidFill>
              </a:rPr>
              <a:t> window.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2) Click to expand one of the listed features (for example, Analytics), then click the provided tutorial link (for example, Log an Analytics event).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3) Click the </a:t>
            </a:r>
            <a:r>
              <a:rPr lang="en-US" sz="3200" b="1" dirty="0" smtClean="0">
                <a:solidFill>
                  <a:schemeClr val="bg1"/>
                </a:solidFill>
              </a:rPr>
              <a:t>Connect to Firebase</a:t>
            </a:r>
            <a:r>
              <a:rPr lang="en-US" dirty="0" smtClean="0">
                <a:solidFill>
                  <a:schemeClr val="bg1"/>
                </a:solidFill>
              </a:rPr>
              <a:t> button to connect to Firebase and add the necessary code to your app.</a:t>
            </a:r>
          </a:p>
          <a:p>
            <a:endParaRPr lang="en-US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3543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7086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269</TotalTime>
  <Words>414</Words>
  <Application>Microsoft Office PowerPoint</Application>
  <PresentationFormat>On-screen Show (4:3)</PresentationFormat>
  <Paragraphs>163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Foundry</vt:lpstr>
      <vt:lpstr>Concourse</vt:lpstr>
      <vt:lpstr>Apex</vt:lpstr>
      <vt:lpstr>Office Theme</vt:lpstr>
      <vt:lpstr>Opulent</vt:lpstr>
      <vt:lpstr>Trek</vt:lpstr>
      <vt:lpstr>Solstice</vt:lpstr>
      <vt:lpstr>1_Solstice</vt:lpstr>
      <vt:lpstr>Technic</vt:lpstr>
      <vt:lpstr>Paper</vt:lpstr>
      <vt:lpstr>Mailing Application Six weeks Industrial Training Report at HCL INFOSYSTEM  Submitted by:- Student Name:-Kritika Pandey   DEPARTMENT OF COMPUTER SCIENCE&amp; ENGINEERING Mahaveer Swami Institute Of Technology 2017 </vt:lpstr>
      <vt:lpstr>INDEX</vt:lpstr>
      <vt:lpstr>INTRODUCTION</vt:lpstr>
      <vt:lpstr>What is Android Studio ??? </vt:lpstr>
      <vt:lpstr>OUTLET OF ANDROID</vt:lpstr>
      <vt:lpstr> Hardware used 64 bit windows 8 4 GB RAM        Software used Android studio 2.3.3 Jar files  Activation.jar Additional.jar Mail.jar  For  connectivity  to serve  firebase  is  used</vt:lpstr>
      <vt:lpstr>Slide 7</vt:lpstr>
      <vt:lpstr>  JAR FILES </vt:lpstr>
      <vt:lpstr>Slide 9</vt:lpstr>
      <vt:lpstr>CODE</vt:lpstr>
      <vt:lpstr>Slide 11</vt:lpstr>
      <vt:lpstr>Simple Mail Transfer Protocol </vt:lpstr>
      <vt:lpstr>Slide 13</vt:lpstr>
      <vt:lpstr>ATTACHMENT OF JAR FILES AND FIREBASE</vt:lpstr>
      <vt:lpstr>OUTPUT</vt:lpstr>
      <vt:lpstr>Slide 16</vt:lpstr>
      <vt:lpstr>CONCLUSION</vt:lpstr>
      <vt:lpstr>FUTURE WORK 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Mailing Application Six weeks Industrial Training Report at HCL INFOSYSTEM    Submitted by:- Student Name:-Kritika Pandey   DEPARTMENT OF COMPUTER SCIENCE.&amp; ENGINEERING Mahaveer Swami Institute Of Technology 2017</dc:title>
  <dc:creator>Kritika Pandey</dc:creator>
  <cp:lastModifiedBy>Kritika Pandey</cp:lastModifiedBy>
  <cp:revision>29</cp:revision>
  <dcterms:created xsi:type="dcterms:W3CDTF">2017-11-07T08:39:01Z</dcterms:created>
  <dcterms:modified xsi:type="dcterms:W3CDTF">2017-11-07T16:24:39Z</dcterms:modified>
</cp:coreProperties>
</file>