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Special Elite" charset="1" panose="02000506000000020004"/>
      <p:regular r:id="rId17"/>
    </p:embeddedFont>
    <p:embeddedFont>
      <p:font typeface="Canva Sans" charset="1" panose="020B0503030501040103"/>
      <p:regular r:id="rId18"/>
    </p:embeddedFont>
    <p:embeddedFont>
      <p:font typeface="Canva Sans Bold" charset="1" panose="020B0803030501040103"/>
      <p:regular r:id="rId19"/>
    </p:embeddedFont>
    <p:embeddedFont>
      <p:font typeface="Glacial Indifference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17.png" Type="http://schemas.openxmlformats.org/officeDocument/2006/relationships/image"/><Relationship Id="rId15" Target="../media/image18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17.png" Type="http://schemas.openxmlformats.org/officeDocument/2006/relationships/image"/><Relationship Id="rId15" Target="../media/image18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17.png" Type="http://schemas.openxmlformats.org/officeDocument/2006/relationships/image"/><Relationship Id="rId15" Target="../media/image18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17.png" Type="http://schemas.openxmlformats.org/officeDocument/2006/relationships/image"/><Relationship Id="rId15" Target="../media/image18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17.png" Type="http://schemas.openxmlformats.org/officeDocument/2006/relationships/image"/><Relationship Id="rId15" Target="../media/image18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17.png" Type="http://schemas.openxmlformats.org/officeDocument/2006/relationships/image"/><Relationship Id="rId15" Target="../media/image18.svg" Type="http://schemas.openxmlformats.org/officeDocument/2006/relationships/image"/><Relationship Id="rId16" Target="../media/image19.pn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17.png" Type="http://schemas.openxmlformats.org/officeDocument/2006/relationships/image"/><Relationship Id="rId15" Target="../media/image18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17.png" Type="http://schemas.openxmlformats.org/officeDocument/2006/relationships/image"/><Relationship Id="rId15" Target="../media/image18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17.png" Type="http://schemas.openxmlformats.org/officeDocument/2006/relationships/image"/><Relationship Id="rId15" Target="../media/image18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26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505" y="-43043"/>
            <a:ext cx="18989176" cy="1395919"/>
            <a:chOff x="0" y="0"/>
            <a:chExt cx="5001265" cy="367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01264" cy="367650"/>
            </a:xfrm>
            <a:custGeom>
              <a:avLst/>
              <a:gdLst/>
              <a:ahLst/>
              <a:cxnLst/>
              <a:rect r="r" b="b" t="t" l="l"/>
              <a:pathLst>
                <a:path h="367650" w="5001264">
                  <a:moveTo>
                    <a:pt x="0" y="0"/>
                  </a:moveTo>
                  <a:lnTo>
                    <a:pt x="5001264" y="0"/>
                  </a:lnTo>
                  <a:lnTo>
                    <a:pt x="5001264" y="367650"/>
                  </a:lnTo>
                  <a:lnTo>
                    <a:pt x="0" y="367650"/>
                  </a:lnTo>
                  <a:close/>
                </a:path>
              </a:pathLst>
            </a:custGeom>
            <a:solidFill>
              <a:srgbClr val="2E3B4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001265" cy="415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92871" y="2512903"/>
            <a:ext cx="18873741" cy="1851570"/>
          </a:xfrm>
          <a:custGeom>
            <a:avLst/>
            <a:gdLst/>
            <a:ahLst/>
            <a:cxnLst/>
            <a:rect r="r" b="b" t="t" l="l"/>
            <a:pathLst>
              <a:path h="1851570" w="18873741">
                <a:moveTo>
                  <a:pt x="0" y="0"/>
                </a:moveTo>
                <a:lnTo>
                  <a:pt x="18873742" y="0"/>
                </a:lnTo>
                <a:lnTo>
                  <a:pt x="18873742" y="1851570"/>
                </a:lnTo>
                <a:lnTo>
                  <a:pt x="0" y="1851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0" y="1333826"/>
            <a:ext cx="18989176" cy="903711"/>
            <a:chOff x="0" y="0"/>
            <a:chExt cx="5001265" cy="2380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01264" cy="238014"/>
            </a:xfrm>
            <a:custGeom>
              <a:avLst/>
              <a:gdLst/>
              <a:ahLst/>
              <a:cxnLst/>
              <a:rect r="r" b="b" t="t" l="l"/>
              <a:pathLst>
                <a:path h="238014" w="5001264">
                  <a:moveTo>
                    <a:pt x="0" y="0"/>
                  </a:moveTo>
                  <a:lnTo>
                    <a:pt x="5001264" y="0"/>
                  </a:lnTo>
                  <a:lnTo>
                    <a:pt x="5001264" y="238014"/>
                  </a:lnTo>
                  <a:lnTo>
                    <a:pt x="0" y="238014"/>
                  </a:lnTo>
                  <a:close/>
                </a:path>
              </a:pathLst>
            </a:custGeom>
            <a:solidFill>
              <a:srgbClr val="2E3B4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001265" cy="2856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21945" y="-52473"/>
            <a:ext cx="5114499" cy="1405349"/>
            <a:chOff x="0" y="0"/>
            <a:chExt cx="608735" cy="16726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08735" cy="167267"/>
            </a:xfrm>
            <a:custGeom>
              <a:avLst/>
              <a:gdLst/>
              <a:ahLst/>
              <a:cxnLst/>
              <a:rect r="r" b="b" t="t" l="l"/>
              <a:pathLst>
                <a:path h="167267" w="608735">
                  <a:moveTo>
                    <a:pt x="405535" y="0"/>
                  </a:moveTo>
                  <a:lnTo>
                    <a:pt x="0" y="0"/>
                  </a:lnTo>
                  <a:lnTo>
                    <a:pt x="203200" y="167267"/>
                  </a:lnTo>
                  <a:lnTo>
                    <a:pt x="608735" y="167267"/>
                  </a:lnTo>
                  <a:lnTo>
                    <a:pt x="405535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47625"/>
              <a:ext cx="405535" cy="2148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806137" y="-52473"/>
            <a:ext cx="5114499" cy="1405349"/>
            <a:chOff x="0" y="0"/>
            <a:chExt cx="608735" cy="16726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08735" cy="167267"/>
            </a:xfrm>
            <a:custGeom>
              <a:avLst/>
              <a:gdLst/>
              <a:ahLst/>
              <a:cxnLst/>
              <a:rect r="r" b="b" t="t" l="l"/>
              <a:pathLst>
                <a:path h="167267" w="608735">
                  <a:moveTo>
                    <a:pt x="405535" y="0"/>
                  </a:moveTo>
                  <a:lnTo>
                    <a:pt x="0" y="0"/>
                  </a:lnTo>
                  <a:lnTo>
                    <a:pt x="203200" y="167267"/>
                  </a:lnTo>
                  <a:lnTo>
                    <a:pt x="608735" y="167267"/>
                  </a:lnTo>
                  <a:lnTo>
                    <a:pt x="405535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101600" y="-47625"/>
              <a:ext cx="405535" cy="2148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634219" y="-52473"/>
            <a:ext cx="5114499" cy="1405349"/>
            <a:chOff x="0" y="0"/>
            <a:chExt cx="608735" cy="16726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08735" cy="167267"/>
            </a:xfrm>
            <a:custGeom>
              <a:avLst/>
              <a:gdLst/>
              <a:ahLst/>
              <a:cxnLst/>
              <a:rect r="r" b="b" t="t" l="l"/>
              <a:pathLst>
                <a:path h="167267" w="608735">
                  <a:moveTo>
                    <a:pt x="405535" y="0"/>
                  </a:moveTo>
                  <a:lnTo>
                    <a:pt x="0" y="0"/>
                  </a:lnTo>
                  <a:lnTo>
                    <a:pt x="203200" y="167267"/>
                  </a:lnTo>
                  <a:lnTo>
                    <a:pt x="608735" y="167267"/>
                  </a:lnTo>
                  <a:lnTo>
                    <a:pt x="405535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101600" y="-47625"/>
              <a:ext cx="405535" cy="2148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7462301" y="-52473"/>
            <a:ext cx="5114499" cy="1405349"/>
            <a:chOff x="0" y="0"/>
            <a:chExt cx="608735" cy="16726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08735" cy="167267"/>
            </a:xfrm>
            <a:custGeom>
              <a:avLst/>
              <a:gdLst/>
              <a:ahLst/>
              <a:cxnLst/>
              <a:rect r="r" b="b" t="t" l="l"/>
              <a:pathLst>
                <a:path h="167267" w="608735">
                  <a:moveTo>
                    <a:pt x="405535" y="0"/>
                  </a:moveTo>
                  <a:lnTo>
                    <a:pt x="0" y="0"/>
                  </a:lnTo>
                  <a:lnTo>
                    <a:pt x="203200" y="167267"/>
                  </a:lnTo>
                  <a:lnTo>
                    <a:pt x="608735" y="167267"/>
                  </a:lnTo>
                  <a:lnTo>
                    <a:pt x="405535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101600" y="-47625"/>
              <a:ext cx="405535" cy="2148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373447" y="1333826"/>
            <a:ext cx="4725613" cy="903711"/>
            <a:chOff x="0" y="0"/>
            <a:chExt cx="750998" cy="14361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750998" cy="143618"/>
            </a:xfrm>
            <a:custGeom>
              <a:avLst/>
              <a:gdLst/>
              <a:ahLst/>
              <a:cxnLst/>
              <a:rect r="r" b="b" t="t" l="l"/>
              <a:pathLst>
                <a:path h="143618" w="750998">
                  <a:moveTo>
                    <a:pt x="203200" y="0"/>
                  </a:moveTo>
                  <a:lnTo>
                    <a:pt x="750998" y="0"/>
                  </a:lnTo>
                  <a:lnTo>
                    <a:pt x="547798" y="143618"/>
                  </a:lnTo>
                  <a:lnTo>
                    <a:pt x="0" y="14361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101600" y="-47625"/>
              <a:ext cx="547798" cy="1912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6201528" y="1333826"/>
            <a:ext cx="4725613" cy="903711"/>
            <a:chOff x="0" y="0"/>
            <a:chExt cx="750998" cy="14361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750998" cy="143618"/>
            </a:xfrm>
            <a:custGeom>
              <a:avLst/>
              <a:gdLst/>
              <a:ahLst/>
              <a:cxnLst/>
              <a:rect r="r" b="b" t="t" l="l"/>
              <a:pathLst>
                <a:path h="143618" w="750998">
                  <a:moveTo>
                    <a:pt x="203200" y="0"/>
                  </a:moveTo>
                  <a:lnTo>
                    <a:pt x="750998" y="0"/>
                  </a:lnTo>
                  <a:lnTo>
                    <a:pt x="547798" y="143618"/>
                  </a:lnTo>
                  <a:lnTo>
                    <a:pt x="0" y="14361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101600" y="-47625"/>
              <a:ext cx="547798" cy="1912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2029610" y="1333826"/>
            <a:ext cx="4725613" cy="903711"/>
            <a:chOff x="0" y="0"/>
            <a:chExt cx="750998" cy="14361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750998" cy="143618"/>
            </a:xfrm>
            <a:custGeom>
              <a:avLst/>
              <a:gdLst/>
              <a:ahLst/>
              <a:cxnLst/>
              <a:rect r="r" b="b" t="t" l="l"/>
              <a:pathLst>
                <a:path h="143618" w="750998">
                  <a:moveTo>
                    <a:pt x="203200" y="0"/>
                  </a:moveTo>
                  <a:lnTo>
                    <a:pt x="750998" y="0"/>
                  </a:lnTo>
                  <a:lnTo>
                    <a:pt x="547798" y="143618"/>
                  </a:lnTo>
                  <a:lnTo>
                    <a:pt x="0" y="14361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101600" y="-47625"/>
              <a:ext cx="547798" cy="1912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7860123" y="1333826"/>
            <a:ext cx="4725613" cy="903711"/>
            <a:chOff x="0" y="0"/>
            <a:chExt cx="750998" cy="143618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750998" cy="143618"/>
            </a:xfrm>
            <a:custGeom>
              <a:avLst/>
              <a:gdLst/>
              <a:ahLst/>
              <a:cxnLst/>
              <a:rect r="r" b="b" t="t" l="l"/>
              <a:pathLst>
                <a:path h="143618" w="750998">
                  <a:moveTo>
                    <a:pt x="203200" y="0"/>
                  </a:moveTo>
                  <a:lnTo>
                    <a:pt x="750998" y="0"/>
                  </a:lnTo>
                  <a:lnTo>
                    <a:pt x="547798" y="143618"/>
                  </a:lnTo>
                  <a:lnTo>
                    <a:pt x="0" y="14361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101600" y="-47625"/>
              <a:ext cx="547798" cy="1912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0">
            <a:off x="2251226" y="5429250"/>
            <a:ext cx="7315200" cy="159604"/>
          </a:xfrm>
          <a:custGeom>
            <a:avLst/>
            <a:gdLst/>
            <a:ahLst/>
            <a:cxnLst/>
            <a:rect r="r" b="b" t="t" l="l"/>
            <a:pathLst>
              <a:path h="159604" w="7315200">
                <a:moveTo>
                  <a:pt x="0" y="0"/>
                </a:moveTo>
                <a:lnTo>
                  <a:pt x="7315200" y="0"/>
                </a:lnTo>
                <a:lnTo>
                  <a:pt x="7315200" y="159604"/>
                </a:lnTo>
                <a:lnTo>
                  <a:pt x="0" y="159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8721574" y="5429250"/>
            <a:ext cx="7315200" cy="159604"/>
          </a:xfrm>
          <a:custGeom>
            <a:avLst/>
            <a:gdLst/>
            <a:ahLst/>
            <a:cxnLst/>
            <a:rect r="r" b="b" t="t" l="l"/>
            <a:pathLst>
              <a:path h="159604" w="7315200">
                <a:moveTo>
                  <a:pt x="0" y="0"/>
                </a:moveTo>
                <a:lnTo>
                  <a:pt x="7315200" y="0"/>
                </a:lnTo>
                <a:lnTo>
                  <a:pt x="7315200" y="159604"/>
                </a:lnTo>
                <a:lnTo>
                  <a:pt x="0" y="159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2251226" y="7311598"/>
            <a:ext cx="7315200" cy="159604"/>
          </a:xfrm>
          <a:custGeom>
            <a:avLst/>
            <a:gdLst/>
            <a:ahLst/>
            <a:cxnLst/>
            <a:rect r="r" b="b" t="t" l="l"/>
            <a:pathLst>
              <a:path h="159604" w="7315200">
                <a:moveTo>
                  <a:pt x="0" y="0"/>
                </a:moveTo>
                <a:lnTo>
                  <a:pt x="7315200" y="0"/>
                </a:lnTo>
                <a:lnTo>
                  <a:pt x="7315200" y="159604"/>
                </a:lnTo>
                <a:lnTo>
                  <a:pt x="0" y="159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8721574" y="7311598"/>
            <a:ext cx="7315200" cy="159604"/>
          </a:xfrm>
          <a:custGeom>
            <a:avLst/>
            <a:gdLst/>
            <a:ahLst/>
            <a:cxnLst/>
            <a:rect r="r" b="b" t="t" l="l"/>
            <a:pathLst>
              <a:path h="159604" w="7315200">
                <a:moveTo>
                  <a:pt x="0" y="0"/>
                </a:moveTo>
                <a:lnTo>
                  <a:pt x="7315200" y="0"/>
                </a:lnTo>
                <a:lnTo>
                  <a:pt x="7315200" y="159604"/>
                </a:lnTo>
                <a:lnTo>
                  <a:pt x="0" y="159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true" rot="0">
            <a:off x="-292871" y="8435430"/>
            <a:ext cx="18873741" cy="1851570"/>
          </a:xfrm>
          <a:custGeom>
            <a:avLst/>
            <a:gdLst/>
            <a:ahLst/>
            <a:cxnLst/>
            <a:rect r="r" b="b" t="t" l="l"/>
            <a:pathLst>
              <a:path h="1851570" w="18873741">
                <a:moveTo>
                  <a:pt x="0" y="1851570"/>
                </a:moveTo>
                <a:lnTo>
                  <a:pt x="18873742" y="1851570"/>
                </a:lnTo>
                <a:lnTo>
                  <a:pt x="18873742" y="0"/>
                </a:lnTo>
                <a:lnTo>
                  <a:pt x="0" y="0"/>
                </a:lnTo>
                <a:lnTo>
                  <a:pt x="0" y="185157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8" id="38"/>
          <p:cNvSpPr txBox="true"/>
          <p:nvPr/>
        </p:nvSpPr>
        <p:spPr>
          <a:xfrm rot="0">
            <a:off x="1905117" y="4310800"/>
            <a:ext cx="14850106" cy="308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39"/>
              </a:lnSpc>
            </a:pPr>
            <a:r>
              <a:rPr lang="en-US" sz="8814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Sentimental Analysis of Movie Review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0215336" y="8995202"/>
            <a:ext cx="8365535" cy="580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60"/>
              </a:lnSpc>
              <a:spcBef>
                <a:spcPct val="0"/>
              </a:spcBef>
            </a:pPr>
            <a:r>
              <a:rPr lang="en-US" sz="34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Submitted by-Kritika Jain (DS6A-2019)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5908826" y="2623605"/>
            <a:ext cx="6863550" cy="979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79"/>
              </a:lnSpc>
            </a:pPr>
            <a:r>
              <a:rPr lang="en-US" sz="56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NLP ASSIGNMENT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0" y="8995201"/>
            <a:ext cx="689991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Submitted To-Mr.Rahul Sharma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26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37526" y="815921"/>
            <a:ext cx="16612948" cy="8655158"/>
            <a:chOff x="0" y="0"/>
            <a:chExt cx="4375427" cy="2279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5427" cy="2279548"/>
            </a:xfrm>
            <a:custGeom>
              <a:avLst/>
              <a:gdLst/>
              <a:ahLst/>
              <a:cxnLst/>
              <a:rect r="r" b="b" t="t" l="l"/>
              <a:pathLst>
                <a:path h="2279548" w="4375427">
                  <a:moveTo>
                    <a:pt x="0" y="0"/>
                  </a:moveTo>
                  <a:lnTo>
                    <a:pt x="4375427" y="0"/>
                  </a:lnTo>
                  <a:lnTo>
                    <a:pt x="4375427" y="2279548"/>
                  </a:lnTo>
                  <a:lnTo>
                    <a:pt x="0" y="22795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75427" cy="2327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836614" y="-2953920"/>
            <a:ext cx="10614772" cy="4747255"/>
            <a:chOff x="0" y="0"/>
            <a:chExt cx="2795660" cy="125030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95660" cy="1250306"/>
            </a:xfrm>
            <a:custGeom>
              <a:avLst/>
              <a:gdLst/>
              <a:ahLst/>
              <a:cxnLst/>
              <a:rect r="r" b="b" t="t" l="l"/>
              <a:pathLst>
                <a:path h="1250306" w="2795660">
                  <a:moveTo>
                    <a:pt x="0" y="0"/>
                  </a:moveTo>
                  <a:lnTo>
                    <a:pt x="2795660" y="0"/>
                  </a:lnTo>
                  <a:lnTo>
                    <a:pt x="2795660" y="1250306"/>
                  </a:lnTo>
                  <a:lnTo>
                    <a:pt x="0" y="1250306"/>
                  </a:lnTo>
                  <a:close/>
                </a:path>
              </a:pathLst>
            </a:custGeom>
            <a:solidFill>
              <a:srgbClr val="192637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795660" cy="1297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872719" y="8252388"/>
            <a:ext cx="3744491" cy="2437497"/>
          </a:xfrm>
          <a:custGeom>
            <a:avLst/>
            <a:gdLst/>
            <a:ahLst/>
            <a:cxnLst/>
            <a:rect r="r" b="b" t="t" l="l"/>
            <a:pathLst>
              <a:path h="2437497" w="3744491">
                <a:moveTo>
                  <a:pt x="0" y="0"/>
                </a:moveTo>
                <a:lnTo>
                  <a:pt x="3744491" y="0"/>
                </a:lnTo>
                <a:lnTo>
                  <a:pt x="3744491" y="2437496"/>
                </a:lnTo>
                <a:lnTo>
                  <a:pt x="0" y="2437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046164" y="8252388"/>
            <a:ext cx="3485940" cy="2581413"/>
          </a:xfrm>
          <a:custGeom>
            <a:avLst/>
            <a:gdLst/>
            <a:ahLst/>
            <a:cxnLst/>
            <a:rect r="r" b="b" t="t" l="l"/>
            <a:pathLst>
              <a:path h="2581413" w="3485940">
                <a:moveTo>
                  <a:pt x="0" y="0"/>
                </a:moveTo>
                <a:lnTo>
                  <a:pt x="3485940" y="0"/>
                </a:lnTo>
                <a:lnTo>
                  <a:pt x="3485940" y="2581413"/>
                </a:lnTo>
                <a:lnTo>
                  <a:pt x="0" y="2581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57275" y="7849231"/>
            <a:ext cx="4146702" cy="3114190"/>
          </a:xfrm>
          <a:custGeom>
            <a:avLst/>
            <a:gdLst/>
            <a:ahLst/>
            <a:cxnLst/>
            <a:rect r="r" b="b" t="t" l="l"/>
            <a:pathLst>
              <a:path h="3114190" w="4146702">
                <a:moveTo>
                  <a:pt x="0" y="0"/>
                </a:moveTo>
                <a:lnTo>
                  <a:pt x="4146702" y="0"/>
                </a:lnTo>
                <a:lnTo>
                  <a:pt x="4146702" y="3114190"/>
                </a:lnTo>
                <a:lnTo>
                  <a:pt x="0" y="31141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919821" y="8213665"/>
            <a:ext cx="3704561" cy="2620135"/>
          </a:xfrm>
          <a:custGeom>
            <a:avLst/>
            <a:gdLst/>
            <a:ahLst/>
            <a:cxnLst/>
            <a:rect r="r" b="b" t="t" l="l"/>
            <a:pathLst>
              <a:path h="2620135" w="3704561">
                <a:moveTo>
                  <a:pt x="0" y="0"/>
                </a:moveTo>
                <a:lnTo>
                  <a:pt x="3704562" y="0"/>
                </a:lnTo>
                <a:lnTo>
                  <a:pt x="3704562" y="2620136"/>
                </a:lnTo>
                <a:lnTo>
                  <a:pt x="0" y="26201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true" flipV="false" rot="3030510">
            <a:off x="7379247" y="7097754"/>
            <a:ext cx="4909197" cy="4114800"/>
          </a:xfrm>
          <a:custGeom>
            <a:avLst/>
            <a:gdLst/>
            <a:ahLst/>
            <a:cxnLst/>
            <a:rect r="r" b="b" t="t" l="l"/>
            <a:pathLst>
              <a:path h="4114800" w="4909197">
                <a:moveTo>
                  <a:pt x="4909198" y="0"/>
                </a:moveTo>
                <a:lnTo>
                  <a:pt x="0" y="0"/>
                </a:lnTo>
                <a:lnTo>
                  <a:pt x="0" y="4114800"/>
                </a:lnTo>
                <a:lnTo>
                  <a:pt x="4909198" y="4114800"/>
                </a:lnTo>
                <a:lnTo>
                  <a:pt x="490919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002683" y="7652169"/>
            <a:ext cx="2935938" cy="3212262"/>
          </a:xfrm>
          <a:custGeom>
            <a:avLst/>
            <a:gdLst/>
            <a:ahLst/>
            <a:cxnLst/>
            <a:rect r="r" b="b" t="t" l="l"/>
            <a:pathLst>
              <a:path h="3212262" w="2935938">
                <a:moveTo>
                  <a:pt x="0" y="0"/>
                </a:moveTo>
                <a:lnTo>
                  <a:pt x="2935938" y="0"/>
                </a:lnTo>
                <a:lnTo>
                  <a:pt x="2935938" y="3212262"/>
                </a:lnTo>
                <a:lnTo>
                  <a:pt x="0" y="32122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618697" y="9007026"/>
            <a:ext cx="2359302" cy="1682859"/>
          </a:xfrm>
          <a:custGeom>
            <a:avLst/>
            <a:gdLst/>
            <a:ahLst/>
            <a:cxnLst/>
            <a:rect r="r" b="b" t="t" l="l"/>
            <a:pathLst>
              <a:path h="1682859" w="2359302">
                <a:moveTo>
                  <a:pt x="0" y="0"/>
                </a:moveTo>
                <a:lnTo>
                  <a:pt x="2359302" y="0"/>
                </a:lnTo>
                <a:lnTo>
                  <a:pt x="2359302" y="1682858"/>
                </a:lnTo>
                <a:lnTo>
                  <a:pt x="0" y="168285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898428" y="365125"/>
            <a:ext cx="14491145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DF6F6"/>
                </a:solidFill>
                <a:latin typeface="Special Elite"/>
                <a:ea typeface="Special Elite"/>
                <a:cs typeface="Special Elite"/>
                <a:sym typeface="Special Elite"/>
              </a:rPr>
              <a:t>Conclusion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40605" y="2283811"/>
            <a:ext cx="14806790" cy="2530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79"/>
              </a:lnSpc>
            </a:pPr>
            <a:r>
              <a:rPr lang="en-US" sz="36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Key Insights:</a:t>
            </a:r>
          </a:p>
          <a:p>
            <a:pPr algn="just" marL="798828" indent="-399414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Sentiment analysis can automate review classification.</a:t>
            </a:r>
          </a:p>
          <a:p>
            <a:pPr algn="just" marL="798828" indent="-399414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Useful for businesses to analyze customer feedback.</a:t>
            </a:r>
          </a:p>
          <a:p>
            <a:pPr algn="just">
              <a:lnSpc>
                <a:spcPts val="4620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582782" y="4747611"/>
            <a:ext cx="14806790" cy="2530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79"/>
              </a:lnSpc>
            </a:pPr>
            <a:r>
              <a:rPr lang="en-US" sz="36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Future Improvements:</a:t>
            </a:r>
          </a:p>
          <a:p>
            <a:pPr algn="just" marL="798828" indent="-399414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Experimenting with advanced models like deep learning.</a:t>
            </a:r>
          </a:p>
          <a:p>
            <a:pPr algn="just" marL="798828" indent="-399414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Enhancing preprocessing with techniques like lemmatization.</a:t>
            </a:r>
          </a:p>
          <a:p>
            <a:pPr algn="just">
              <a:lnSpc>
                <a:spcPts val="462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26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505" y="-43043"/>
            <a:ext cx="18989176" cy="1395919"/>
            <a:chOff x="0" y="0"/>
            <a:chExt cx="5001265" cy="367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01264" cy="367650"/>
            </a:xfrm>
            <a:custGeom>
              <a:avLst/>
              <a:gdLst/>
              <a:ahLst/>
              <a:cxnLst/>
              <a:rect r="r" b="b" t="t" l="l"/>
              <a:pathLst>
                <a:path h="367650" w="5001264">
                  <a:moveTo>
                    <a:pt x="0" y="0"/>
                  </a:moveTo>
                  <a:lnTo>
                    <a:pt x="5001264" y="0"/>
                  </a:lnTo>
                  <a:lnTo>
                    <a:pt x="5001264" y="367650"/>
                  </a:lnTo>
                  <a:lnTo>
                    <a:pt x="0" y="367650"/>
                  </a:lnTo>
                  <a:close/>
                </a:path>
              </a:pathLst>
            </a:custGeom>
            <a:solidFill>
              <a:srgbClr val="2E3B4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001265" cy="415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92871" y="2512903"/>
            <a:ext cx="18873741" cy="1851570"/>
          </a:xfrm>
          <a:custGeom>
            <a:avLst/>
            <a:gdLst/>
            <a:ahLst/>
            <a:cxnLst/>
            <a:rect r="r" b="b" t="t" l="l"/>
            <a:pathLst>
              <a:path h="1851570" w="18873741">
                <a:moveTo>
                  <a:pt x="0" y="0"/>
                </a:moveTo>
                <a:lnTo>
                  <a:pt x="18873742" y="0"/>
                </a:lnTo>
                <a:lnTo>
                  <a:pt x="18873742" y="1851570"/>
                </a:lnTo>
                <a:lnTo>
                  <a:pt x="0" y="1851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0" y="1333826"/>
            <a:ext cx="18989176" cy="1395919"/>
            <a:chOff x="0" y="0"/>
            <a:chExt cx="5001265" cy="3676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01264" cy="367650"/>
            </a:xfrm>
            <a:custGeom>
              <a:avLst/>
              <a:gdLst/>
              <a:ahLst/>
              <a:cxnLst/>
              <a:rect r="r" b="b" t="t" l="l"/>
              <a:pathLst>
                <a:path h="367650" w="5001264">
                  <a:moveTo>
                    <a:pt x="0" y="0"/>
                  </a:moveTo>
                  <a:lnTo>
                    <a:pt x="5001264" y="0"/>
                  </a:lnTo>
                  <a:lnTo>
                    <a:pt x="5001264" y="367650"/>
                  </a:lnTo>
                  <a:lnTo>
                    <a:pt x="0" y="367650"/>
                  </a:lnTo>
                  <a:close/>
                </a:path>
              </a:pathLst>
            </a:custGeom>
            <a:solidFill>
              <a:srgbClr val="2E3B4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001265" cy="415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21945" y="-52473"/>
            <a:ext cx="5114499" cy="1405349"/>
            <a:chOff x="0" y="0"/>
            <a:chExt cx="608735" cy="16726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08735" cy="167267"/>
            </a:xfrm>
            <a:custGeom>
              <a:avLst/>
              <a:gdLst/>
              <a:ahLst/>
              <a:cxnLst/>
              <a:rect r="r" b="b" t="t" l="l"/>
              <a:pathLst>
                <a:path h="167267" w="608735">
                  <a:moveTo>
                    <a:pt x="405535" y="0"/>
                  </a:moveTo>
                  <a:lnTo>
                    <a:pt x="0" y="0"/>
                  </a:lnTo>
                  <a:lnTo>
                    <a:pt x="203200" y="167267"/>
                  </a:lnTo>
                  <a:lnTo>
                    <a:pt x="608735" y="167267"/>
                  </a:lnTo>
                  <a:lnTo>
                    <a:pt x="405535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47625"/>
              <a:ext cx="405535" cy="2148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806137" y="-52473"/>
            <a:ext cx="5114499" cy="1405349"/>
            <a:chOff x="0" y="0"/>
            <a:chExt cx="608735" cy="16726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08735" cy="167267"/>
            </a:xfrm>
            <a:custGeom>
              <a:avLst/>
              <a:gdLst/>
              <a:ahLst/>
              <a:cxnLst/>
              <a:rect r="r" b="b" t="t" l="l"/>
              <a:pathLst>
                <a:path h="167267" w="608735">
                  <a:moveTo>
                    <a:pt x="405535" y="0"/>
                  </a:moveTo>
                  <a:lnTo>
                    <a:pt x="0" y="0"/>
                  </a:lnTo>
                  <a:lnTo>
                    <a:pt x="203200" y="167267"/>
                  </a:lnTo>
                  <a:lnTo>
                    <a:pt x="608735" y="167267"/>
                  </a:lnTo>
                  <a:lnTo>
                    <a:pt x="405535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101600" y="-47625"/>
              <a:ext cx="405535" cy="2148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634219" y="-52473"/>
            <a:ext cx="5114499" cy="1405349"/>
            <a:chOff x="0" y="0"/>
            <a:chExt cx="608735" cy="16726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08735" cy="167267"/>
            </a:xfrm>
            <a:custGeom>
              <a:avLst/>
              <a:gdLst/>
              <a:ahLst/>
              <a:cxnLst/>
              <a:rect r="r" b="b" t="t" l="l"/>
              <a:pathLst>
                <a:path h="167267" w="608735">
                  <a:moveTo>
                    <a:pt x="405535" y="0"/>
                  </a:moveTo>
                  <a:lnTo>
                    <a:pt x="0" y="0"/>
                  </a:lnTo>
                  <a:lnTo>
                    <a:pt x="203200" y="167267"/>
                  </a:lnTo>
                  <a:lnTo>
                    <a:pt x="608735" y="167267"/>
                  </a:lnTo>
                  <a:lnTo>
                    <a:pt x="405535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101600" y="-47625"/>
              <a:ext cx="405535" cy="2148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7462301" y="-52473"/>
            <a:ext cx="5114499" cy="1405349"/>
            <a:chOff x="0" y="0"/>
            <a:chExt cx="608735" cy="16726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08735" cy="167267"/>
            </a:xfrm>
            <a:custGeom>
              <a:avLst/>
              <a:gdLst/>
              <a:ahLst/>
              <a:cxnLst/>
              <a:rect r="r" b="b" t="t" l="l"/>
              <a:pathLst>
                <a:path h="167267" w="608735">
                  <a:moveTo>
                    <a:pt x="405535" y="0"/>
                  </a:moveTo>
                  <a:lnTo>
                    <a:pt x="0" y="0"/>
                  </a:lnTo>
                  <a:lnTo>
                    <a:pt x="203200" y="167267"/>
                  </a:lnTo>
                  <a:lnTo>
                    <a:pt x="608735" y="167267"/>
                  </a:lnTo>
                  <a:lnTo>
                    <a:pt x="405535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101600" y="-47625"/>
              <a:ext cx="405535" cy="2148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373447" y="1333826"/>
            <a:ext cx="4725613" cy="1395919"/>
            <a:chOff x="0" y="0"/>
            <a:chExt cx="750998" cy="221841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750998" cy="221841"/>
            </a:xfrm>
            <a:custGeom>
              <a:avLst/>
              <a:gdLst/>
              <a:ahLst/>
              <a:cxnLst/>
              <a:rect r="r" b="b" t="t" l="l"/>
              <a:pathLst>
                <a:path h="221841" w="750998">
                  <a:moveTo>
                    <a:pt x="203200" y="0"/>
                  </a:moveTo>
                  <a:lnTo>
                    <a:pt x="750998" y="0"/>
                  </a:lnTo>
                  <a:lnTo>
                    <a:pt x="547798" y="221841"/>
                  </a:lnTo>
                  <a:lnTo>
                    <a:pt x="0" y="22184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101600" y="-47625"/>
              <a:ext cx="547798" cy="2694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6201528" y="1333826"/>
            <a:ext cx="4725613" cy="1395919"/>
            <a:chOff x="0" y="0"/>
            <a:chExt cx="750998" cy="22184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750998" cy="221841"/>
            </a:xfrm>
            <a:custGeom>
              <a:avLst/>
              <a:gdLst/>
              <a:ahLst/>
              <a:cxnLst/>
              <a:rect r="r" b="b" t="t" l="l"/>
              <a:pathLst>
                <a:path h="221841" w="750998">
                  <a:moveTo>
                    <a:pt x="203200" y="0"/>
                  </a:moveTo>
                  <a:lnTo>
                    <a:pt x="750998" y="0"/>
                  </a:lnTo>
                  <a:lnTo>
                    <a:pt x="547798" y="221841"/>
                  </a:lnTo>
                  <a:lnTo>
                    <a:pt x="0" y="22184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101600" y="-47625"/>
              <a:ext cx="547798" cy="2694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2029610" y="1333826"/>
            <a:ext cx="4725613" cy="1395919"/>
            <a:chOff x="0" y="0"/>
            <a:chExt cx="750998" cy="221841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750998" cy="221841"/>
            </a:xfrm>
            <a:custGeom>
              <a:avLst/>
              <a:gdLst/>
              <a:ahLst/>
              <a:cxnLst/>
              <a:rect r="r" b="b" t="t" l="l"/>
              <a:pathLst>
                <a:path h="221841" w="750998">
                  <a:moveTo>
                    <a:pt x="203200" y="0"/>
                  </a:moveTo>
                  <a:lnTo>
                    <a:pt x="750998" y="0"/>
                  </a:lnTo>
                  <a:lnTo>
                    <a:pt x="547798" y="221841"/>
                  </a:lnTo>
                  <a:lnTo>
                    <a:pt x="0" y="22184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101600" y="-47625"/>
              <a:ext cx="547798" cy="2694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7860123" y="1333826"/>
            <a:ext cx="4725613" cy="1395919"/>
            <a:chOff x="0" y="0"/>
            <a:chExt cx="750998" cy="221841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750998" cy="221841"/>
            </a:xfrm>
            <a:custGeom>
              <a:avLst/>
              <a:gdLst/>
              <a:ahLst/>
              <a:cxnLst/>
              <a:rect r="r" b="b" t="t" l="l"/>
              <a:pathLst>
                <a:path h="221841" w="750998">
                  <a:moveTo>
                    <a:pt x="203200" y="0"/>
                  </a:moveTo>
                  <a:lnTo>
                    <a:pt x="750998" y="0"/>
                  </a:lnTo>
                  <a:lnTo>
                    <a:pt x="547798" y="221841"/>
                  </a:lnTo>
                  <a:lnTo>
                    <a:pt x="0" y="22184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101600" y="-47625"/>
              <a:ext cx="547798" cy="2694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0">
            <a:off x="2251226" y="5429250"/>
            <a:ext cx="7315200" cy="159604"/>
          </a:xfrm>
          <a:custGeom>
            <a:avLst/>
            <a:gdLst/>
            <a:ahLst/>
            <a:cxnLst/>
            <a:rect r="r" b="b" t="t" l="l"/>
            <a:pathLst>
              <a:path h="159604" w="7315200">
                <a:moveTo>
                  <a:pt x="0" y="0"/>
                </a:moveTo>
                <a:lnTo>
                  <a:pt x="7315200" y="0"/>
                </a:lnTo>
                <a:lnTo>
                  <a:pt x="7315200" y="159604"/>
                </a:lnTo>
                <a:lnTo>
                  <a:pt x="0" y="159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8721574" y="5429250"/>
            <a:ext cx="7315200" cy="159604"/>
          </a:xfrm>
          <a:custGeom>
            <a:avLst/>
            <a:gdLst/>
            <a:ahLst/>
            <a:cxnLst/>
            <a:rect r="r" b="b" t="t" l="l"/>
            <a:pathLst>
              <a:path h="159604" w="7315200">
                <a:moveTo>
                  <a:pt x="0" y="0"/>
                </a:moveTo>
                <a:lnTo>
                  <a:pt x="7315200" y="0"/>
                </a:lnTo>
                <a:lnTo>
                  <a:pt x="7315200" y="159604"/>
                </a:lnTo>
                <a:lnTo>
                  <a:pt x="0" y="159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2251226" y="7311598"/>
            <a:ext cx="7315200" cy="159604"/>
          </a:xfrm>
          <a:custGeom>
            <a:avLst/>
            <a:gdLst/>
            <a:ahLst/>
            <a:cxnLst/>
            <a:rect r="r" b="b" t="t" l="l"/>
            <a:pathLst>
              <a:path h="159604" w="7315200">
                <a:moveTo>
                  <a:pt x="0" y="0"/>
                </a:moveTo>
                <a:lnTo>
                  <a:pt x="7315200" y="0"/>
                </a:lnTo>
                <a:lnTo>
                  <a:pt x="7315200" y="159604"/>
                </a:lnTo>
                <a:lnTo>
                  <a:pt x="0" y="159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8721574" y="7311598"/>
            <a:ext cx="7315200" cy="159604"/>
          </a:xfrm>
          <a:custGeom>
            <a:avLst/>
            <a:gdLst/>
            <a:ahLst/>
            <a:cxnLst/>
            <a:rect r="r" b="b" t="t" l="l"/>
            <a:pathLst>
              <a:path h="159604" w="7315200">
                <a:moveTo>
                  <a:pt x="0" y="0"/>
                </a:moveTo>
                <a:lnTo>
                  <a:pt x="7315200" y="0"/>
                </a:lnTo>
                <a:lnTo>
                  <a:pt x="7315200" y="159604"/>
                </a:lnTo>
                <a:lnTo>
                  <a:pt x="0" y="159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true" rot="0">
            <a:off x="-292871" y="8435430"/>
            <a:ext cx="18873741" cy="1851570"/>
          </a:xfrm>
          <a:custGeom>
            <a:avLst/>
            <a:gdLst/>
            <a:ahLst/>
            <a:cxnLst/>
            <a:rect r="r" b="b" t="t" l="l"/>
            <a:pathLst>
              <a:path h="1851570" w="18873741">
                <a:moveTo>
                  <a:pt x="0" y="1851570"/>
                </a:moveTo>
                <a:lnTo>
                  <a:pt x="18873742" y="1851570"/>
                </a:lnTo>
                <a:lnTo>
                  <a:pt x="18873742" y="0"/>
                </a:lnTo>
                <a:lnTo>
                  <a:pt x="0" y="0"/>
                </a:lnTo>
                <a:lnTo>
                  <a:pt x="0" y="185157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4490682">
            <a:off x="15266751" y="6938664"/>
            <a:ext cx="1316736" cy="4114800"/>
          </a:xfrm>
          <a:custGeom>
            <a:avLst/>
            <a:gdLst/>
            <a:ahLst/>
            <a:cxnLst/>
            <a:rect r="r" b="b" t="t" l="l"/>
            <a:pathLst>
              <a:path h="4114800" w="1316736">
                <a:moveTo>
                  <a:pt x="0" y="0"/>
                </a:moveTo>
                <a:lnTo>
                  <a:pt x="1316736" y="0"/>
                </a:lnTo>
                <a:lnTo>
                  <a:pt x="13167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4891260" y="5321728"/>
            <a:ext cx="8505480" cy="2149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500"/>
              </a:lnSpc>
            </a:pPr>
            <a:r>
              <a:rPr lang="en-US" sz="125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Thank You</a:t>
            </a:r>
          </a:p>
        </p:txBody>
      </p:sp>
      <p:sp>
        <p:nvSpPr>
          <p:cNvPr name="TextBox 40" id="40"/>
          <p:cNvSpPr txBox="true"/>
          <p:nvPr/>
        </p:nvSpPr>
        <p:spPr>
          <a:xfrm rot="-912620">
            <a:off x="11996256" y="8464833"/>
            <a:ext cx="7825238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spc="929">
                <a:solidFill>
                  <a:srgbClr val="FF312D"/>
                </a:solidFill>
                <a:latin typeface="Special Elite"/>
                <a:ea typeface="Special Elite"/>
                <a:cs typeface="Special Elite"/>
                <a:sym typeface="Special Elite"/>
              </a:rPr>
              <a:t>FINISH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26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37526" y="815921"/>
            <a:ext cx="16612948" cy="8655158"/>
            <a:chOff x="0" y="0"/>
            <a:chExt cx="4375427" cy="2279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5427" cy="2279548"/>
            </a:xfrm>
            <a:custGeom>
              <a:avLst/>
              <a:gdLst/>
              <a:ahLst/>
              <a:cxnLst/>
              <a:rect r="r" b="b" t="t" l="l"/>
              <a:pathLst>
                <a:path h="2279548" w="4375427">
                  <a:moveTo>
                    <a:pt x="0" y="0"/>
                  </a:moveTo>
                  <a:lnTo>
                    <a:pt x="4375427" y="0"/>
                  </a:lnTo>
                  <a:lnTo>
                    <a:pt x="4375427" y="2279548"/>
                  </a:lnTo>
                  <a:lnTo>
                    <a:pt x="0" y="22795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75427" cy="2327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836614" y="-2953920"/>
            <a:ext cx="10614772" cy="4747255"/>
            <a:chOff x="0" y="0"/>
            <a:chExt cx="2795660" cy="125030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95660" cy="1250306"/>
            </a:xfrm>
            <a:custGeom>
              <a:avLst/>
              <a:gdLst/>
              <a:ahLst/>
              <a:cxnLst/>
              <a:rect r="r" b="b" t="t" l="l"/>
              <a:pathLst>
                <a:path h="1250306" w="2795660">
                  <a:moveTo>
                    <a:pt x="0" y="0"/>
                  </a:moveTo>
                  <a:lnTo>
                    <a:pt x="2795660" y="0"/>
                  </a:lnTo>
                  <a:lnTo>
                    <a:pt x="2795660" y="1250306"/>
                  </a:lnTo>
                  <a:lnTo>
                    <a:pt x="0" y="1250306"/>
                  </a:lnTo>
                  <a:close/>
                </a:path>
              </a:pathLst>
            </a:custGeom>
            <a:solidFill>
              <a:srgbClr val="192637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795660" cy="1297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872719" y="8252388"/>
            <a:ext cx="3744491" cy="2437497"/>
          </a:xfrm>
          <a:custGeom>
            <a:avLst/>
            <a:gdLst/>
            <a:ahLst/>
            <a:cxnLst/>
            <a:rect r="r" b="b" t="t" l="l"/>
            <a:pathLst>
              <a:path h="2437497" w="3744491">
                <a:moveTo>
                  <a:pt x="0" y="0"/>
                </a:moveTo>
                <a:lnTo>
                  <a:pt x="3744491" y="0"/>
                </a:lnTo>
                <a:lnTo>
                  <a:pt x="3744491" y="2437496"/>
                </a:lnTo>
                <a:lnTo>
                  <a:pt x="0" y="2437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046164" y="8252388"/>
            <a:ext cx="3485940" cy="2581413"/>
          </a:xfrm>
          <a:custGeom>
            <a:avLst/>
            <a:gdLst/>
            <a:ahLst/>
            <a:cxnLst/>
            <a:rect r="r" b="b" t="t" l="l"/>
            <a:pathLst>
              <a:path h="2581413" w="3485940">
                <a:moveTo>
                  <a:pt x="0" y="0"/>
                </a:moveTo>
                <a:lnTo>
                  <a:pt x="3485940" y="0"/>
                </a:lnTo>
                <a:lnTo>
                  <a:pt x="3485940" y="2581413"/>
                </a:lnTo>
                <a:lnTo>
                  <a:pt x="0" y="2581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57275" y="7849231"/>
            <a:ext cx="4146702" cy="3114190"/>
          </a:xfrm>
          <a:custGeom>
            <a:avLst/>
            <a:gdLst/>
            <a:ahLst/>
            <a:cxnLst/>
            <a:rect r="r" b="b" t="t" l="l"/>
            <a:pathLst>
              <a:path h="3114190" w="4146702">
                <a:moveTo>
                  <a:pt x="0" y="0"/>
                </a:moveTo>
                <a:lnTo>
                  <a:pt x="4146702" y="0"/>
                </a:lnTo>
                <a:lnTo>
                  <a:pt x="4146702" y="3114190"/>
                </a:lnTo>
                <a:lnTo>
                  <a:pt x="0" y="31141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919821" y="8213665"/>
            <a:ext cx="3704561" cy="2620135"/>
          </a:xfrm>
          <a:custGeom>
            <a:avLst/>
            <a:gdLst/>
            <a:ahLst/>
            <a:cxnLst/>
            <a:rect r="r" b="b" t="t" l="l"/>
            <a:pathLst>
              <a:path h="2620135" w="3704561">
                <a:moveTo>
                  <a:pt x="0" y="0"/>
                </a:moveTo>
                <a:lnTo>
                  <a:pt x="3704562" y="0"/>
                </a:lnTo>
                <a:lnTo>
                  <a:pt x="3704562" y="2620136"/>
                </a:lnTo>
                <a:lnTo>
                  <a:pt x="0" y="26201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true" flipV="false" rot="3030510">
            <a:off x="7379247" y="7097754"/>
            <a:ext cx="4909197" cy="4114800"/>
          </a:xfrm>
          <a:custGeom>
            <a:avLst/>
            <a:gdLst/>
            <a:ahLst/>
            <a:cxnLst/>
            <a:rect r="r" b="b" t="t" l="l"/>
            <a:pathLst>
              <a:path h="4114800" w="4909197">
                <a:moveTo>
                  <a:pt x="4909198" y="0"/>
                </a:moveTo>
                <a:lnTo>
                  <a:pt x="0" y="0"/>
                </a:lnTo>
                <a:lnTo>
                  <a:pt x="0" y="4114800"/>
                </a:lnTo>
                <a:lnTo>
                  <a:pt x="4909198" y="4114800"/>
                </a:lnTo>
                <a:lnTo>
                  <a:pt x="490919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002683" y="7652169"/>
            <a:ext cx="2935938" cy="3212262"/>
          </a:xfrm>
          <a:custGeom>
            <a:avLst/>
            <a:gdLst/>
            <a:ahLst/>
            <a:cxnLst/>
            <a:rect r="r" b="b" t="t" l="l"/>
            <a:pathLst>
              <a:path h="3212262" w="2935938">
                <a:moveTo>
                  <a:pt x="0" y="0"/>
                </a:moveTo>
                <a:lnTo>
                  <a:pt x="2935938" y="0"/>
                </a:lnTo>
                <a:lnTo>
                  <a:pt x="2935938" y="3212262"/>
                </a:lnTo>
                <a:lnTo>
                  <a:pt x="0" y="32122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618697" y="9007026"/>
            <a:ext cx="2359302" cy="1682859"/>
          </a:xfrm>
          <a:custGeom>
            <a:avLst/>
            <a:gdLst/>
            <a:ahLst/>
            <a:cxnLst/>
            <a:rect r="r" b="b" t="t" l="l"/>
            <a:pathLst>
              <a:path h="1682859" w="2359302">
                <a:moveTo>
                  <a:pt x="0" y="0"/>
                </a:moveTo>
                <a:lnTo>
                  <a:pt x="2359302" y="0"/>
                </a:lnTo>
                <a:lnTo>
                  <a:pt x="2359302" y="1682858"/>
                </a:lnTo>
                <a:lnTo>
                  <a:pt x="0" y="168285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898428" y="365125"/>
            <a:ext cx="14491145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DF6F6"/>
                </a:solidFill>
                <a:latin typeface="Special Elite"/>
                <a:ea typeface="Special Elite"/>
                <a:cs typeface="Special Elite"/>
                <a:sym typeface="Special Elite"/>
              </a:rPr>
              <a:t>Introduction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67977" y="2981342"/>
            <a:ext cx="15552047" cy="3977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98828" indent="-399414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FDF6F6"/>
                </a:solidFill>
                <a:latin typeface="Canva Sans"/>
                <a:ea typeface="Canva Sans"/>
                <a:cs typeface="Canva Sans"/>
                <a:sym typeface="Canva Sans"/>
              </a:rPr>
              <a:t>Sentiment analysis is the process of using Natural Language Processing (NLP) to determine the emotional tone of textual data.</a:t>
            </a:r>
          </a:p>
          <a:p>
            <a:pPr algn="ctr" marL="798828" indent="-399414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FDF6F6"/>
                </a:solidFill>
                <a:latin typeface="Canva Sans"/>
                <a:ea typeface="Canva Sans"/>
                <a:cs typeface="Canva Sans"/>
                <a:sym typeface="Canva Sans"/>
              </a:rPr>
              <a:t>Objective: Analyze movie reviews to classify sentiments as either positive or negative</a:t>
            </a:r>
          </a:p>
          <a:p>
            <a:pPr algn="ctr">
              <a:lnSpc>
                <a:spcPts val="573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26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37526" y="815921"/>
            <a:ext cx="16612948" cy="8655158"/>
            <a:chOff x="0" y="0"/>
            <a:chExt cx="4375427" cy="2279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5427" cy="2279548"/>
            </a:xfrm>
            <a:custGeom>
              <a:avLst/>
              <a:gdLst/>
              <a:ahLst/>
              <a:cxnLst/>
              <a:rect r="r" b="b" t="t" l="l"/>
              <a:pathLst>
                <a:path h="2279548" w="4375427">
                  <a:moveTo>
                    <a:pt x="0" y="0"/>
                  </a:moveTo>
                  <a:lnTo>
                    <a:pt x="4375427" y="0"/>
                  </a:lnTo>
                  <a:lnTo>
                    <a:pt x="4375427" y="2279548"/>
                  </a:lnTo>
                  <a:lnTo>
                    <a:pt x="0" y="22795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75427" cy="2327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836614" y="-2953920"/>
            <a:ext cx="10614772" cy="4747255"/>
            <a:chOff x="0" y="0"/>
            <a:chExt cx="2795660" cy="125030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95660" cy="1250306"/>
            </a:xfrm>
            <a:custGeom>
              <a:avLst/>
              <a:gdLst/>
              <a:ahLst/>
              <a:cxnLst/>
              <a:rect r="r" b="b" t="t" l="l"/>
              <a:pathLst>
                <a:path h="1250306" w="2795660">
                  <a:moveTo>
                    <a:pt x="0" y="0"/>
                  </a:moveTo>
                  <a:lnTo>
                    <a:pt x="2795660" y="0"/>
                  </a:lnTo>
                  <a:lnTo>
                    <a:pt x="2795660" y="1250306"/>
                  </a:lnTo>
                  <a:lnTo>
                    <a:pt x="0" y="1250306"/>
                  </a:lnTo>
                  <a:close/>
                </a:path>
              </a:pathLst>
            </a:custGeom>
            <a:solidFill>
              <a:srgbClr val="192637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795660" cy="1297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872719" y="8252388"/>
            <a:ext cx="3744491" cy="2437497"/>
          </a:xfrm>
          <a:custGeom>
            <a:avLst/>
            <a:gdLst/>
            <a:ahLst/>
            <a:cxnLst/>
            <a:rect r="r" b="b" t="t" l="l"/>
            <a:pathLst>
              <a:path h="2437497" w="3744491">
                <a:moveTo>
                  <a:pt x="0" y="0"/>
                </a:moveTo>
                <a:lnTo>
                  <a:pt x="3744491" y="0"/>
                </a:lnTo>
                <a:lnTo>
                  <a:pt x="3744491" y="2437496"/>
                </a:lnTo>
                <a:lnTo>
                  <a:pt x="0" y="2437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046164" y="8252388"/>
            <a:ext cx="3485940" cy="2581413"/>
          </a:xfrm>
          <a:custGeom>
            <a:avLst/>
            <a:gdLst/>
            <a:ahLst/>
            <a:cxnLst/>
            <a:rect r="r" b="b" t="t" l="l"/>
            <a:pathLst>
              <a:path h="2581413" w="3485940">
                <a:moveTo>
                  <a:pt x="0" y="0"/>
                </a:moveTo>
                <a:lnTo>
                  <a:pt x="3485940" y="0"/>
                </a:lnTo>
                <a:lnTo>
                  <a:pt x="3485940" y="2581413"/>
                </a:lnTo>
                <a:lnTo>
                  <a:pt x="0" y="2581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57275" y="7849231"/>
            <a:ext cx="4146702" cy="3114190"/>
          </a:xfrm>
          <a:custGeom>
            <a:avLst/>
            <a:gdLst/>
            <a:ahLst/>
            <a:cxnLst/>
            <a:rect r="r" b="b" t="t" l="l"/>
            <a:pathLst>
              <a:path h="3114190" w="4146702">
                <a:moveTo>
                  <a:pt x="0" y="0"/>
                </a:moveTo>
                <a:lnTo>
                  <a:pt x="4146702" y="0"/>
                </a:lnTo>
                <a:lnTo>
                  <a:pt x="4146702" y="3114190"/>
                </a:lnTo>
                <a:lnTo>
                  <a:pt x="0" y="31141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919821" y="8213665"/>
            <a:ext cx="3704561" cy="2620135"/>
          </a:xfrm>
          <a:custGeom>
            <a:avLst/>
            <a:gdLst/>
            <a:ahLst/>
            <a:cxnLst/>
            <a:rect r="r" b="b" t="t" l="l"/>
            <a:pathLst>
              <a:path h="2620135" w="3704561">
                <a:moveTo>
                  <a:pt x="0" y="0"/>
                </a:moveTo>
                <a:lnTo>
                  <a:pt x="3704562" y="0"/>
                </a:lnTo>
                <a:lnTo>
                  <a:pt x="3704562" y="2620136"/>
                </a:lnTo>
                <a:lnTo>
                  <a:pt x="0" y="26201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true" flipV="false" rot="3030510">
            <a:off x="7379247" y="7097754"/>
            <a:ext cx="4909197" cy="4114800"/>
          </a:xfrm>
          <a:custGeom>
            <a:avLst/>
            <a:gdLst/>
            <a:ahLst/>
            <a:cxnLst/>
            <a:rect r="r" b="b" t="t" l="l"/>
            <a:pathLst>
              <a:path h="4114800" w="4909197">
                <a:moveTo>
                  <a:pt x="4909198" y="0"/>
                </a:moveTo>
                <a:lnTo>
                  <a:pt x="0" y="0"/>
                </a:lnTo>
                <a:lnTo>
                  <a:pt x="0" y="4114800"/>
                </a:lnTo>
                <a:lnTo>
                  <a:pt x="4909198" y="4114800"/>
                </a:lnTo>
                <a:lnTo>
                  <a:pt x="490919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002683" y="7652169"/>
            <a:ext cx="2935938" cy="3212262"/>
          </a:xfrm>
          <a:custGeom>
            <a:avLst/>
            <a:gdLst/>
            <a:ahLst/>
            <a:cxnLst/>
            <a:rect r="r" b="b" t="t" l="l"/>
            <a:pathLst>
              <a:path h="3212262" w="2935938">
                <a:moveTo>
                  <a:pt x="0" y="0"/>
                </a:moveTo>
                <a:lnTo>
                  <a:pt x="2935938" y="0"/>
                </a:lnTo>
                <a:lnTo>
                  <a:pt x="2935938" y="3212262"/>
                </a:lnTo>
                <a:lnTo>
                  <a:pt x="0" y="32122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618697" y="9007026"/>
            <a:ext cx="2359302" cy="1682859"/>
          </a:xfrm>
          <a:custGeom>
            <a:avLst/>
            <a:gdLst/>
            <a:ahLst/>
            <a:cxnLst/>
            <a:rect r="r" b="b" t="t" l="l"/>
            <a:pathLst>
              <a:path h="1682859" w="2359302">
                <a:moveTo>
                  <a:pt x="0" y="0"/>
                </a:moveTo>
                <a:lnTo>
                  <a:pt x="2359302" y="0"/>
                </a:lnTo>
                <a:lnTo>
                  <a:pt x="2359302" y="1682858"/>
                </a:lnTo>
                <a:lnTo>
                  <a:pt x="0" y="168285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898428" y="365125"/>
            <a:ext cx="14491145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DF6F6"/>
                </a:solidFill>
                <a:latin typeface="Special Elite"/>
                <a:ea typeface="Special Elite"/>
                <a:cs typeface="Special Elite"/>
                <a:sym typeface="Special Elite"/>
              </a:rPr>
              <a:t>Dataset Overview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098004" y="2661620"/>
            <a:ext cx="14646960" cy="4617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98828" indent="-399414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Source: IMDB Dataset.</a:t>
            </a:r>
          </a:p>
          <a:p>
            <a:pPr algn="just" marL="798828" indent="-399414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Contents:</a:t>
            </a:r>
          </a:p>
          <a:p>
            <a:pPr algn="just" marL="798828" indent="-399414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Two columns: review (textual review) and sentiment (positive/negative label).</a:t>
            </a:r>
          </a:p>
          <a:p>
            <a:pPr algn="just" marL="798828" indent="-399414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Sentiments are converted into numeric format: 1 for positive, 0 for negative.</a:t>
            </a:r>
          </a:p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26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37526" y="815921"/>
            <a:ext cx="16612948" cy="8655158"/>
            <a:chOff x="0" y="0"/>
            <a:chExt cx="4375427" cy="2279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5427" cy="2279548"/>
            </a:xfrm>
            <a:custGeom>
              <a:avLst/>
              <a:gdLst/>
              <a:ahLst/>
              <a:cxnLst/>
              <a:rect r="r" b="b" t="t" l="l"/>
              <a:pathLst>
                <a:path h="2279548" w="4375427">
                  <a:moveTo>
                    <a:pt x="0" y="0"/>
                  </a:moveTo>
                  <a:lnTo>
                    <a:pt x="4375427" y="0"/>
                  </a:lnTo>
                  <a:lnTo>
                    <a:pt x="4375427" y="2279548"/>
                  </a:lnTo>
                  <a:lnTo>
                    <a:pt x="0" y="22795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75427" cy="2327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836614" y="-2953920"/>
            <a:ext cx="10614772" cy="4747255"/>
            <a:chOff x="0" y="0"/>
            <a:chExt cx="2795660" cy="125030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95660" cy="1250306"/>
            </a:xfrm>
            <a:custGeom>
              <a:avLst/>
              <a:gdLst/>
              <a:ahLst/>
              <a:cxnLst/>
              <a:rect r="r" b="b" t="t" l="l"/>
              <a:pathLst>
                <a:path h="1250306" w="2795660">
                  <a:moveTo>
                    <a:pt x="0" y="0"/>
                  </a:moveTo>
                  <a:lnTo>
                    <a:pt x="2795660" y="0"/>
                  </a:lnTo>
                  <a:lnTo>
                    <a:pt x="2795660" y="1250306"/>
                  </a:lnTo>
                  <a:lnTo>
                    <a:pt x="0" y="1250306"/>
                  </a:lnTo>
                  <a:close/>
                </a:path>
              </a:pathLst>
            </a:custGeom>
            <a:solidFill>
              <a:srgbClr val="192637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795660" cy="1297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872719" y="8252388"/>
            <a:ext cx="3744491" cy="2437497"/>
          </a:xfrm>
          <a:custGeom>
            <a:avLst/>
            <a:gdLst/>
            <a:ahLst/>
            <a:cxnLst/>
            <a:rect r="r" b="b" t="t" l="l"/>
            <a:pathLst>
              <a:path h="2437497" w="3744491">
                <a:moveTo>
                  <a:pt x="0" y="0"/>
                </a:moveTo>
                <a:lnTo>
                  <a:pt x="3744491" y="0"/>
                </a:lnTo>
                <a:lnTo>
                  <a:pt x="3744491" y="2437496"/>
                </a:lnTo>
                <a:lnTo>
                  <a:pt x="0" y="2437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046164" y="8252388"/>
            <a:ext cx="3485940" cy="2581413"/>
          </a:xfrm>
          <a:custGeom>
            <a:avLst/>
            <a:gdLst/>
            <a:ahLst/>
            <a:cxnLst/>
            <a:rect r="r" b="b" t="t" l="l"/>
            <a:pathLst>
              <a:path h="2581413" w="3485940">
                <a:moveTo>
                  <a:pt x="0" y="0"/>
                </a:moveTo>
                <a:lnTo>
                  <a:pt x="3485940" y="0"/>
                </a:lnTo>
                <a:lnTo>
                  <a:pt x="3485940" y="2581413"/>
                </a:lnTo>
                <a:lnTo>
                  <a:pt x="0" y="2581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57275" y="7849231"/>
            <a:ext cx="4146702" cy="3114190"/>
          </a:xfrm>
          <a:custGeom>
            <a:avLst/>
            <a:gdLst/>
            <a:ahLst/>
            <a:cxnLst/>
            <a:rect r="r" b="b" t="t" l="l"/>
            <a:pathLst>
              <a:path h="3114190" w="4146702">
                <a:moveTo>
                  <a:pt x="0" y="0"/>
                </a:moveTo>
                <a:lnTo>
                  <a:pt x="4146702" y="0"/>
                </a:lnTo>
                <a:lnTo>
                  <a:pt x="4146702" y="3114190"/>
                </a:lnTo>
                <a:lnTo>
                  <a:pt x="0" y="31141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919821" y="8213665"/>
            <a:ext cx="3704561" cy="2620135"/>
          </a:xfrm>
          <a:custGeom>
            <a:avLst/>
            <a:gdLst/>
            <a:ahLst/>
            <a:cxnLst/>
            <a:rect r="r" b="b" t="t" l="l"/>
            <a:pathLst>
              <a:path h="2620135" w="3704561">
                <a:moveTo>
                  <a:pt x="0" y="0"/>
                </a:moveTo>
                <a:lnTo>
                  <a:pt x="3704562" y="0"/>
                </a:lnTo>
                <a:lnTo>
                  <a:pt x="3704562" y="2620136"/>
                </a:lnTo>
                <a:lnTo>
                  <a:pt x="0" y="26201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true" flipV="false" rot="3030510">
            <a:off x="7379247" y="7097754"/>
            <a:ext cx="4909197" cy="4114800"/>
          </a:xfrm>
          <a:custGeom>
            <a:avLst/>
            <a:gdLst/>
            <a:ahLst/>
            <a:cxnLst/>
            <a:rect r="r" b="b" t="t" l="l"/>
            <a:pathLst>
              <a:path h="4114800" w="4909197">
                <a:moveTo>
                  <a:pt x="4909198" y="0"/>
                </a:moveTo>
                <a:lnTo>
                  <a:pt x="0" y="0"/>
                </a:lnTo>
                <a:lnTo>
                  <a:pt x="0" y="4114800"/>
                </a:lnTo>
                <a:lnTo>
                  <a:pt x="4909198" y="4114800"/>
                </a:lnTo>
                <a:lnTo>
                  <a:pt x="490919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002683" y="7652169"/>
            <a:ext cx="2935938" cy="3212262"/>
          </a:xfrm>
          <a:custGeom>
            <a:avLst/>
            <a:gdLst/>
            <a:ahLst/>
            <a:cxnLst/>
            <a:rect r="r" b="b" t="t" l="l"/>
            <a:pathLst>
              <a:path h="3212262" w="2935938">
                <a:moveTo>
                  <a:pt x="0" y="0"/>
                </a:moveTo>
                <a:lnTo>
                  <a:pt x="2935938" y="0"/>
                </a:lnTo>
                <a:lnTo>
                  <a:pt x="2935938" y="3212262"/>
                </a:lnTo>
                <a:lnTo>
                  <a:pt x="0" y="32122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618697" y="9007026"/>
            <a:ext cx="2359302" cy="1682859"/>
          </a:xfrm>
          <a:custGeom>
            <a:avLst/>
            <a:gdLst/>
            <a:ahLst/>
            <a:cxnLst/>
            <a:rect r="r" b="b" t="t" l="l"/>
            <a:pathLst>
              <a:path h="1682859" w="2359302">
                <a:moveTo>
                  <a:pt x="0" y="0"/>
                </a:moveTo>
                <a:lnTo>
                  <a:pt x="2359302" y="0"/>
                </a:lnTo>
                <a:lnTo>
                  <a:pt x="2359302" y="1682858"/>
                </a:lnTo>
                <a:lnTo>
                  <a:pt x="0" y="168285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938174" y="2519090"/>
            <a:ext cx="14806790" cy="453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79"/>
              </a:lnSpc>
            </a:pPr>
            <a:r>
              <a:rPr lang="en-US" sz="36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Data Preprocessing</a:t>
            </a:r>
          </a:p>
          <a:p>
            <a:pPr algn="just" marL="798828" indent="-399414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Import Libraries: Pandas, NumPy, sklearn, nltk, and re for processing.</a:t>
            </a:r>
          </a:p>
          <a:p>
            <a:pPr algn="just" marL="798828" indent="-399414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Dataset Cleaning:</a:t>
            </a:r>
          </a:p>
          <a:p>
            <a:pPr algn="just" marL="1597656" indent="-532552" lvl="2">
              <a:lnSpc>
                <a:spcPts val="5179"/>
              </a:lnSpc>
              <a:buFont typeface="Arial"/>
              <a:buChar char="⚬"/>
            </a:pPr>
            <a:r>
              <a:rPr lang="en-US" sz="36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Handle missing data.</a:t>
            </a:r>
          </a:p>
          <a:p>
            <a:pPr algn="just" marL="1597656" indent="-532552" lvl="2">
              <a:lnSpc>
                <a:spcPts val="5179"/>
              </a:lnSpc>
              <a:buFont typeface="Arial"/>
              <a:buChar char="⚬"/>
            </a:pPr>
            <a:r>
              <a:rPr lang="en-US" sz="36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Map sentiments (Positive → 1, Negative → 0).</a:t>
            </a:r>
          </a:p>
          <a:p>
            <a:pPr algn="just">
              <a:lnSpc>
                <a:spcPts val="4899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898428" y="365125"/>
            <a:ext cx="14491145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DF6F6"/>
                </a:solidFill>
                <a:latin typeface="Special Elite"/>
                <a:ea typeface="Special Elite"/>
                <a:cs typeface="Special Elite"/>
                <a:sym typeface="Special Elite"/>
              </a:rPr>
              <a:t>Data Preprocessing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26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37526" y="815921"/>
            <a:ext cx="16612948" cy="8655158"/>
            <a:chOff x="0" y="0"/>
            <a:chExt cx="4375427" cy="2279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5427" cy="2279548"/>
            </a:xfrm>
            <a:custGeom>
              <a:avLst/>
              <a:gdLst/>
              <a:ahLst/>
              <a:cxnLst/>
              <a:rect r="r" b="b" t="t" l="l"/>
              <a:pathLst>
                <a:path h="2279548" w="4375427">
                  <a:moveTo>
                    <a:pt x="0" y="0"/>
                  </a:moveTo>
                  <a:lnTo>
                    <a:pt x="4375427" y="0"/>
                  </a:lnTo>
                  <a:lnTo>
                    <a:pt x="4375427" y="2279548"/>
                  </a:lnTo>
                  <a:lnTo>
                    <a:pt x="0" y="22795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75427" cy="2327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836614" y="-2953920"/>
            <a:ext cx="10614772" cy="4747255"/>
            <a:chOff x="0" y="0"/>
            <a:chExt cx="2795660" cy="125030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95660" cy="1250306"/>
            </a:xfrm>
            <a:custGeom>
              <a:avLst/>
              <a:gdLst/>
              <a:ahLst/>
              <a:cxnLst/>
              <a:rect r="r" b="b" t="t" l="l"/>
              <a:pathLst>
                <a:path h="1250306" w="2795660">
                  <a:moveTo>
                    <a:pt x="0" y="0"/>
                  </a:moveTo>
                  <a:lnTo>
                    <a:pt x="2795660" y="0"/>
                  </a:lnTo>
                  <a:lnTo>
                    <a:pt x="2795660" y="1250306"/>
                  </a:lnTo>
                  <a:lnTo>
                    <a:pt x="0" y="1250306"/>
                  </a:lnTo>
                  <a:close/>
                </a:path>
              </a:pathLst>
            </a:custGeom>
            <a:solidFill>
              <a:srgbClr val="192637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795660" cy="1297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872719" y="8252388"/>
            <a:ext cx="3744491" cy="2437497"/>
          </a:xfrm>
          <a:custGeom>
            <a:avLst/>
            <a:gdLst/>
            <a:ahLst/>
            <a:cxnLst/>
            <a:rect r="r" b="b" t="t" l="l"/>
            <a:pathLst>
              <a:path h="2437497" w="3744491">
                <a:moveTo>
                  <a:pt x="0" y="0"/>
                </a:moveTo>
                <a:lnTo>
                  <a:pt x="3744491" y="0"/>
                </a:lnTo>
                <a:lnTo>
                  <a:pt x="3744491" y="2437496"/>
                </a:lnTo>
                <a:lnTo>
                  <a:pt x="0" y="2437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046164" y="8252388"/>
            <a:ext cx="3485940" cy="2581413"/>
          </a:xfrm>
          <a:custGeom>
            <a:avLst/>
            <a:gdLst/>
            <a:ahLst/>
            <a:cxnLst/>
            <a:rect r="r" b="b" t="t" l="l"/>
            <a:pathLst>
              <a:path h="2581413" w="3485940">
                <a:moveTo>
                  <a:pt x="0" y="0"/>
                </a:moveTo>
                <a:lnTo>
                  <a:pt x="3485940" y="0"/>
                </a:lnTo>
                <a:lnTo>
                  <a:pt x="3485940" y="2581413"/>
                </a:lnTo>
                <a:lnTo>
                  <a:pt x="0" y="2581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57275" y="7849231"/>
            <a:ext cx="4146702" cy="3114190"/>
          </a:xfrm>
          <a:custGeom>
            <a:avLst/>
            <a:gdLst/>
            <a:ahLst/>
            <a:cxnLst/>
            <a:rect r="r" b="b" t="t" l="l"/>
            <a:pathLst>
              <a:path h="3114190" w="4146702">
                <a:moveTo>
                  <a:pt x="0" y="0"/>
                </a:moveTo>
                <a:lnTo>
                  <a:pt x="4146702" y="0"/>
                </a:lnTo>
                <a:lnTo>
                  <a:pt x="4146702" y="3114190"/>
                </a:lnTo>
                <a:lnTo>
                  <a:pt x="0" y="31141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919821" y="8213665"/>
            <a:ext cx="3704561" cy="2620135"/>
          </a:xfrm>
          <a:custGeom>
            <a:avLst/>
            <a:gdLst/>
            <a:ahLst/>
            <a:cxnLst/>
            <a:rect r="r" b="b" t="t" l="l"/>
            <a:pathLst>
              <a:path h="2620135" w="3704561">
                <a:moveTo>
                  <a:pt x="0" y="0"/>
                </a:moveTo>
                <a:lnTo>
                  <a:pt x="3704562" y="0"/>
                </a:lnTo>
                <a:lnTo>
                  <a:pt x="3704562" y="2620136"/>
                </a:lnTo>
                <a:lnTo>
                  <a:pt x="0" y="26201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true" flipV="false" rot="3030510">
            <a:off x="7379247" y="7097754"/>
            <a:ext cx="4909197" cy="4114800"/>
          </a:xfrm>
          <a:custGeom>
            <a:avLst/>
            <a:gdLst/>
            <a:ahLst/>
            <a:cxnLst/>
            <a:rect r="r" b="b" t="t" l="l"/>
            <a:pathLst>
              <a:path h="4114800" w="4909197">
                <a:moveTo>
                  <a:pt x="4909198" y="0"/>
                </a:moveTo>
                <a:lnTo>
                  <a:pt x="0" y="0"/>
                </a:lnTo>
                <a:lnTo>
                  <a:pt x="0" y="4114800"/>
                </a:lnTo>
                <a:lnTo>
                  <a:pt x="4909198" y="4114800"/>
                </a:lnTo>
                <a:lnTo>
                  <a:pt x="490919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002683" y="7652169"/>
            <a:ext cx="2935938" cy="3212262"/>
          </a:xfrm>
          <a:custGeom>
            <a:avLst/>
            <a:gdLst/>
            <a:ahLst/>
            <a:cxnLst/>
            <a:rect r="r" b="b" t="t" l="l"/>
            <a:pathLst>
              <a:path h="3212262" w="2935938">
                <a:moveTo>
                  <a:pt x="0" y="0"/>
                </a:moveTo>
                <a:lnTo>
                  <a:pt x="2935938" y="0"/>
                </a:lnTo>
                <a:lnTo>
                  <a:pt x="2935938" y="3212262"/>
                </a:lnTo>
                <a:lnTo>
                  <a:pt x="0" y="32122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618697" y="9007026"/>
            <a:ext cx="2359302" cy="1682859"/>
          </a:xfrm>
          <a:custGeom>
            <a:avLst/>
            <a:gdLst/>
            <a:ahLst/>
            <a:cxnLst/>
            <a:rect r="r" b="b" t="t" l="l"/>
            <a:pathLst>
              <a:path h="1682859" w="2359302">
                <a:moveTo>
                  <a:pt x="0" y="0"/>
                </a:moveTo>
                <a:lnTo>
                  <a:pt x="2359302" y="0"/>
                </a:lnTo>
                <a:lnTo>
                  <a:pt x="2359302" y="1682858"/>
                </a:lnTo>
                <a:lnTo>
                  <a:pt x="0" y="168285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898428" y="365125"/>
            <a:ext cx="14491145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DF6F6"/>
                </a:solidFill>
                <a:latin typeface="Special Elite"/>
                <a:ea typeface="Special Elite"/>
                <a:cs typeface="Special Elite"/>
                <a:sym typeface="Special Elite"/>
              </a:rPr>
              <a:t>Text Preprocessing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912719" y="2731392"/>
            <a:ext cx="14476853" cy="391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79"/>
              </a:lnSpc>
            </a:pPr>
            <a:r>
              <a:rPr lang="en-US" sz="36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Text Processing:</a:t>
            </a:r>
          </a:p>
          <a:p>
            <a:pPr algn="just" marL="798828" indent="-399414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Removal of special characters using regular expressions.</a:t>
            </a:r>
          </a:p>
          <a:p>
            <a:pPr algn="just" marL="798828" indent="-399414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Conversion of text to lowercase.</a:t>
            </a:r>
          </a:p>
          <a:p>
            <a:pPr algn="just" marL="798828" indent="-399414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Tokenization and removal of stopwords (using NLTK's stopword list).</a:t>
            </a:r>
          </a:p>
          <a:p>
            <a:pPr algn="just">
              <a:lnSpc>
                <a:spcPts val="517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26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37526" y="815921"/>
            <a:ext cx="16612948" cy="8655158"/>
            <a:chOff x="0" y="0"/>
            <a:chExt cx="4375427" cy="2279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5427" cy="2279548"/>
            </a:xfrm>
            <a:custGeom>
              <a:avLst/>
              <a:gdLst/>
              <a:ahLst/>
              <a:cxnLst/>
              <a:rect r="r" b="b" t="t" l="l"/>
              <a:pathLst>
                <a:path h="2279548" w="4375427">
                  <a:moveTo>
                    <a:pt x="0" y="0"/>
                  </a:moveTo>
                  <a:lnTo>
                    <a:pt x="4375427" y="0"/>
                  </a:lnTo>
                  <a:lnTo>
                    <a:pt x="4375427" y="2279548"/>
                  </a:lnTo>
                  <a:lnTo>
                    <a:pt x="0" y="22795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75427" cy="2327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836614" y="-2953920"/>
            <a:ext cx="10614772" cy="4747255"/>
            <a:chOff x="0" y="0"/>
            <a:chExt cx="2795660" cy="125030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95660" cy="1250306"/>
            </a:xfrm>
            <a:custGeom>
              <a:avLst/>
              <a:gdLst/>
              <a:ahLst/>
              <a:cxnLst/>
              <a:rect r="r" b="b" t="t" l="l"/>
              <a:pathLst>
                <a:path h="1250306" w="2795660">
                  <a:moveTo>
                    <a:pt x="0" y="0"/>
                  </a:moveTo>
                  <a:lnTo>
                    <a:pt x="2795660" y="0"/>
                  </a:lnTo>
                  <a:lnTo>
                    <a:pt x="2795660" y="1250306"/>
                  </a:lnTo>
                  <a:lnTo>
                    <a:pt x="0" y="1250306"/>
                  </a:lnTo>
                  <a:close/>
                </a:path>
              </a:pathLst>
            </a:custGeom>
            <a:solidFill>
              <a:srgbClr val="192637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795660" cy="1297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872719" y="8252388"/>
            <a:ext cx="3744491" cy="2437497"/>
          </a:xfrm>
          <a:custGeom>
            <a:avLst/>
            <a:gdLst/>
            <a:ahLst/>
            <a:cxnLst/>
            <a:rect r="r" b="b" t="t" l="l"/>
            <a:pathLst>
              <a:path h="2437497" w="3744491">
                <a:moveTo>
                  <a:pt x="0" y="0"/>
                </a:moveTo>
                <a:lnTo>
                  <a:pt x="3744491" y="0"/>
                </a:lnTo>
                <a:lnTo>
                  <a:pt x="3744491" y="2437496"/>
                </a:lnTo>
                <a:lnTo>
                  <a:pt x="0" y="2437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046164" y="8252388"/>
            <a:ext cx="3485940" cy="2581413"/>
          </a:xfrm>
          <a:custGeom>
            <a:avLst/>
            <a:gdLst/>
            <a:ahLst/>
            <a:cxnLst/>
            <a:rect r="r" b="b" t="t" l="l"/>
            <a:pathLst>
              <a:path h="2581413" w="3485940">
                <a:moveTo>
                  <a:pt x="0" y="0"/>
                </a:moveTo>
                <a:lnTo>
                  <a:pt x="3485940" y="0"/>
                </a:lnTo>
                <a:lnTo>
                  <a:pt x="3485940" y="2581413"/>
                </a:lnTo>
                <a:lnTo>
                  <a:pt x="0" y="2581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57275" y="7849231"/>
            <a:ext cx="4146702" cy="3114190"/>
          </a:xfrm>
          <a:custGeom>
            <a:avLst/>
            <a:gdLst/>
            <a:ahLst/>
            <a:cxnLst/>
            <a:rect r="r" b="b" t="t" l="l"/>
            <a:pathLst>
              <a:path h="3114190" w="4146702">
                <a:moveTo>
                  <a:pt x="0" y="0"/>
                </a:moveTo>
                <a:lnTo>
                  <a:pt x="4146702" y="0"/>
                </a:lnTo>
                <a:lnTo>
                  <a:pt x="4146702" y="3114190"/>
                </a:lnTo>
                <a:lnTo>
                  <a:pt x="0" y="31141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919821" y="8213665"/>
            <a:ext cx="3704561" cy="2620135"/>
          </a:xfrm>
          <a:custGeom>
            <a:avLst/>
            <a:gdLst/>
            <a:ahLst/>
            <a:cxnLst/>
            <a:rect r="r" b="b" t="t" l="l"/>
            <a:pathLst>
              <a:path h="2620135" w="3704561">
                <a:moveTo>
                  <a:pt x="0" y="0"/>
                </a:moveTo>
                <a:lnTo>
                  <a:pt x="3704562" y="0"/>
                </a:lnTo>
                <a:lnTo>
                  <a:pt x="3704562" y="2620136"/>
                </a:lnTo>
                <a:lnTo>
                  <a:pt x="0" y="26201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true" flipV="false" rot="3030510">
            <a:off x="7379247" y="7097754"/>
            <a:ext cx="4909197" cy="4114800"/>
          </a:xfrm>
          <a:custGeom>
            <a:avLst/>
            <a:gdLst/>
            <a:ahLst/>
            <a:cxnLst/>
            <a:rect r="r" b="b" t="t" l="l"/>
            <a:pathLst>
              <a:path h="4114800" w="4909197">
                <a:moveTo>
                  <a:pt x="4909198" y="0"/>
                </a:moveTo>
                <a:lnTo>
                  <a:pt x="0" y="0"/>
                </a:lnTo>
                <a:lnTo>
                  <a:pt x="0" y="4114800"/>
                </a:lnTo>
                <a:lnTo>
                  <a:pt x="4909198" y="4114800"/>
                </a:lnTo>
                <a:lnTo>
                  <a:pt x="490919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002683" y="7652169"/>
            <a:ext cx="2935938" cy="3212262"/>
          </a:xfrm>
          <a:custGeom>
            <a:avLst/>
            <a:gdLst/>
            <a:ahLst/>
            <a:cxnLst/>
            <a:rect r="r" b="b" t="t" l="l"/>
            <a:pathLst>
              <a:path h="3212262" w="2935938">
                <a:moveTo>
                  <a:pt x="0" y="0"/>
                </a:moveTo>
                <a:lnTo>
                  <a:pt x="2935938" y="0"/>
                </a:lnTo>
                <a:lnTo>
                  <a:pt x="2935938" y="3212262"/>
                </a:lnTo>
                <a:lnTo>
                  <a:pt x="0" y="32122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618697" y="9007026"/>
            <a:ext cx="2359302" cy="1682859"/>
          </a:xfrm>
          <a:custGeom>
            <a:avLst/>
            <a:gdLst/>
            <a:ahLst/>
            <a:cxnLst/>
            <a:rect r="r" b="b" t="t" l="l"/>
            <a:pathLst>
              <a:path h="1682859" w="2359302">
                <a:moveTo>
                  <a:pt x="0" y="0"/>
                </a:moveTo>
                <a:lnTo>
                  <a:pt x="2359302" y="0"/>
                </a:lnTo>
                <a:lnTo>
                  <a:pt x="2359302" y="1682858"/>
                </a:lnTo>
                <a:lnTo>
                  <a:pt x="0" y="168285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28700" y="2760234"/>
            <a:ext cx="16230600" cy="3520202"/>
          </a:xfrm>
          <a:custGeom>
            <a:avLst/>
            <a:gdLst/>
            <a:ahLst/>
            <a:cxnLst/>
            <a:rect r="r" b="b" t="t" l="l"/>
            <a:pathLst>
              <a:path h="3520202" w="16230600">
                <a:moveTo>
                  <a:pt x="0" y="0"/>
                </a:moveTo>
                <a:lnTo>
                  <a:pt x="16230600" y="0"/>
                </a:lnTo>
                <a:lnTo>
                  <a:pt x="16230600" y="3520202"/>
                </a:lnTo>
                <a:lnTo>
                  <a:pt x="0" y="352020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-199333" r="-104775" b="-231756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898428" y="365125"/>
            <a:ext cx="14491145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DF6F6"/>
                </a:solidFill>
                <a:latin typeface="Special Elite"/>
                <a:ea typeface="Special Elite"/>
                <a:cs typeface="Special Elite"/>
                <a:sym typeface="Special Elite"/>
              </a:rPr>
              <a:t>Data Processing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26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37526" y="815921"/>
            <a:ext cx="16612948" cy="8655158"/>
            <a:chOff x="0" y="0"/>
            <a:chExt cx="4375427" cy="2279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5427" cy="2279548"/>
            </a:xfrm>
            <a:custGeom>
              <a:avLst/>
              <a:gdLst/>
              <a:ahLst/>
              <a:cxnLst/>
              <a:rect r="r" b="b" t="t" l="l"/>
              <a:pathLst>
                <a:path h="2279548" w="4375427">
                  <a:moveTo>
                    <a:pt x="0" y="0"/>
                  </a:moveTo>
                  <a:lnTo>
                    <a:pt x="4375427" y="0"/>
                  </a:lnTo>
                  <a:lnTo>
                    <a:pt x="4375427" y="2279548"/>
                  </a:lnTo>
                  <a:lnTo>
                    <a:pt x="0" y="22795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75427" cy="2327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836614" y="-2953920"/>
            <a:ext cx="10614772" cy="4747255"/>
            <a:chOff x="0" y="0"/>
            <a:chExt cx="2795660" cy="125030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95660" cy="1250306"/>
            </a:xfrm>
            <a:custGeom>
              <a:avLst/>
              <a:gdLst/>
              <a:ahLst/>
              <a:cxnLst/>
              <a:rect r="r" b="b" t="t" l="l"/>
              <a:pathLst>
                <a:path h="1250306" w="2795660">
                  <a:moveTo>
                    <a:pt x="0" y="0"/>
                  </a:moveTo>
                  <a:lnTo>
                    <a:pt x="2795660" y="0"/>
                  </a:lnTo>
                  <a:lnTo>
                    <a:pt x="2795660" y="1250306"/>
                  </a:lnTo>
                  <a:lnTo>
                    <a:pt x="0" y="1250306"/>
                  </a:lnTo>
                  <a:close/>
                </a:path>
              </a:pathLst>
            </a:custGeom>
            <a:solidFill>
              <a:srgbClr val="192637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795660" cy="1297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872719" y="8252388"/>
            <a:ext cx="3744491" cy="2437497"/>
          </a:xfrm>
          <a:custGeom>
            <a:avLst/>
            <a:gdLst/>
            <a:ahLst/>
            <a:cxnLst/>
            <a:rect r="r" b="b" t="t" l="l"/>
            <a:pathLst>
              <a:path h="2437497" w="3744491">
                <a:moveTo>
                  <a:pt x="0" y="0"/>
                </a:moveTo>
                <a:lnTo>
                  <a:pt x="3744491" y="0"/>
                </a:lnTo>
                <a:lnTo>
                  <a:pt x="3744491" y="2437496"/>
                </a:lnTo>
                <a:lnTo>
                  <a:pt x="0" y="2437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046164" y="8252388"/>
            <a:ext cx="3485940" cy="2581413"/>
          </a:xfrm>
          <a:custGeom>
            <a:avLst/>
            <a:gdLst/>
            <a:ahLst/>
            <a:cxnLst/>
            <a:rect r="r" b="b" t="t" l="l"/>
            <a:pathLst>
              <a:path h="2581413" w="3485940">
                <a:moveTo>
                  <a:pt x="0" y="0"/>
                </a:moveTo>
                <a:lnTo>
                  <a:pt x="3485940" y="0"/>
                </a:lnTo>
                <a:lnTo>
                  <a:pt x="3485940" y="2581413"/>
                </a:lnTo>
                <a:lnTo>
                  <a:pt x="0" y="2581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57275" y="7849231"/>
            <a:ext cx="4146702" cy="3114190"/>
          </a:xfrm>
          <a:custGeom>
            <a:avLst/>
            <a:gdLst/>
            <a:ahLst/>
            <a:cxnLst/>
            <a:rect r="r" b="b" t="t" l="l"/>
            <a:pathLst>
              <a:path h="3114190" w="4146702">
                <a:moveTo>
                  <a:pt x="0" y="0"/>
                </a:moveTo>
                <a:lnTo>
                  <a:pt x="4146702" y="0"/>
                </a:lnTo>
                <a:lnTo>
                  <a:pt x="4146702" y="3114190"/>
                </a:lnTo>
                <a:lnTo>
                  <a:pt x="0" y="31141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919821" y="8213665"/>
            <a:ext cx="3704561" cy="2620135"/>
          </a:xfrm>
          <a:custGeom>
            <a:avLst/>
            <a:gdLst/>
            <a:ahLst/>
            <a:cxnLst/>
            <a:rect r="r" b="b" t="t" l="l"/>
            <a:pathLst>
              <a:path h="2620135" w="3704561">
                <a:moveTo>
                  <a:pt x="0" y="0"/>
                </a:moveTo>
                <a:lnTo>
                  <a:pt x="3704562" y="0"/>
                </a:lnTo>
                <a:lnTo>
                  <a:pt x="3704562" y="2620136"/>
                </a:lnTo>
                <a:lnTo>
                  <a:pt x="0" y="26201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true" flipV="false" rot="3030510">
            <a:off x="7379247" y="7097754"/>
            <a:ext cx="4909197" cy="4114800"/>
          </a:xfrm>
          <a:custGeom>
            <a:avLst/>
            <a:gdLst/>
            <a:ahLst/>
            <a:cxnLst/>
            <a:rect r="r" b="b" t="t" l="l"/>
            <a:pathLst>
              <a:path h="4114800" w="4909197">
                <a:moveTo>
                  <a:pt x="4909198" y="0"/>
                </a:moveTo>
                <a:lnTo>
                  <a:pt x="0" y="0"/>
                </a:lnTo>
                <a:lnTo>
                  <a:pt x="0" y="4114800"/>
                </a:lnTo>
                <a:lnTo>
                  <a:pt x="4909198" y="4114800"/>
                </a:lnTo>
                <a:lnTo>
                  <a:pt x="490919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002683" y="7652169"/>
            <a:ext cx="2935938" cy="3212262"/>
          </a:xfrm>
          <a:custGeom>
            <a:avLst/>
            <a:gdLst/>
            <a:ahLst/>
            <a:cxnLst/>
            <a:rect r="r" b="b" t="t" l="l"/>
            <a:pathLst>
              <a:path h="3212262" w="2935938">
                <a:moveTo>
                  <a:pt x="0" y="0"/>
                </a:moveTo>
                <a:lnTo>
                  <a:pt x="2935938" y="0"/>
                </a:lnTo>
                <a:lnTo>
                  <a:pt x="2935938" y="3212262"/>
                </a:lnTo>
                <a:lnTo>
                  <a:pt x="0" y="32122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618697" y="9007026"/>
            <a:ext cx="2359302" cy="1682859"/>
          </a:xfrm>
          <a:custGeom>
            <a:avLst/>
            <a:gdLst/>
            <a:ahLst/>
            <a:cxnLst/>
            <a:rect r="r" b="b" t="t" l="l"/>
            <a:pathLst>
              <a:path h="1682859" w="2359302">
                <a:moveTo>
                  <a:pt x="0" y="0"/>
                </a:moveTo>
                <a:lnTo>
                  <a:pt x="2359302" y="0"/>
                </a:lnTo>
                <a:lnTo>
                  <a:pt x="2359302" y="1682858"/>
                </a:lnTo>
                <a:lnTo>
                  <a:pt x="0" y="168285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299580" y="3158535"/>
            <a:ext cx="14089992" cy="3258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79"/>
              </a:lnSpc>
            </a:pPr>
            <a:r>
              <a:rPr lang="en-US" sz="36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Method Used:</a:t>
            </a:r>
          </a:p>
          <a:p>
            <a:pPr algn="just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CountVectorizer for converting textual data into numerical format.</a:t>
            </a:r>
          </a:p>
          <a:p>
            <a:pPr algn="just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Vocabulary size is determined from the training data.</a:t>
            </a:r>
          </a:p>
          <a:p>
            <a:pPr algn="just">
              <a:lnSpc>
                <a:spcPts val="5179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898428" y="365125"/>
            <a:ext cx="14491145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DF6F6"/>
                </a:solidFill>
                <a:latin typeface="Special Elite"/>
                <a:ea typeface="Special Elite"/>
                <a:cs typeface="Special Elite"/>
                <a:sym typeface="Special Elite"/>
              </a:rPr>
              <a:t>Feature Extraction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26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37526" y="815921"/>
            <a:ext cx="16612948" cy="8655158"/>
            <a:chOff x="0" y="0"/>
            <a:chExt cx="4375427" cy="2279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5427" cy="2279548"/>
            </a:xfrm>
            <a:custGeom>
              <a:avLst/>
              <a:gdLst/>
              <a:ahLst/>
              <a:cxnLst/>
              <a:rect r="r" b="b" t="t" l="l"/>
              <a:pathLst>
                <a:path h="2279548" w="4375427">
                  <a:moveTo>
                    <a:pt x="0" y="0"/>
                  </a:moveTo>
                  <a:lnTo>
                    <a:pt x="4375427" y="0"/>
                  </a:lnTo>
                  <a:lnTo>
                    <a:pt x="4375427" y="2279548"/>
                  </a:lnTo>
                  <a:lnTo>
                    <a:pt x="0" y="22795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75427" cy="2327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836614" y="-2953920"/>
            <a:ext cx="10614772" cy="4747255"/>
            <a:chOff x="0" y="0"/>
            <a:chExt cx="2795660" cy="125030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95660" cy="1250306"/>
            </a:xfrm>
            <a:custGeom>
              <a:avLst/>
              <a:gdLst/>
              <a:ahLst/>
              <a:cxnLst/>
              <a:rect r="r" b="b" t="t" l="l"/>
              <a:pathLst>
                <a:path h="1250306" w="2795660">
                  <a:moveTo>
                    <a:pt x="0" y="0"/>
                  </a:moveTo>
                  <a:lnTo>
                    <a:pt x="2795660" y="0"/>
                  </a:lnTo>
                  <a:lnTo>
                    <a:pt x="2795660" y="1250306"/>
                  </a:lnTo>
                  <a:lnTo>
                    <a:pt x="0" y="1250306"/>
                  </a:lnTo>
                  <a:close/>
                </a:path>
              </a:pathLst>
            </a:custGeom>
            <a:solidFill>
              <a:srgbClr val="192637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795660" cy="1297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872719" y="8252388"/>
            <a:ext cx="3744491" cy="2437497"/>
          </a:xfrm>
          <a:custGeom>
            <a:avLst/>
            <a:gdLst/>
            <a:ahLst/>
            <a:cxnLst/>
            <a:rect r="r" b="b" t="t" l="l"/>
            <a:pathLst>
              <a:path h="2437497" w="3744491">
                <a:moveTo>
                  <a:pt x="0" y="0"/>
                </a:moveTo>
                <a:lnTo>
                  <a:pt x="3744491" y="0"/>
                </a:lnTo>
                <a:lnTo>
                  <a:pt x="3744491" y="2437496"/>
                </a:lnTo>
                <a:lnTo>
                  <a:pt x="0" y="2437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046164" y="8252388"/>
            <a:ext cx="3485940" cy="2581413"/>
          </a:xfrm>
          <a:custGeom>
            <a:avLst/>
            <a:gdLst/>
            <a:ahLst/>
            <a:cxnLst/>
            <a:rect r="r" b="b" t="t" l="l"/>
            <a:pathLst>
              <a:path h="2581413" w="3485940">
                <a:moveTo>
                  <a:pt x="0" y="0"/>
                </a:moveTo>
                <a:lnTo>
                  <a:pt x="3485940" y="0"/>
                </a:lnTo>
                <a:lnTo>
                  <a:pt x="3485940" y="2581413"/>
                </a:lnTo>
                <a:lnTo>
                  <a:pt x="0" y="2581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57275" y="7849231"/>
            <a:ext cx="4146702" cy="3114190"/>
          </a:xfrm>
          <a:custGeom>
            <a:avLst/>
            <a:gdLst/>
            <a:ahLst/>
            <a:cxnLst/>
            <a:rect r="r" b="b" t="t" l="l"/>
            <a:pathLst>
              <a:path h="3114190" w="4146702">
                <a:moveTo>
                  <a:pt x="0" y="0"/>
                </a:moveTo>
                <a:lnTo>
                  <a:pt x="4146702" y="0"/>
                </a:lnTo>
                <a:lnTo>
                  <a:pt x="4146702" y="3114190"/>
                </a:lnTo>
                <a:lnTo>
                  <a:pt x="0" y="31141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919821" y="8213665"/>
            <a:ext cx="3704561" cy="2620135"/>
          </a:xfrm>
          <a:custGeom>
            <a:avLst/>
            <a:gdLst/>
            <a:ahLst/>
            <a:cxnLst/>
            <a:rect r="r" b="b" t="t" l="l"/>
            <a:pathLst>
              <a:path h="2620135" w="3704561">
                <a:moveTo>
                  <a:pt x="0" y="0"/>
                </a:moveTo>
                <a:lnTo>
                  <a:pt x="3704562" y="0"/>
                </a:lnTo>
                <a:lnTo>
                  <a:pt x="3704562" y="2620136"/>
                </a:lnTo>
                <a:lnTo>
                  <a:pt x="0" y="26201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true" flipV="false" rot="3030510">
            <a:off x="7379247" y="7097754"/>
            <a:ext cx="4909197" cy="4114800"/>
          </a:xfrm>
          <a:custGeom>
            <a:avLst/>
            <a:gdLst/>
            <a:ahLst/>
            <a:cxnLst/>
            <a:rect r="r" b="b" t="t" l="l"/>
            <a:pathLst>
              <a:path h="4114800" w="4909197">
                <a:moveTo>
                  <a:pt x="4909198" y="0"/>
                </a:moveTo>
                <a:lnTo>
                  <a:pt x="0" y="0"/>
                </a:lnTo>
                <a:lnTo>
                  <a:pt x="0" y="4114800"/>
                </a:lnTo>
                <a:lnTo>
                  <a:pt x="4909198" y="4114800"/>
                </a:lnTo>
                <a:lnTo>
                  <a:pt x="490919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002683" y="7652169"/>
            <a:ext cx="2935938" cy="3212262"/>
          </a:xfrm>
          <a:custGeom>
            <a:avLst/>
            <a:gdLst/>
            <a:ahLst/>
            <a:cxnLst/>
            <a:rect r="r" b="b" t="t" l="l"/>
            <a:pathLst>
              <a:path h="3212262" w="2935938">
                <a:moveTo>
                  <a:pt x="0" y="0"/>
                </a:moveTo>
                <a:lnTo>
                  <a:pt x="2935938" y="0"/>
                </a:lnTo>
                <a:lnTo>
                  <a:pt x="2935938" y="3212262"/>
                </a:lnTo>
                <a:lnTo>
                  <a:pt x="0" y="32122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618697" y="9007026"/>
            <a:ext cx="2359302" cy="1682859"/>
          </a:xfrm>
          <a:custGeom>
            <a:avLst/>
            <a:gdLst/>
            <a:ahLst/>
            <a:cxnLst/>
            <a:rect r="r" b="b" t="t" l="l"/>
            <a:pathLst>
              <a:path h="1682859" w="2359302">
                <a:moveTo>
                  <a:pt x="0" y="0"/>
                </a:moveTo>
                <a:lnTo>
                  <a:pt x="2359302" y="0"/>
                </a:lnTo>
                <a:lnTo>
                  <a:pt x="2359302" y="1682858"/>
                </a:lnTo>
                <a:lnTo>
                  <a:pt x="0" y="168285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898428" y="365125"/>
            <a:ext cx="14491145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DF6F6"/>
                </a:solidFill>
                <a:latin typeface="Special Elite"/>
                <a:ea typeface="Special Elite"/>
                <a:cs typeface="Special Elite"/>
                <a:sym typeface="Special Elite"/>
              </a:rPr>
              <a:t>Model Selection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40605" y="1854535"/>
            <a:ext cx="14806790" cy="2306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Algorithm Used: Multinomial Naive Bayes.</a:t>
            </a:r>
          </a:p>
          <a:p>
            <a:pPr algn="just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Reason for Selection: Effective for text classification tasks with categorical features.</a:t>
            </a:r>
          </a:p>
          <a:p>
            <a:pPr algn="just">
              <a:lnSpc>
                <a:spcPts val="4620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898428" y="4094815"/>
            <a:ext cx="14806790" cy="4050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Model Training and Testing</a:t>
            </a:r>
          </a:p>
          <a:p>
            <a:pPr algn="just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Data Split: 80% for training, 20% for testing using train_test_split.</a:t>
            </a:r>
          </a:p>
          <a:p>
            <a:pPr algn="just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Training: Model trained on vectorized reviews.</a:t>
            </a:r>
          </a:p>
          <a:p>
            <a:pPr algn="just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Evaluation Metrics:</a:t>
            </a:r>
          </a:p>
          <a:p>
            <a:pPr algn="just" marL="1424940" indent="-474980" lvl="2">
              <a:lnSpc>
                <a:spcPts val="4620"/>
              </a:lnSpc>
              <a:buFont typeface="Arial"/>
              <a:buChar char="⚬"/>
            </a:pPr>
            <a:r>
              <a:rPr lang="en-US" sz="330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Accuracy: Measures the percentage of correctly predicted sentiments.</a:t>
            </a:r>
          </a:p>
          <a:p>
            <a:pPr algn="just" marL="1424940" indent="-474980" lvl="2">
              <a:lnSpc>
                <a:spcPts val="4620"/>
              </a:lnSpc>
              <a:buFont typeface="Arial"/>
              <a:buChar char="⚬"/>
            </a:pPr>
            <a:r>
              <a:rPr lang="en-US" sz="330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Classification Report: Provides precision, recall, F1-score, and support.</a:t>
            </a:r>
          </a:p>
          <a:p>
            <a:pPr algn="just">
              <a:lnSpc>
                <a:spcPts val="462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26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37526" y="815921"/>
            <a:ext cx="16612948" cy="8655158"/>
            <a:chOff x="0" y="0"/>
            <a:chExt cx="4375427" cy="2279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5427" cy="2279548"/>
            </a:xfrm>
            <a:custGeom>
              <a:avLst/>
              <a:gdLst/>
              <a:ahLst/>
              <a:cxnLst/>
              <a:rect r="r" b="b" t="t" l="l"/>
              <a:pathLst>
                <a:path h="2279548" w="4375427">
                  <a:moveTo>
                    <a:pt x="0" y="0"/>
                  </a:moveTo>
                  <a:lnTo>
                    <a:pt x="4375427" y="0"/>
                  </a:lnTo>
                  <a:lnTo>
                    <a:pt x="4375427" y="2279548"/>
                  </a:lnTo>
                  <a:lnTo>
                    <a:pt x="0" y="22795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75427" cy="2327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836614" y="-2098825"/>
            <a:ext cx="10614772" cy="4747255"/>
            <a:chOff x="0" y="0"/>
            <a:chExt cx="2795660" cy="125030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95660" cy="1250306"/>
            </a:xfrm>
            <a:custGeom>
              <a:avLst/>
              <a:gdLst/>
              <a:ahLst/>
              <a:cxnLst/>
              <a:rect r="r" b="b" t="t" l="l"/>
              <a:pathLst>
                <a:path h="1250306" w="2795660">
                  <a:moveTo>
                    <a:pt x="0" y="0"/>
                  </a:moveTo>
                  <a:lnTo>
                    <a:pt x="2795660" y="0"/>
                  </a:lnTo>
                  <a:lnTo>
                    <a:pt x="2795660" y="1250306"/>
                  </a:lnTo>
                  <a:lnTo>
                    <a:pt x="0" y="1250306"/>
                  </a:lnTo>
                  <a:close/>
                </a:path>
              </a:pathLst>
            </a:custGeom>
            <a:solidFill>
              <a:srgbClr val="192637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795660" cy="1297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872719" y="8252388"/>
            <a:ext cx="3744491" cy="2437497"/>
          </a:xfrm>
          <a:custGeom>
            <a:avLst/>
            <a:gdLst/>
            <a:ahLst/>
            <a:cxnLst/>
            <a:rect r="r" b="b" t="t" l="l"/>
            <a:pathLst>
              <a:path h="2437497" w="3744491">
                <a:moveTo>
                  <a:pt x="0" y="0"/>
                </a:moveTo>
                <a:lnTo>
                  <a:pt x="3744491" y="0"/>
                </a:lnTo>
                <a:lnTo>
                  <a:pt x="3744491" y="2437496"/>
                </a:lnTo>
                <a:lnTo>
                  <a:pt x="0" y="2437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046164" y="8252388"/>
            <a:ext cx="3485940" cy="2581413"/>
          </a:xfrm>
          <a:custGeom>
            <a:avLst/>
            <a:gdLst/>
            <a:ahLst/>
            <a:cxnLst/>
            <a:rect r="r" b="b" t="t" l="l"/>
            <a:pathLst>
              <a:path h="2581413" w="3485940">
                <a:moveTo>
                  <a:pt x="0" y="0"/>
                </a:moveTo>
                <a:lnTo>
                  <a:pt x="3485940" y="0"/>
                </a:lnTo>
                <a:lnTo>
                  <a:pt x="3485940" y="2581413"/>
                </a:lnTo>
                <a:lnTo>
                  <a:pt x="0" y="2581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57275" y="7849231"/>
            <a:ext cx="4146702" cy="3114190"/>
          </a:xfrm>
          <a:custGeom>
            <a:avLst/>
            <a:gdLst/>
            <a:ahLst/>
            <a:cxnLst/>
            <a:rect r="r" b="b" t="t" l="l"/>
            <a:pathLst>
              <a:path h="3114190" w="4146702">
                <a:moveTo>
                  <a:pt x="0" y="0"/>
                </a:moveTo>
                <a:lnTo>
                  <a:pt x="4146702" y="0"/>
                </a:lnTo>
                <a:lnTo>
                  <a:pt x="4146702" y="3114190"/>
                </a:lnTo>
                <a:lnTo>
                  <a:pt x="0" y="31141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919821" y="8213665"/>
            <a:ext cx="3704561" cy="2620135"/>
          </a:xfrm>
          <a:custGeom>
            <a:avLst/>
            <a:gdLst/>
            <a:ahLst/>
            <a:cxnLst/>
            <a:rect r="r" b="b" t="t" l="l"/>
            <a:pathLst>
              <a:path h="2620135" w="3704561">
                <a:moveTo>
                  <a:pt x="0" y="0"/>
                </a:moveTo>
                <a:lnTo>
                  <a:pt x="3704562" y="0"/>
                </a:lnTo>
                <a:lnTo>
                  <a:pt x="3704562" y="2620136"/>
                </a:lnTo>
                <a:lnTo>
                  <a:pt x="0" y="26201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true" flipV="false" rot="3030510">
            <a:off x="7379247" y="7097754"/>
            <a:ext cx="4909197" cy="4114800"/>
          </a:xfrm>
          <a:custGeom>
            <a:avLst/>
            <a:gdLst/>
            <a:ahLst/>
            <a:cxnLst/>
            <a:rect r="r" b="b" t="t" l="l"/>
            <a:pathLst>
              <a:path h="4114800" w="4909197">
                <a:moveTo>
                  <a:pt x="4909198" y="0"/>
                </a:moveTo>
                <a:lnTo>
                  <a:pt x="0" y="0"/>
                </a:lnTo>
                <a:lnTo>
                  <a:pt x="0" y="4114800"/>
                </a:lnTo>
                <a:lnTo>
                  <a:pt x="4909198" y="4114800"/>
                </a:lnTo>
                <a:lnTo>
                  <a:pt x="490919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002683" y="7652169"/>
            <a:ext cx="2935938" cy="3212262"/>
          </a:xfrm>
          <a:custGeom>
            <a:avLst/>
            <a:gdLst/>
            <a:ahLst/>
            <a:cxnLst/>
            <a:rect r="r" b="b" t="t" l="l"/>
            <a:pathLst>
              <a:path h="3212262" w="2935938">
                <a:moveTo>
                  <a:pt x="0" y="0"/>
                </a:moveTo>
                <a:lnTo>
                  <a:pt x="2935938" y="0"/>
                </a:lnTo>
                <a:lnTo>
                  <a:pt x="2935938" y="3212262"/>
                </a:lnTo>
                <a:lnTo>
                  <a:pt x="0" y="32122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618697" y="9007026"/>
            <a:ext cx="2359302" cy="1682859"/>
          </a:xfrm>
          <a:custGeom>
            <a:avLst/>
            <a:gdLst/>
            <a:ahLst/>
            <a:cxnLst/>
            <a:rect r="r" b="b" t="t" l="l"/>
            <a:pathLst>
              <a:path h="1682859" w="2359302">
                <a:moveTo>
                  <a:pt x="0" y="0"/>
                </a:moveTo>
                <a:lnTo>
                  <a:pt x="2359302" y="0"/>
                </a:lnTo>
                <a:lnTo>
                  <a:pt x="2359302" y="1682858"/>
                </a:lnTo>
                <a:lnTo>
                  <a:pt x="0" y="168285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898428" y="365125"/>
            <a:ext cx="14491145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DF6F6"/>
                </a:solidFill>
                <a:latin typeface="Special Elite"/>
                <a:ea typeface="Special Elite"/>
                <a:cs typeface="Special Elite"/>
                <a:sym typeface="Special Elite"/>
              </a:rPr>
              <a:t>Results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40605" y="2859087"/>
            <a:ext cx="14806790" cy="450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98828" indent="-399414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Accuracy Achieved: The model achieved notable performance on the test set.</a:t>
            </a:r>
          </a:p>
          <a:p>
            <a:pPr algn="just" marL="798828" indent="-399414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Example Predictions:</a:t>
            </a:r>
          </a:p>
          <a:p>
            <a:pPr algn="just" marL="798828" indent="-399414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Review: "The movie was bad! I hate it." → Negative Sentiment</a:t>
            </a:r>
          </a:p>
          <a:p>
            <a:pPr algn="just" marL="798828" indent="-399414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Review: "The movie was fantastic! I love it." → Positive Sentiment</a:t>
            </a:r>
          </a:p>
          <a:p>
            <a:pPr algn="just">
              <a:lnSpc>
                <a:spcPts val="462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DAGYnDoe-D8</dc:identifier>
  <dcterms:modified xsi:type="dcterms:W3CDTF">2011-08-01T06:04:30Z</dcterms:modified>
  <cp:revision>1</cp:revision>
  <dc:title>Sentimental Analysis on Movie Review</dc:title>
</cp:coreProperties>
</file>