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5"/>
  </p:notesMasterIdLst>
  <p:sldIdLst>
    <p:sldId id="256" r:id="rId2"/>
    <p:sldId id="258" r:id="rId3"/>
    <p:sldId id="298" r:id="rId4"/>
    <p:sldId id="299" r:id="rId5"/>
    <p:sldId id="301" r:id="rId6"/>
    <p:sldId id="302" r:id="rId7"/>
    <p:sldId id="277" r:id="rId8"/>
    <p:sldId id="308" r:id="rId9"/>
    <p:sldId id="309" r:id="rId10"/>
    <p:sldId id="306" r:id="rId11"/>
    <p:sldId id="261" r:id="rId12"/>
    <p:sldId id="311" r:id="rId13"/>
    <p:sldId id="313" r:id="rId14"/>
    <p:sldId id="310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07" r:id="rId23"/>
    <p:sldId id="322" r:id="rId24"/>
  </p:sldIdLst>
  <p:sldSz cx="9144000" cy="5143500" type="screen16x9"/>
  <p:notesSz cx="6858000" cy="9144000"/>
  <p:embeddedFontLst>
    <p:embeddedFont>
      <p:font typeface="Anton" panose="020B0604020202020204" charset="0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onstantia" panose="02030602050306030303" pitchFamily="18" charset="0"/>
      <p:regular r:id="rId31"/>
      <p:bold r:id="rId32"/>
      <p:italic r:id="rId33"/>
      <p:boldItalic r:id="rId34"/>
    </p:embeddedFont>
    <p:embeddedFont>
      <p:font typeface="Lora" panose="020B0604020202020204" charset="0"/>
      <p:regular r:id="rId35"/>
      <p:bold r:id="rId36"/>
      <p:italic r:id="rId37"/>
      <p:boldItalic r:id="rId38"/>
    </p:embeddedFont>
    <p:embeddedFont>
      <p:font typeface="Source Sans Pro" panose="020B050303040302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685">
          <p15:clr>
            <a:srgbClr val="9AA0A6"/>
          </p15:clr>
        </p15:guide>
        <p15:guide id="2" orient="horz" pos="276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A4AB"/>
    <a:srgbClr val="F1E4F4"/>
    <a:srgbClr val="D5EF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BC0F44-8024-4BF8-B718-3369309533BE}">
  <a:tblStyle styleId="{5CBC0F44-8024-4BF8-B718-3369309533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58" autoAdjust="0"/>
  </p:normalViewPr>
  <p:slideViewPr>
    <p:cSldViewPr snapToGrid="0">
      <p:cViewPr varScale="1">
        <p:scale>
          <a:sx n="72" d="100"/>
          <a:sy n="72" d="100"/>
        </p:scale>
        <p:origin x="368" y="56"/>
      </p:cViewPr>
      <p:guideLst>
        <p:guide pos="685"/>
        <p:guide orient="horz" pos="2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760a3cf719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760a3cf719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1117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60a3cf7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60a3cf7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760a3cf719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760a3cf719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793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760a3cf719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760a3cf719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880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760a3cf719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760a3cf719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984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60a3cf7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60a3cf7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435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760a3cf719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760a3cf719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3884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bd7ecb23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bd7ecb23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bd7ecb2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bd7ecb2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Before we jump on to data analysis and classification, let’s understand </a:t>
            </a:r>
            <a:r>
              <a:rPr lang="en-IN" dirty="0">
                <a:sym typeface="Wingdings" panose="05000000000000000000" pitchFamily="2" charset="2"/>
              </a:rPr>
              <a:t>what Parkinson’s Disease, why so much Analysis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0253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bd7ecb2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bd7ecb2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Nerve Damage Resulting into these Symptoms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6406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bd7ecb2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bd7ecb2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862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60a3cf7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60a3cf7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058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760a3cf719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760a3cf719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760a3cf719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760a3cf719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578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760a3cf719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760a3cf719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0118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3077507" y="-5765"/>
            <a:ext cx="6960848" cy="5143465"/>
          </a:xfrm>
          <a:custGeom>
            <a:avLst/>
            <a:gdLst/>
            <a:ahLst/>
            <a:cxnLst/>
            <a:rect l="l" t="t" r="r" b="b"/>
            <a:pathLst>
              <a:path w="282416" h="208681" extrusionOk="0">
                <a:moveTo>
                  <a:pt x="0" y="0"/>
                </a:moveTo>
                <a:lnTo>
                  <a:pt x="0" y="208681"/>
                </a:lnTo>
                <a:lnTo>
                  <a:pt x="282416" y="208681"/>
                </a:lnTo>
                <a:cubicBezTo>
                  <a:pt x="276843" y="196154"/>
                  <a:pt x="271672" y="183426"/>
                  <a:pt x="259101" y="180305"/>
                </a:cubicBezTo>
                <a:cubicBezTo>
                  <a:pt x="256609" y="179688"/>
                  <a:pt x="254040" y="179555"/>
                  <a:pt x="251452" y="179555"/>
                </a:cubicBezTo>
                <a:cubicBezTo>
                  <a:pt x="249497" y="179555"/>
                  <a:pt x="247531" y="179631"/>
                  <a:pt x="245581" y="179631"/>
                </a:cubicBezTo>
                <a:cubicBezTo>
                  <a:pt x="242559" y="179631"/>
                  <a:pt x="239574" y="179449"/>
                  <a:pt x="236721" y="178522"/>
                </a:cubicBezTo>
                <a:cubicBezTo>
                  <a:pt x="222678" y="173930"/>
                  <a:pt x="220004" y="154961"/>
                  <a:pt x="223303" y="140584"/>
                </a:cubicBezTo>
                <a:cubicBezTo>
                  <a:pt x="226579" y="126207"/>
                  <a:pt x="233266" y="111339"/>
                  <a:pt x="228674" y="97297"/>
                </a:cubicBezTo>
                <a:cubicBezTo>
                  <a:pt x="222723" y="79108"/>
                  <a:pt x="201191" y="71730"/>
                  <a:pt x="188463" y="57420"/>
                </a:cubicBezTo>
                <a:cubicBezTo>
                  <a:pt x="174755" y="42039"/>
                  <a:pt x="173462" y="17587"/>
                  <a:pt x="1837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849774" y="1502625"/>
            <a:ext cx="4599000" cy="166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895599" y="3207050"/>
            <a:ext cx="2553300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712000" y="-1118125"/>
            <a:ext cx="2222400" cy="222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02050" y="2287950"/>
            <a:ext cx="3500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4502050" y="1223850"/>
            <a:ext cx="32946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4502050" y="3129750"/>
            <a:ext cx="3165900" cy="7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730950" y="2022725"/>
            <a:ext cx="3010800" cy="2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559350" y="445025"/>
            <a:ext cx="802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-249025" y="445025"/>
            <a:ext cx="572700" cy="57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3910200" y="3043250"/>
            <a:ext cx="5350200" cy="535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5032350" y="3595600"/>
            <a:ext cx="31059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1" y="-18500"/>
            <a:ext cx="5847423" cy="5180506"/>
          </a:xfrm>
          <a:custGeom>
            <a:avLst/>
            <a:gdLst/>
            <a:ahLst/>
            <a:cxnLst/>
            <a:rect l="l" t="t" r="r" b="b"/>
            <a:pathLst>
              <a:path w="282416" h="208681" extrusionOk="0">
                <a:moveTo>
                  <a:pt x="0" y="0"/>
                </a:moveTo>
                <a:lnTo>
                  <a:pt x="0" y="208681"/>
                </a:lnTo>
                <a:lnTo>
                  <a:pt x="282416" y="208681"/>
                </a:lnTo>
                <a:cubicBezTo>
                  <a:pt x="276843" y="196154"/>
                  <a:pt x="271672" y="183426"/>
                  <a:pt x="259101" y="180305"/>
                </a:cubicBezTo>
                <a:cubicBezTo>
                  <a:pt x="256609" y="179688"/>
                  <a:pt x="254040" y="179555"/>
                  <a:pt x="251452" y="179555"/>
                </a:cubicBezTo>
                <a:cubicBezTo>
                  <a:pt x="249497" y="179555"/>
                  <a:pt x="247531" y="179631"/>
                  <a:pt x="245581" y="179631"/>
                </a:cubicBezTo>
                <a:cubicBezTo>
                  <a:pt x="242559" y="179631"/>
                  <a:pt x="239574" y="179449"/>
                  <a:pt x="236721" y="178522"/>
                </a:cubicBezTo>
                <a:cubicBezTo>
                  <a:pt x="222678" y="173930"/>
                  <a:pt x="220004" y="154961"/>
                  <a:pt x="223303" y="140584"/>
                </a:cubicBezTo>
                <a:cubicBezTo>
                  <a:pt x="226579" y="126207"/>
                  <a:pt x="233266" y="111339"/>
                  <a:pt x="228674" y="97297"/>
                </a:cubicBezTo>
                <a:cubicBezTo>
                  <a:pt x="222723" y="79108"/>
                  <a:pt x="201191" y="71730"/>
                  <a:pt x="188463" y="57420"/>
                </a:cubicBezTo>
                <a:cubicBezTo>
                  <a:pt x="174755" y="42039"/>
                  <a:pt x="173462" y="17587"/>
                  <a:pt x="183738" y="0"/>
                </a:cubicBezTo>
                <a:close/>
              </a:path>
            </a:pathLst>
          </a:custGeom>
          <a:solidFill>
            <a:srgbClr val="D0E0E3">
              <a:alpha val="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59350" y="445025"/>
            <a:ext cx="802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2"/>
          </p:nvPr>
        </p:nvSpPr>
        <p:spPr>
          <a:xfrm>
            <a:off x="742788" y="3171125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742788" y="3633750"/>
            <a:ext cx="1780500" cy="8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3"/>
          </p:nvPr>
        </p:nvSpPr>
        <p:spPr>
          <a:xfrm>
            <a:off x="2702096" y="3171125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4"/>
          </p:nvPr>
        </p:nvSpPr>
        <p:spPr>
          <a:xfrm>
            <a:off x="2702096" y="3633750"/>
            <a:ext cx="1780500" cy="8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 idx="5"/>
          </p:nvPr>
        </p:nvSpPr>
        <p:spPr>
          <a:xfrm>
            <a:off x="4661405" y="3171125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6"/>
          </p:nvPr>
        </p:nvSpPr>
        <p:spPr>
          <a:xfrm>
            <a:off x="4661405" y="3633750"/>
            <a:ext cx="1780500" cy="8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 idx="7"/>
          </p:nvPr>
        </p:nvSpPr>
        <p:spPr>
          <a:xfrm>
            <a:off x="6620713" y="3171125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8"/>
          </p:nvPr>
        </p:nvSpPr>
        <p:spPr>
          <a:xfrm>
            <a:off x="6620713" y="3633750"/>
            <a:ext cx="1780500" cy="8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9" hasCustomPrompt="1"/>
          </p:nvPr>
        </p:nvSpPr>
        <p:spPr>
          <a:xfrm>
            <a:off x="742800" y="1448475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13" hasCustomPrompt="1"/>
          </p:nvPr>
        </p:nvSpPr>
        <p:spPr>
          <a:xfrm>
            <a:off x="2702100" y="1448475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14" hasCustomPrompt="1"/>
          </p:nvPr>
        </p:nvSpPr>
        <p:spPr>
          <a:xfrm>
            <a:off x="4661400" y="1448475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15" hasCustomPrompt="1"/>
          </p:nvPr>
        </p:nvSpPr>
        <p:spPr>
          <a:xfrm>
            <a:off x="6620700" y="1448475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4"/>
          <p:cNvSpPr/>
          <p:nvPr/>
        </p:nvSpPr>
        <p:spPr>
          <a:xfrm>
            <a:off x="-249025" y="445025"/>
            <a:ext cx="572700" cy="57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+ Two Columns ">
  <p:cSld name="TITLE_AND_BODY_1_1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/>
          <p:nvPr/>
        </p:nvSpPr>
        <p:spPr>
          <a:xfrm rot="10800000">
            <a:off x="3750656" y="-9630"/>
            <a:ext cx="6323294" cy="5162768"/>
          </a:xfrm>
          <a:custGeom>
            <a:avLst/>
            <a:gdLst/>
            <a:ahLst/>
            <a:cxnLst/>
            <a:rect l="l" t="t" r="r" b="b"/>
            <a:pathLst>
              <a:path w="282416" h="208681" extrusionOk="0">
                <a:moveTo>
                  <a:pt x="0" y="0"/>
                </a:moveTo>
                <a:lnTo>
                  <a:pt x="0" y="208681"/>
                </a:lnTo>
                <a:lnTo>
                  <a:pt x="282416" y="208681"/>
                </a:lnTo>
                <a:cubicBezTo>
                  <a:pt x="276843" y="196154"/>
                  <a:pt x="271672" y="183426"/>
                  <a:pt x="259101" y="180305"/>
                </a:cubicBezTo>
                <a:cubicBezTo>
                  <a:pt x="256609" y="179688"/>
                  <a:pt x="254040" y="179555"/>
                  <a:pt x="251452" y="179555"/>
                </a:cubicBezTo>
                <a:cubicBezTo>
                  <a:pt x="249497" y="179555"/>
                  <a:pt x="247531" y="179631"/>
                  <a:pt x="245581" y="179631"/>
                </a:cubicBezTo>
                <a:cubicBezTo>
                  <a:pt x="242559" y="179631"/>
                  <a:pt x="239574" y="179449"/>
                  <a:pt x="236721" y="178522"/>
                </a:cubicBezTo>
                <a:cubicBezTo>
                  <a:pt x="222678" y="173930"/>
                  <a:pt x="220004" y="154961"/>
                  <a:pt x="223303" y="140584"/>
                </a:cubicBezTo>
                <a:cubicBezTo>
                  <a:pt x="226579" y="126207"/>
                  <a:pt x="233266" y="111339"/>
                  <a:pt x="228674" y="97297"/>
                </a:cubicBezTo>
                <a:cubicBezTo>
                  <a:pt x="222723" y="79108"/>
                  <a:pt x="201191" y="71730"/>
                  <a:pt x="188463" y="57420"/>
                </a:cubicBezTo>
                <a:cubicBezTo>
                  <a:pt x="174755" y="42039"/>
                  <a:pt x="173462" y="17587"/>
                  <a:pt x="183738" y="0"/>
                </a:cubicBezTo>
                <a:close/>
              </a:path>
            </a:pathLst>
          </a:custGeom>
          <a:solidFill>
            <a:srgbClr val="FCE5CD">
              <a:alpha val="4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1727501" y="4065275"/>
            <a:ext cx="23463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1"/>
          </p:nvPr>
        </p:nvSpPr>
        <p:spPr>
          <a:xfrm>
            <a:off x="1727517" y="3436421"/>
            <a:ext cx="23463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title" idx="2"/>
          </p:nvPr>
        </p:nvSpPr>
        <p:spPr>
          <a:xfrm>
            <a:off x="5070203" y="4065275"/>
            <a:ext cx="23463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3"/>
          </p:nvPr>
        </p:nvSpPr>
        <p:spPr>
          <a:xfrm>
            <a:off x="5070211" y="3436421"/>
            <a:ext cx="23463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title" idx="4"/>
          </p:nvPr>
        </p:nvSpPr>
        <p:spPr>
          <a:xfrm>
            <a:off x="559350" y="445025"/>
            <a:ext cx="802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-249025" y="445025"/>
            <a:ext cx="572700" cy="57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_ONLY_1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 flipH="1">
            <a:off x="3296574" y="0"/>
            <a:ext cx="5847423" cy="5180506"/>
          </a:xfrm>
          <a:custGeom>
            <a:avLst/>
            <a:gdLst/>
            <a:ahLst/>
            <a:cxnLst/>
            <a:rect l="l" t="t" r="r" b="b"/>
            <a:pathLst>
              <a:path w="282416" h="208681" extrusionOk="0">
                <a:moveTo>
                  <a:pt x="0" y="0"/>
                </a:moveTo>
                <a:lnTo>
                  <a:pt x="0" y="208681"/>
                </a:lnTo>
                <a:lnTo>
                  <a:pt x="282416" y="208681"/>
                </a:lnTo>
                <a:cubicBezTo>
                  <a:pt x="276843" y="196154"/>
                  <a:pt x="271672" y="183426"/>
                  <a:pt x="259101" y="180305"/>
                </a:cubicBezTo>
                <a:cubicBezTo>
                  <a:pt x="256609" y="179688"/>
                  <a:pt x="254040" y="179555"/>
                  <a:pt x="251452" y="179555"/>
                </a:cubicBezTo>
                <a:cubicBezTo>
                  <a:pt x="249497" y="179555"/>
                  <a:pt x="247531" y="179631"/>
                  <a:pt x="245581" y="179631"/>
                </a:cubicBezTo>
                <a:cubicBezTo>
                  <a:pt x="242559" y="179631"/>
                  <a:pt x="239574" y="179449"/>
                  <a:pt x="236721" y="178522"/>
                </a:cubicBezTo>
                <a:cubicBezTo>
                  <a:pt x="222678" y="173930"/>
                  <a:pt x="220004" y="154961"/>
                  <a:pt x="223303" y="140584"/>
                </a:cubicBezTo>
                <a:cubicBezTo>
                  <a:pt x="226579" y="126207"/>
                  <a:pt x="233266" y="111339"/>
                  <a:pt x="228674" y="97297"/>
                </a:cubicBezTo>
                <a:cubicBezTo>
                  <a:pt x="222723" y="79108"/>
                  <a:pt x="201191" y="71730"/>
                  <a:pt x="188463" y="57420"/>
                </a:cubicBezTo>
                <a:cubicBezTo>
                  <a:pt x="174755" y="42039"/>
                  <a:pt x="173462" y="17587"/>
                  <a:pt x="1837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559350" y="445025"/>
            <a:ext cx="802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-249025" y="445025"/>
            <a:ext cx="572700" cy="57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1"/>
          </p:nvPr>
        </p:nvSpPr>
        <p:spPr>
          <a:xfrm>
            <a:off x="5218325" y="1711350"/>
            <a:ext cx="2886600" cy="23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1">
  <p:cSld name="TITLE_AND_TWO_COLUMNS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/>
          <p:nvPr/>
        </p:nvSpPr>
        <p:spPr>
          <a:xfrm flipH="1">
            <a:off x="3296574" y="0"/>
            <a:ext cx="5847423" cy="5180506"/>
          </a:xfrm>
          <a:custGeom>
            <a:avLst/>
            <a:gdLst/>
            <a:ahLst/>
            <a:cxnLst/>
            <a:rect l="l" t="t" r="r" b="b"/>
            <a:pathLst>
              <a:path w="282416" h="208681" extrusionOk="0">
                <a:moveTo>
                  <a:pt x="0" y="0"/>
                </a:moveTo>
                <a:lnTo>
                  <a:pt x="0" y="208681"/>
                </a:lnTo>
                <a:lnTo>
                  <a:pt x="282416" y="208681"/>
                </a:lnTo>
                <a:cubicBezTo>
                  <a:pt x="276843" y="196154"/>
                  <a:pt x="271672" y="183426"/>
                  <a:pt x="259101" y="180305"/>
                </a:cubicBezTo>
                <a:cubicBezTo>
                  <a:pt x="256609" y="179688"/>
                  <a:pt x="254040" y="179555"/>
                  <a:pt x="251452" y="179555"/>
                </a:cubicBezTo>
                <a:cubicBezTo>
                  <a:pt x="249497" y="179555"/>
                  <a:pt x="247531" y="179631"/>
                  <a:pt x="245581" y="179631"/>
                </a:cubicBezTo>
                <a:cubicBezTo>
                  <a:pt x="242559" y="179631"/>
                  <a:pt x="239574" y="179449"/>
                  <a:pt x="236721" y="178522"/>
                </a:cubicBezTo>
                <a:cubicBezTo>
                  <a:pt x="222678" y="173930"/>
                  <a:pt x="220004" y="154961"/>
                  <a:pt x="223303" y="140584"/>
                </a:cubicBezTo>
                <a:cubicBezTo>
                  <a:pt x="226579" y="126207"/>
                  <a:pt x="233266" y="111339"/>
                  <a:pt x="228674" y="97297"/>
                </a:cubicBezTo>
                <a:cubicBezTo>
                  <a:pt x="222723" y="79108"/>
                  <a:pt x="201191" y="71730"/>
                  <a:pt x="188463" y="57420"/>
                </a:cubicBezTo>
                <a:cubicBezTo>
                  <a:pt x="174755" y="42039"/>
                  <a:pt x="173462" y="17587"/>
                  <a:pt x="183738" y="0"/>
                </a:cubicBezTo>
                <a:close/>
              </a:path>
            </a:pathLst>
          </a:custGeom>
          <a:solidFill>
            <a:srgbClr val="FCE5CD">
              <a:alpha val="4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687075" y="1606800"/>
            <a:ext cx="3647400" cy="2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559350" y="445025"/>
            <a:ext cx="802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-249025" y="445025"/>
            <a:ext cx="572700" cy="57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ora"/>
              <a:buChar char="●"/>
              <a:defRPr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ora"/>
              <a:buChar char="○"/>
              <a:defRPr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ora"/>
              <a:buChar char="■"/>
              <a:defRPr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ora"/>
              <a:buChar char="●"/>
              <a:defRPr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ora"/>
              <a:buChar char="○"/>
              <a:defRPr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ora"/>
              <a:buChar char="■"/>
              <a:defRPr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ora"/>
              <a:buChar char="●"/>
              <a:defRPr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ora"/>
              <a:buChar char="○"/>
              <a:defRPr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ora"/>
              <a:buChar char="■"/>
              <a:defRPr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8" r:id="rId5"/>
    <p:sldLayoutId id="2147483660" r:id="rId6"/>
    <p:sldLayoutId id="2147483663" r:id="rId7"/>
    <p:sldLayoutId id="2147483666" r:id="rId8"/>
    <p:sldLayoutId id="214748366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gplot2.tidyverse.org/reference/ggtheme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arthtarr.github.io/avfs/caret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ml.ics.uci.edu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archive.ics.uci.edu/ml/machine-learning-databases/parkinsons/" TargetMode="External"/><Relationship Id="rId4" Type="http://schemas.openxmlformats.org/officeDocument/2006/relationships/hyperlink" Target="https://archive.ics.uci.edu/ml/datasets/parkinson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ctrTitle"/>
          </p:nvPr>
        </p:nvSpPr>
        <p:spPr>
          <a:xfrm>
            <a:off x="4920296" y="1019812"/>
            <a:ext cx="3520841" cy="183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PARKINSON</a:t>
            </a:r>
            <a:r>
              <a:rPr lang="en" dirty="0"/>
              <a:t>’S DISEASE</a:t>
            </a:r>
            <a:r>
              <a:rPr lang="en" dirty="0">
                <a:solidFill>
                  <a:schemeClr val="lt1"/>
                </a:solidFill>
              </a:rPr>
              <a:t> DATA ANALYSI</a:t>
            </a:r>
            <a:r>
              <a:rPr lang="en" dirty="0"/>
              <a:t>S BASED ON VOICE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44" name="Google Shape;144;p25"/>
          <p:cNvSpPr txBox="1">
            <a:spLocks noGrp="1"/>
          </p:cNvSpPr>
          <p:nvPr>
            <p:ph type="subTitle" idx="1"/>
          </p:nvPr>
        </p:nvSpPr>
        <p:spPr>
          <a:xfrm>
            <a:off x="3848431" y="2959659"/>
            <a:ext cx="5082540" cy="900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latin typeface="Constantia" panose="02030602050306030303" pitchFamily="18" charset="0"/>
                <a:cs typeface="Calibri" panose="020F0502020204030204" pitchFamily="34" charset="0"/>
              </a:rPr>
              <a:t>COURSE: NASSCOM FUTURESKILLS DATA ANALYTICS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latin typeface="Constantia" panose="02030602050306030303" pitchFamily="18" charset="0"/>
                <a:cs typeface="Calibri" panose="020F0502020204030204" pitchFamily="34" charset="0"/>
              </a:rPr>
              <a:t>(NAS1001)          CLASS:1028             SLOT : G11 + G12 + G13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latin typeface="Constantia" panose="02030602050306030303" pitchFamily="18" charset="0"/>
                <a:cs typeface="Calibri" panose="020F0502020204030204" pitchFamily="34" charset="0"/>
              </a:rPr>
              <a:t>FACULTY: DR. PON HARSHAVARDHANAN </a:t>
            </a:r>
            <a:endParaRPr sz="1400" b="1" dirty="0">
              <a:latin typeface="Constantia" panose="02030602050306030303" pitchFamily="18" charset="0"/>
              <a:cs typeface="Calibri" panose="020F0502020204030204" pitchFamily="34" charset="0"/>
            </a:endParaRPr>
          </a:p>
        </p:txBody>
      </p:sp>
      <p:sp>
        <p:nvSpPr>
          <p:cNvPr id="4" name="Google Shape;144;p25">
            <a:extLst>
              <a:ext uri="{FF2B5EF4-FFF2-40B4-BE49-F238E27FC236}">
                <a16:creationId xmlns:a16="http://schemas.microsoft.com/office/drawing/2014/main" id="{E5A55D81-3DE7-41F5-9659-43072593C5B5}"/>
              </a:ext>
            </a:extLst>
          </p:cNvPr>
          <p:cNvSpPr txBox="1">
            <a:spLocks/>
          </p:cNvSpPr>
          <p:nvPr/>
        </p:nvSpPr>
        <p:spPr>
          <a:xfrm>
            <a:off x="3441921" y="3961216"/>
            <a:ext cx="5425440" cy="900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ora"/>
              <a:buNone/>
              <a:defRPr sz="1800" b="0" i="0" u="none" strike="noStrike" cap="non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ora"/>
              <a:buNone/>
              <a:defRPr sz="2800" b="0" i="0" u="none" strike="noStrike" cap="non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ora"/>
              <a:buNone/>
              <a:defRPr sz="2800" b="0" i="0" u="none" strike="noStrike" cap="non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ora"/>
              <a:buNone/>
              <a:defRPr sz="2800" b="0" i="0" u="none" strike="noStrike" cap="non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ora"/>
              <a:buNone/>
              <a:defRPr sz="2800" b="0" i="0" u="none" strike="noStrike" cap="non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ora"/>
              <a:buNone/>
              <a:defRPr sz="2800" b="0" i="0" u="none" strike="noStrike" cap="non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ora"/>
              <a:buNone/>
              <a:defRPr sz="2800" b="0" i="0" u="none" strike="noStrike" cap="non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ora"/>
              <a:buNone/>
              <a:defRPr sz="2800" b="0" i="0" u="none" strike="noStrike" cap="non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ora"/>
              <a:buNone/>
              <a:defRPr sz="2800" b="0" i="0" u="none" strike="noStrike" cap="non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indent="0" algn="l"/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TEAM MEMBERS:</a:t>
            </a:r>
          </a:p>
          <a:p>
            <a:pPr marL="0" indent="0" algn="l"/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Anwesha Ujjwal Barman  18BCE10309             Kritika Shah  18BCE10145</a:t>
            </a:r>
          </a:p>
          <a:p>
            <a:pPr marL="0" indent="0" algn="l"/>
            <a:r>
              <a:rPr lang="en-IN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Somya</a:t>
            </a:r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 Upadhyay                18BCE10270            Tanmay          18BCE10277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6"/>
          <p:cNvSpPr txBox="1">
            <a:spLocks noGrp="1"/>
          </p:cNvSpPr>
          <p:nvPr>
            <p:ph type="title"/>
          </p:nvPr>
        </p:nvSpPr>
        <p:spPr>
          <a:xfrm>
            <a:off x="559350" y="270096"/>
            <a:ext cx="802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Attributes </a:t>
            </a:r>
            <a:r>
              <a:rPr lang="en-IN" dirty="0"/>
              <a:t>in the Data Set</a:t>
            </a:r>
            <a:endParaRPr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969B43-D4B8-4AE0-8AEE-9CACE32C044C}"/>
              </a:ext>
            </a:extLst>
          </p:cNvPr>
          <p:cNvSpPr/>
          <p:nvPr/>
        </p:nvSpPr>
        <p:spPr>
          <a:xfrm>
            <a:off x="1431919" y="1096123"/>
            <a:ext cx="1288111" cy="8746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MDVP:</a:t>
            </a:r>
          </a:p>
          <a:p>
            <a:pPr algn="ctr"/>
            <a:r>
              <a:rPr lang="en-IN" b="0" i="0" dirty="0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Shimmer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EE8FCB-CB1E-4CAC-A6F7-2D9D35C9EDED}"/>
              </a:ext>
            </a:extLst>
          </p:cNvPr>
          <p:cNvSpPr/>
          <p:nvPr/>
        </p:nvSpPr>
        <p:spPr>
          <a:xfrm>
            <a:off x="247047" y="1533445"/>
            <a:ext cx="1288111" cy="8746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MDVP:</a:t>
            </a:r>
          </a:p>
          <a:p>
            <a:pPr algn="ctr"/>
            <a:r>
              <a:rPr lang="en-IN" b="0" i="0" dirty="0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Shimmer(dB)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2D8B07-AF7F-400B-815F-6FC0A4EA7791}"/>
              </a:ext>
            </a:extLst>
          </p:cNvPr>
          <p:cNvSpPr/>
          <p:nvPr/>
        </p:nvSpPr>
        <p:spPr>
          <a:xfrm>
            <a:off x="2726569" y="1893298"/>
            <a:ext cx="1288111" cy="8746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Shimmer:</a:t>
            </a:r>
          </a:p>
          <a:p>
            <a:pPr algn="ctr"/>
            <a:r>
              <a:rPr lang="en-IN" dirty="0">
                <a:solidFill>
                  <a:schemeClr val="accent5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APQ3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2AA3EC7-D439-4B33-8335-07CF51FBA331}"/>
              </a:ext>
            </a:extLst>
          </p:cNvPr>
          <p:cNvSpPr/>
          <p:nvPr/>
        </p:nvSpPr>
        <p:spPr>
          <a:xfrm>
            <a:off x="1346090" y="2038777"/>
            <a:ext cx="1288111" cy="8746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Shimmer:</a:t>
            </a:r>
          </a:p>
          <a:p>
            <a:pPr algn="ctr"/>
            <a:r>
              <a:rPr lang="en-IN" dirty="0">
                <a:solidFill>
                  <a:schemeClr val="accent5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APQ5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20E702A-9754-474B-A373-4CF6B05E770A}"/>
              </a:ext>
            </a:extLst>
          </p:cNvPr>
          <p:cNvSpPr/>
          <p:nvPr/>
        </p:nvSpPr>
        <p:spPr>
          <a:xfrm>
            <a:off x="2785526" y="943116"/>
            <a:ext cx="1288111" cy="8746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Shimmer:</a:t>
            </a:r>
          </a:p>
          <a:p>
            <a:pPr algn="ctr"/>
            <a:r>
              <a:rPr lang="en-IN" dirty="0">
                <a:solidFill>
                  <a:schemeClr val="accent5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DDA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1035EC-F5A2-44CC-98D4-C55AAE69C141}"/>
              </a:ext>
            </a:extLst>
          </p:cNvPr>
          <p:cNvSpPr/>
          <p:nvPr/>
        </p:nvSpPr>
        <p:spPr>
          <a:xfrm>
            <a:off x="3968853" y="1407088"/>
            <a:ext cx="1288111" cy="8746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12365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MDVP</a:t>
            </a:r>
            <a:r>
              <a:rPr lang="en-IN" b="0" i="0" dirty="0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 algn="ctr"/>
            <a:r>
              <a:rPr lang="en-IN" dirty="0">
                <a:solidFill>
                  <a:schemeClr val="accent5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APQ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2FF040A-BCF6-4C4D-9A24-03A896F297C2}"/>
              </a:ext>
            </a:extLst>
          </p:cNvPr>
          <p:cNvSpPr/>
          <p:nvPr/>
        </p:nvSpPr>
        <p:spPr>
          <a:xfrm>
            <a:off x="6715355" y="706077"/>
            <a:ext cx="1288111" cy="8746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12365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Spread1</a:t>
            </a:r>
            <a:endParaRPr lang="en-IN" b="0" i="0" dirty="0">
              <a:solidFill>
                <a:srgbClr val="123654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8E2165-EA45-4FA4-8F11-AEE4B77049E0}"/>
              </a:ext>
            </a:extLst>
          </p:cNvPr>
          <p:cNvSpPr/>
          <p:nvPr/>
        </p:nvSpPr>
        <p:spPr>
          <a:xfrm>
            <a:off x="7525286" y="1475937"/>
            <a:ext cx="1288111" cy="8746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12365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Spread2</a:t>
            </a:r>
            <a:endParaRPr lang="en-IN" b="0" i="0" dirty="0">
              <a:solidFill>
                <a:srgbClr val="123654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75F1CBD-A812-47BF-AF1F-14486320682E}"/>
              </a:ext>
            </a:extLst>
          </p:cNvPr>
          <p:cNvSpPr/>
          <p:nvPr/>
        </p:nvSpPr>
        <p:spPr>
          <a:xfrm>
            <a:off x="331219" y="3324463"/>
            <a:ext cx="1288111" cy="8746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RPDE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E80EA40-3567-4B47-84E3-C107736E32CF}"/>
              </a:ext>
            </a:extLst>
          </p:cNvPr>
          <p:cNvSpPr/>
          <p:nvPr/>
        </p:nvSpPr>
        <p:spPr>
          <a:xfrm>
            <a:off x="1737257" y="3324463"/>
            <a:ext cx="1288111" cy="8746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12365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D2</a:t>
            </a:r>
            <a:endParaRPr lang="en-IN" b="0" i="0" dirty="0">
              <a:solidFill>
                <a:srgbClr val="123654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A13505C-C5C3-4C83-91C1-5C93EF6EA00D}"/>
              </a:ext>
            </a:extLst>
          </p:cNvPr>
          <p:cNvSpPr/>
          <p:nvPr/>
        </p:nvSpPr>
        <p:spPr>
          <a:xfrm>
            <a:off x="4406432" y="3418751"/>
            <a:ext cx="1288111" cy="8746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DFA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6EC8447-55BD-4337-821F-33D4FAF72E5B}"/>
              </a:ext>
            </a:extLst>
          </p:cNvPr>
          <p:cNvSpPr/>
          <p:nvPr/>
        </p:nvSpPr>
        <p:spPr>
          <a:xfrm>
            <a:off x="7193534" y="3418751"/>
            <a:ext cx="1288111" cy="8746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Status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1A77FDB-A613-4F7C-AC3F-32A4731FB054}"/>
              </a:ext>
            </a:extLst>
          </p:cNvPr>
          <p:cNvSpPr/>
          <p:nvPr/>
        </p:nvSpPr>
        <p:spPr>
          <a:xfrm>
            <a:off x="5905423" y="1475937"/>
            <a:ext cx="1288111" cy="8746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PPE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3CA032-BF67-4AFC-9F01-948F90105AA8}"/>
              </a:ext>
            </a:extLst>
          </p:cNvPr>
          <p:cNvSpPr txBox="1"/>
          <p:nvPr/>
        </p:nvSpPr>
        <p:spPr>
          <a:xfrm>
            <a:off x="2248294" y="2819992"/>
            <a:ext cx="3008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0" i="0" dirty="0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Several measures of variation in amplitude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3B2D5F-72AB-41CC-892E-6E433F7E913B}"/>
              </a:ext>
            </a:extLst>
          </p:cNvPr>
          <p:cNvSpPr txBox="1"/>
          <p:nvPr/>
        </p:nvSpPr>
        <p:spPr>
          <a:xfrm>
            <a:off x="5989042" y="2571750"/>
            <a:ext cx="3008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N" b="0" i="0" dirty="0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Three nonlinear measures of fundamental frequency variation</a:t>
            </a:r>
            <a:endParaRPr lang="en-IN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3C4BEB-4A9D-4BCF-A9F0-CCBE095BA5AD}"/>
              </a:ext>
            </a:extLst>
          </p:cNvPr>
          <p:cNvSpPr txBox="1"/>
          <p:nvPr/>
        </p:nvSpPr>
        <p:spPr>
          <a:xfrm>
            <a:off x="3752629" y="4386800"/>
            <a:ext cx="2338883" cy="53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N" b="0" i="0" dirty="0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Signal fractal scaling exponent</a:t>
            </a:r>
            <a:endParaRPr lang="en-IN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4FBC65-25D9-4553-947A-A78ED26637F1}"/>
              </a:ext>
            </a:extLst>
          </p:cNvPr>
          <p:cNvSpPr txBox="1"/>
          <p:nvPr/>
        </p:nvSpPr>
        <p:spPr>
          <a:xfrm>
            <a:off x="686485" y="4347827"/>
            <a:ext cx="2338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N" b="0" i="0" dirty="0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Two nonlinear dynamical complexity measures</a:t>
            </a:r>
            <a:endParaRPr lang="en-IN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A9868A-7691-40CF-B950-F3EF0B91860A}"/>
              </a:ext>
            </a:extLst>
          </p:cNvPr>
          <p:cNvSpPr txBox="1"/>
          <p:nvPr/>
        </p:nvSpPr>
        <p:spPr>
          <a:xfrm>
            <a:off x="6549478" y="4350184"/>
            <a:ext cx="23388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N" b="0" i="0" dirty="0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Health status of the subject (one) - Parkinson's, (zero) - healthy</a:t>
            </a:r>
            <a:endParaRPr lang="en-IN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639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>
            <a:spLocks noGrp="1"/>
          </p:cNvSpPr>
          <p:nvPr>
            <p:ph type="title"/>
          </p:nvPr>
        </p:nvSpPr>
        <p:spPr>
          <a:xfrm>
            <a:off x="4874912" y="1411549"/>
            <a:ext cx="3500700" cy="16560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Analysing </a:t>
            </a:r>
            <a:br>
              <a:rPr lang="en" sz="4400" dirty="0"/>
            </a:br>
            <a:r>
              <a:rPr lang="en" sz="4400" dirty="0"/>
              <a:t>Our Data</a:t>
            </a:r>
            <a:endParaRPr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DDC21A-6A8F-4846-9E05-E940EEF37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0205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A4AB"/>
        </a:solidFill>
        <a:effectLst/>
      </p:bgPr>
    </p:bg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6"/>
          <p:cNvSpPr txBox="1">
            <a:spLocks noGrp="1"/>
          </p:cNvSpPr>
          <p:nvPr>
            <p:ph type="title"/>
          </p:nvPr>
        </p:nvSpPr>
        <p:spPr>
          <a:xfrm>
            <a:off x="559350" y="445025"/>
            <a:ext cx="802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Modifying Data File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F2A462-9E68-4C26-8B52-CF6CB992F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07" y="1546350"/>
            <a:ext cx="1435221" cy="1435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3987D8-93C5-4B71-BF0B-8B92F44E6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613" y="1484059"/>
            <a:ext cx="1435221" cy="143522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35C7959-EBA1-498F-A5A4-618186D3CFBC}"/>
              </a:ext>
            </a:extLst>
          </p:cNvPr>
          <p:cNvSpPr/>
          <p:nvPr/>
        </p:nvSpPr>
        <p:spPr>
          <a:xfrm>
            <a:off x="5763829" y="2263967"/>
            <a:ext cx="399495" cy="155594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95BC20-D35A-44D1-9F61-6975048D8E1F}"/>
              </a:ext>
            </a:extLst>
          </p:cNvPr>
          <p:cNvSpPr txBox="1"/>
          <p:nvPr/>
        </p:nvSpPr>
        <p:spPr>
          <a:xfrm>
            <a:off x="1388255" y="307783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.data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4BE242-3929-425C-B142-7374B187DE57}"/>
              </a:ext>
            </a:extLst>
          </p:cNvPr>
          <p:cNvSpPr txBox="1"/>
          <p:nvPr/>
        </p:nvSpPr>
        <p:spPr>
          <a:xfrm>
            <a:off x="7072247" y="308400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.csv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CC6B778-141D-4B7F-840A-0ADECC803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0924" y="1382861"/>
            <a:ext cx="1637616" cy="16376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8FFD3C-E4DE-477E-AD79-D614766056CA}"/>
              </a:ext>
            </a:extLst>
          </p:cNvPr>
          <p:cNvSpPr txBox="1"/>
          <p:nvPr/>
        </p:nvSpPr>
        <p:spPr>
          <a:xfrm>
            <a:off x="4148626" y="3153912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.txt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77D2A66-3E2C-44C4-A727-7F9F90B63BD1}"/>
              </a:ext>
            </a:extLst>
          </p:cNvPr>
          <p:cNvSpPr/>
          <p:nvPr/>
        </p:nvSpPr>
        <p:spPr>
          <a:xfrm>
            <a:off x="2552045" y="2263960"/>
            <a:ext cx="399495" cy="155594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281294-5D81-4117-846A-BCCADCB492C5}"/>
              </a:ext>
            </a:extLst>
          </p:cNvPr>
          <p:cNvSpPr txBox="1"/>
          <p:nvPr/>
        </p:nvSpPr>
        <p:spPr>
          <a:xfrm>
            <a:off x="1025633" y="3827407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Renaming Columns for better readability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79F34CAA-7260-4DCA-BDC3-F6A1945FA84B}"/>
              </a:ext>
            </a:extLst>
          </p:cNvPr>
          <p:cNvSpPr/>
          <p:nvPr/>
        </p:nvSpPr>
        <p:spPr>
          <a:xfrm>
            <a:off x="461638" y="2341756"/>
            <a:ext cx="180000" cy="180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34C09D6A-35D9-493F-8325-D0B9689F4344}"/>
              </a:ext>
            </a:extLst>
          </p:cNvPr>
          <p:cNvSpPr/>
          <p:nvPr/>
        </p:nvSpPr>
        <p:spPr>
          <a:xfrm>
            <a:off x="451570" y="3906684"/>
            <a:ext cx="180000" cy="180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090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4"/>
          <p:cNvSpPr txBox="1">
            <a:spLocks noGrp="1"/>
          </p:cNvSpPr>
          <p:nvPr>
            <p:ph type="title"/>
          </p:nvPr>
        </p:nvSpPr>
        <p:spPr>
          <a:xfrm>
            <a:off x="559350" y="445025"/>
            <a:ext cx="802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Analysing the Data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8686F4-8E1F-4221-8174-E2ECCE8E50EE}"/>
              </a:ext>
            </a:extLst>
          </p:cNvPr>
          <p:cNvSpPr txBox="1"/>
          <p:nvPr/>
        </p:nvSpPr>
        <p:spPr>
          <a:xfrm>
            <a:off x="914400" y="1500326"/>
            <a:ext cx="67825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If the csv sheet has a data frame : 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Number of rows (excluding headers) : 195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Number of columns (attributes) : 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Is any value NA : No</a:t>
            </a:r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1463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4"/>
          <p:cNvSpPr txBox="1">
            <a:spLocks noGrp="1"/>
          </p:cNvSpPr>
          <p:nvPr>
            <p:ph type="title"/>
          </p:nvPr>
        </p:nvSpPr>
        <p:spPr>
          <a:xfrm>
            <a:off x="559350" y="445025"/>
            <a:ext cx="802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Modifying Data File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7FD780-2BBB-4443-94D1-C19D56893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50" y="1050461"/>
            <a:ext cx="8025300" cy="3098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99833F-B07E-4DDA-80E6-4DEC05B1814E}"/>
              </a:ext>
            </a:extLst>
          </p:cNvPr>
          <p:cNvSpPr txBox="1"/>
          <p:nvPr/>
        </p:nvSpPr>
        <p:spPr>
          <a:xfrm>
            <a:off x="887767" y="4323425"/>
            <a:ext cx="7093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Correlation of Each Attribute with the Status (Categorical Variable)</a:t>
            </a:r>
          </a:p>
        </p:txBody>
      </p:sp>
    </p:spTree>
    <p:extLst>
      <p:ext uri="{BB962C8B-B14F-4D97-AF65-F5344CB8AC3E}">
        <p14:creationId xmlns:p14="http://schemas.microsoft.com/office/powerpoint/2010/main" val="3782559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>
            <a:spLocks noGrp="1"/>
          </p:cNvSpPr>
          <p:nvPr>
            <p:ph type="title"/>
          </p:nvPr>
        </p:nvSpPr>
        <p:spPr>
          <a:xfrm>
            <a:off x="4796168" y="1743721"/>
            <a:ext cx="3765876" cy="16560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Classification</a:t>
            </a:r>
            <a:endParaRPr sz="5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A9B5AF-317D-47CF-B3C2-589A8E591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64" y="504546"/>
            <a:ext cx="4351402" cy="385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73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947EC4-47B4-4A65-BB0E-860B1A714D05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559350" y="273596"/>
            <a:ext cx="8025300" cy="572700"/>
          </a:xfrm>
        </p:spPr>
        <p:txBody>
          <a:bodyPr/>
          <a:lstStyle/>
          <a:p>
            <a:r>
              <a:rPr lang="en-IN" dirty="0"/>
              <a:t>Prerequisites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6D23B-FD30-456D-B642-43DCE00CCF46}"/>
              </a:ext>
            </a:extLst>
          </p:cNvPr>
          <p:cNvSpPr txBox="1"/>
          <p:nvPr/>
        </p:nvSpPr>
        <p:spPr>
          <a:xfrm>
            <a:off x="630315" y="846296"/>
            <a:ext cx="8513685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chemeClr val="accent5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Removal of Columns: Names,  Absolute Jitter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Names : Columns are ordered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Absolute Jitter : Found to have no variance while training models, and has negligible correlation with the categorical value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chemeClr val="accent5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Pre-processing: Centering and Scaling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accent5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US" b="0" i="1" dirty="0">
                <a:solidFill>
                  <a:schemeClr val="accent5">
                    <a:lumMod val="2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entering</a:t>
            </a:r>
            <a:r>
              <a:rPr lang="en-US" b="0" i="0" dirty="0">
                <a:solidFill>
                  <a:schemeClr val="accent5">
                    <a:lumMod val="2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a variable is subtracting the mean of the variable from each data point so that the new variable's mean is 0.</a:t>
            </a:r>
          </a:p>
          <a:p>
            <a:pPr>
              <a:lnSpc>
                <a:spcPct val="150000"/>
              </a:lnSpc>
            </a:pPr>
            <a:r>
              <a:rPr lang="en-US" b="0" i="1" dirty="0">
                <a:solidFill>
                  <a:schemeClr val="accent5">
                    <a:lumMod val="2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Scaling</a:t>
            </a:r>
            <a:r>
              <a:rPr lang="en-US" b="0" i="0" dirty="0">
                <a:solidFill>
                  <a:schemeClr val="accent5">
                    <a:lumMod val="2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a variable is multiplying each data point by a constant in order to alter the range of the data.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5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Partitioning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train and test data is partitioned into 9:1. At every iteration of training the model, random 10% of data points in the set are selected as testing objects, rest for training.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accent5">
                  <a:lumMod val="2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endParaRPr lang="en-US" b="1" i="0" dirty="0">
              <a:solidFill>
                <a:srgbClr val="3D425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endParaRPr lang="en-IN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IN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7691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947EC4-47B4-4A65-BB0E-860B1A714D05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559350" y="273596"/>
            <a:ext cx="8025300" cy="572700"/>
          </a:xfrm>
        </p:spPr>
        <p:txBody>
          <a:bodyPr/>
          <a:lstStyle/>
          <a:p>
            <a:r>
              <a:rPr lang="en-IN" dirty="0"/>
              <a:t>MODEL 1 : LDA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5509F20-0EA5-4C6F-8F63-C28C00A2C452}"/>
              </a:ext>
            </a:extLst>
          </p:cNvPr>
          <p:cNvSpPr txBox="1">
            <a:spLocks/>
          </p:cNvSpPr>
          <p:nvPr/>
        </p:nvSpPr>
        <p:spPr>
          <a:xfrm>
            <a:off x="559350" y="919341"/>
            <a:ext cx="8256176" cy="3950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ora"/>
              <a:buNone/>
              <a:defRPr sz="18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ora"/>
              <a:buNone/>
              <a:defRPr sz="18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ora"/>
              <a:buNone/>
              <a:defRPr sz="18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ora"/>
              <a:buNone/>
              <a:defRPr sz="18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ora"/>
              <a:buNone/>
              <a:defRPr sz="18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ora"/>
              <a:buNone/>
              <a:defRPr sz="18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ora"/>
              <a:buNone/>
              <a:defRPr sz="18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ora"/>
              <a:buNone/>
              <a:defRPr sz="18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ora"/>
              <a:buNone/>
              <a:defRPr sz="18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  <a:defRPr/>
            </a:pPr>
            <a:endParaRPr lang="en-IN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l">
              <a:buFont typeface="Arial" panose="020B0604020202020204" pitchFamily="34" charset="0"/>
              <a:buNone/>
              <a:defRPr/>
            </a:pPr>
            <a:r>
              <a:rPr lang="en-IN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Linear Discriminant Analysis:</a:t>
            </a:r>
          </a:p>
          <a:p>
            <a:pPr marL="0" indent="0" algn="l">
              <a:buFont typeface="Arial" panose="020B0604020202020204" pitchFamily="34" charset="0"/>
              <a:buNone/>
              <a:defRPr/>
            </a:pPr>
            <a:endParaRPr lang="en-IN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l">
              <a:buFont typeface="Arial" panose="020B0604020202020204" pitchFamily="34" charset="0"/>
              <a:buNone/>
              <a:defRPr/>
            </a:pP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 = Has Parkinson’s Disease</a:t>
            </a:r>
          </a:p>
          <a:p>
            <a:pPr marL="0" indent="0" algn="l">
              <a:buFont typeface="Arial" panose="020B0604020202020204" pitchFamily="34" charset="0"/>
              <a:buNone/>
              <a:defRPr/>
            </a:pP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 = Healthy</a:t>
            </a:r>
          </a:p>
          <a:p>
            <a:pPr marL="0" indent="0" algn="l">
              <a:buFont typeface="Arial" panose="020B0604020202020204" pitchFamily="34" charset="0"/>
              <a:buNone/>
              <a:defRPr/>
            </a:pPr>
            <a:endParaRPr lang="en-IN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l">
              <a:buFont typeface="Arial" panose="020B0604020202020204" pitchFamily="34" charset="0"/>
              <a:buNone/>
              <a:defRPr/>
            </a:pP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Discriminant Function:</a:t>
            </a:r>
          </a:p>
          <a:p>
            <a:pPr marL="0" indent="0" algn="l">
              <a:buFont typeface="Arial" panose="020B0604020202020204" pitchFamily="34" charset="0"/>
              <a:buNone/>
              <a:defRPr/>
            </a:pP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N" sz="16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y = ax</a:t>
            </a:r>
            <a:r>
              <a:rPr lang="en-IN" sz="1600" i="1" baseline="-250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1 </a:t>
            </a:r>
            <a:r>
              <a:rPr lang="en-IN" sz="16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+ bx</a:t>
            </a:r>
            <a:r>
              <a:rPr lang="en-IN" sz="1600" i="1" baseline="-250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2</a:t>
            </a:r>
            <a:r>
              <a:rPr lang="en-IN" sz="16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+ cx</a:t>
            </a:r>
            <a:r>
              <a:rPr lang="en-IN" sz="1600" i="1" baseline="-250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3</a:t>
            </a:r>
            <a:r>
              <a:rPr lang="en-IN" sz="16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+ dx</a:t>
            </a:r>
            <a:r>
              <a:rPr lang="en-IN" sz="1600" i="1" baseline="-250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4</a:t>
            </a:r>
            <a:r>
              <a:rPr lang="en-IN" sz="16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+ ex</a:t>
            </a:r>
            <a:r>
              <a:rPr lang="en-IN" sz="1600" i="1" baseline="-250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5</a:t>
            </a:r>
            <a:r>
              <a:rPr lang="en-IN" sz="16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+ fx</a:t>
            </a:r>
            <a:r>
              <a:rPr lang="en-IN" sz="1600" i="1" baseline="-250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6</a:t>
            </a:r>
            <a:r>
              <a:rPr lang="en-IN" sz="16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+ gx</a:t>
            </a:r>
            <a:r>
              <a:rPr lang="en-IN" sz="1600" i="1" baseline="-250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7</a:t>
            </a:r>
            <a:r>
              <a:rPr lang="en-IN" sz="16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+ hx</a:t>
            </a:r>
            <a:r>
              <a:rPr lang="en-IN" sz="1600" i="1" baseline="-250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8</a:t>
            </a:r>
            <a:r>
              <a:rPr lang="en-IN" sz="16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+ ix</a:t>
            </a:r>
            <a:r>
              <a:rPr lang="en-IN" sz="1600" i="1" baseline="-250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9 </a:t>
            </a:r>
            <a:r>
              <a:rPr lang="en-IN" sz="16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+ jx</a:t>
            </a:r>
            <a:r>
              <a:rPr lang="en-IN" sz="1600" i="1" baseline="-250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10</a:t>
            </a:r>
            <a:r>
              <a:rPr lang="en-IN" sz="16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+ kx</a:t>
            </a:r>
            <a:r>
              <a:rPr lang="en-IN" sz="1600" i="1" baseline="-250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11</a:t>
            </a:r>
            <a:r>
              <a:rPr lang="en-IN" sz="16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+ lx</a:t>
            </a:r>
            <a:r>
              <a:rPr lang="en-IN" sz="1600" i="1" baseline="-250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12</a:t>
            </a:r>
            <a:r>
              <a:rPr lang="en-IN" sz="16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+ mx</a:t>
            </a:r>
            <a:r>
              <a:rPr lang="en-IN" sz="1600" i="1" baseline="-250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13</a:t>
            </a:r>
            <a:r>
              <a:rPr lang="en-IN" sz="16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+ nx</a:t>
            </a:r>
            <a:r>
              <a:rPr lang="en-IN" sz="1600" i="1" baseline="-250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14</a:t>
            </a:r>
            <a:r>
              <a:rPr lang="en-IN" sz="16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+ ox</a:t>
            </a:r>
            <a:r>
              <a:rPr lang="en-IN" sz="1600" i="1" baseline="-250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15</a:t>
            </a:r>
            <a:r>
              <a:rPr lang="en-IN" sz="16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+ px</a:t>
            </a:r>
            <a:r>
              <a:rPr lang="en-IN" sz="1600" i="1" baseline="-250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16</a:t>
            </a:r>
            <a:r>
              <a:rPr lang="en-IN" sz="16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+ qx</a:t>
            </a:r>
            <a:r>
              <a:rPr lang="en-IN" sz="1600" i="1" baseline="-250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17</a:t>
            </a:r>
            <a:r>
              <a:rPr lang="en-IN" sz="16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+ rx</a:t>
            </a:r>
            <a:r>
              <a:rPr lang="en-IN" sz="1600" i="1" baseline="-250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18</a:t>
            </a:r>
            <a:r>
              <a:rPr lang="en-IN" sz="16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+ sx</a:t>
            </a:r>
            <a:r>
              <a:rPr lang="en-IN" sz="1600" i="1" baseline="-250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19</a:t>
            </a:r>
            <a:r>
              <a:rPr lang="en-IN" sz="16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+ tx</a:t>
            </a:r>
            <a:r>
              <a:rPr lang="en-IN" sz="1600" i="1" baseline="-250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20</a:t>
            </a:r>
            <a:r>
              <a:rPr lang="en-IN" sz="16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+ ux</a:t>
            </a:r>
            <a:r>
              <a:rPr lang="en-IN" sz="1600" i="1" baseline="-250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21</a:t>
            </a:r>
            <a:r>
              <a:rPr lang="en-IN" sz="16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+ vx</a:t>
            </a:r>
            <a:r>
              <a:rPr lang="en-IN" sz="1600" i="1" baseline="-250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22 </a:t>
            </a:r>
          </a:p>
          <a:p>
            <a:pPr marL="0" indent="0" algn="l">
              <a:buFont typeface="Arial" panose="020B0604020202020204" pitchFamily="34" charset="0"/>
              <a:buNone/>
              <a:defRPr/>
            </a:pPr>
            <a:endParaRPr lang="en-IN" sz="1600" i="1" baseline="-25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0" indent="0" algn="l">
              <a:buFont typeface="Arial" panose="020B0604020202020204" pitchFamily="34" charset="0"/>
              <a:buNone/>
              <a:defRPr/>
            </a:pP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P(y=1), P(y=0)</a:t>
            </a:r>
          </a:p>
          <a:p>
            <a:pPr marL="0" indent="0" algn="l">
              <a:buFont typeface="Arial" panose="020B0604020202020204" pitchFamily="34" charset="0"/>
              <a:buNone/>
              <a:defRPr/>
            </a:pPr>
            <a:endParaRPr lang="en-IN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l">
              <a:buFont typeface="Arial" panose="020B0604020202020204" pitchFamily="34" charset="0"/>
              <a:buNone/>
              <a:defRPr/>
            </a:pPr>
            <a:r>
              <a:rPr lang="en-IN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Overall Iterations Score:</a:t>
            </a:r>
          </a:p>
          <a:p>
            <a:pPr marL="0" indent="0" algn="l">
              <a:buFont typeface="Arial" panose="020B0604020202020204" pitchFamily="34" charset="0"/>
              <a:buNone/>
              <a:defRPr/>
            </a:pP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Minimum Accuracy: 75%</a:t>
            </a:r>
          </a:p>
          <a:p>
            <a:pPr marL="0" indent="0" algn="l">
              <a:buFont typeface="Arial" panose="020B0604020202020204" pitchFamily="34" charset="0"/>
              <a:buNone/>
              <a:defRPr/>
            </a:pP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Mean Accuracy: 83.62%</a:t>
            </a:r>
          </a:p>
          <a:p>
            <a:pPr marL="0" indent="0" algn="l">
              <a:buFont typeface="Arial" panose="020B0604020202020204" pitchFamily="34" charset="0"/>
              <a:buNone/>
              <a:defRPr/>
            </a:pP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Maximum Accuracy: 90%</a:t>
            </a:r>
          </a:p>
          <a:p>
            <a:pPr marL="0" indent="0" algn="l">
              <a:buFont typeface="Arial" panose="020B0604020202020204" pitchFamily="34" charset="0"/>
              <a:buNone/>
              <a:defRPr/>
            </a:pPr>
            <a:endParaRPr lang="en-IN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750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947EC4-47B4-4A65-BB0E-860B1A714D05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559350" y="273596"/>
            <a:ext cx="8025300" cy="572700"/>
          </a:xfrm>
        </p:spPr>
        <p:txBody>
          <a:bodyPr/>
          <a:lstStyle/>
          <a:p>
            <a:r>
              <a:rPr lang="en-IN" dirty="0"/>
              <a:t>MODEL 2 : CART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5509F20-0EA5-4C6F-8F63-C28C00A2C452}"/>
              </a:ext>
            </a:extLst>
          </p:cNvPr>
          <p:cNvSpPr txBox="1">
            <a:spLocks/>
          </p:cNvSpPr>
          <p:nvPr/>
        </p:nvSpPr>
        <p:spPr>
          <a:xfrm>
            <a:off x="559350" y="846296"/>
            <a:ext cx="4935928" cy="3565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ora"/>
              <a:buNone/>
              <a:defRPr sz="18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ora"/>
              <a:buNone/>
              <a:defRPr sz="18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ora"/>
              <a:buNone/>
              <a:defRPr sz="18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ora"/>
              <a:buNone/>
              <a:defRPr sz="18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ora"/>
              <a:buNone/>
              <a:defRPr sz="18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ora"/>
              <a:buNone/>
              <a:defRPr sz="18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ora"/>
              <a:buNone/>
              <a:defRPr sz="18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ora"/>
              <a:buNone/>
              <a:defRPr sz="18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ora"/>
              <a:buNone/>
              <a:defRPr sz="18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  <a:defRPr/>
            </a:pPr>
            <a:r>
              <a:rPr lang="en-US" sz="1600" b="1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 Classification And Regression Tree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CART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), is a predictive</a:t>
            </a:r>
            <a:r>
              <a:rPr lang="en-US" sz="160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model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which explains how an outcome variable's values can be predicted based on other values. A 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CART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output is a decision tree where each fork is a split in a predictor variable and each end node contains a prediction for the outcome variable.</a:t>
            </a:r>
          </a:p>
          <a:p>
            <a:pPr marL="0" indent="0" algn="l">
              <a:buFont typeface="Arial" panose="020B0604020202020204" pitchFamily="34" charset="0"/>
              <a:buNone/>
              <a:defRPr/>
            </a:pPr>
            <a:endParaRPr lang="en-IN" sz="16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l">
              <a:buFont typeface="Arial" panose="020B0604020202020204" pitchFamily="34" charset="0"/>
              <a:buNone/>
              <a:defRPr/>
            </a:pPr>
            <a:r>
              <a:rPr lang="en-IN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Overall Iterations Score:</a:t>
            </a:r>
          </a:p>
          <a:p>
            <a:pPr marL="0" indent="0" algn="l">
              <a:buFont typeface="Arial" panose="020B0604020202020204" pitchFamily="34" charset="0"/>
              <a:buNone/>
              <a:defRPr/>
            </a:pP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Minimum Accuracy: 68.42%</a:t>
            </a:r>
          </a:p>
          <a:p>
            <a:pPr marL="0" indent="0" algn="l">
              <a:buFont typeface="Arial" panose="020B0604020202020204" pitchFamily="34" charset="0"/>
              <a:buNone/>
              <a:defRPr/>
            </a:pP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Mean Accuracy: 89.47%</a:t>
            </a:r>
          </a:p>
          <a:p>
            <a:pPr marL="0" indent="0" algn="l">
              <a:buFont typeface="Arial" panose="020B0604020202020204" pitchFamily="34" charset="0"/>
              <a:buNone/>
              <a:defRPr/>
            </a:pP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Maximum Accuracy: 90%</a:t>
            </a:r>
          </a:p>
          <a:p>
            <a:pPr marL="0" indent="0" algn="l">
              <a:buFont typeface="Arial" panose="020B0604020202020204" pitchFamily="34" charset="0"/>
              <a:buNone/>
              <a:defRPr/>
            </a:pPr>
            <a:endParaRPr lang="en-IN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26" name="Picture 2" descr="Training results using machine learning applying the CART... | Download  Scientific Diagram">
            <a:extLst>
              <a:ext uri="{FF2B5EF4-FFF2-40B4-BE49-F238E27FC236}">
                <a16:creationId xmlns:a16="http://schemas.microsoft.com/office/drawing/2014/main" id="{C2A09BB2-2BD4-4F66-A87B-7BB8A13F1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278" y="1569995"/>
            <a:ext cx="3167016" cy="211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513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947EC4-47B4-4A65-BB0E-860B1A714D05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559350" y="273596"/>
            <a:ext cx="8025300" cy="572700"/>
          </a:xfrm>
        </p:spPr>
        <p:txBody>
          <a:bodyPr/>
          <a:lstStyle/>
          <a:p>
            <a:r>
              <a:rPr lang="en-IN" dirty="0"/>
              <a:t>MODEL 3 : SVM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5509F20-0EA5-4C6F-8F63-C28C00A2C452}"/>
              </a:ext>
            </a:extLst>
          </p:cNvPr>
          <p:cNvSpPr txBox="1">
            <a:spLocks/>
          </p:cNvSpPr>
          <p:nvPr/>
        </p:nvSpPr>
        <p:spPr>
          <a:xfrm>
            <a:off x="452818" y="1227213"/>
            <a:ext cx="4935928" cy="268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ora"/>
              <a:buNone/>
              <a:defRPr sz="18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ora"/>
              <a:buNone/>
              <a:defRPr sz="18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ora"/>
              <a:buNone/>
              <a:defRPr sz="18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ora"/>
              <a:buNone/>
              <a:defRPr sz="18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ora"/>
              <a:buNone/>
              <a:defRPr sz="18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ora"/>
              <a:buNone/>
              <a:defRPr sz="18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ora"/>
              <a:buNone/>
              <a:defRPr sz="18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ora"/>
              <a:buNone/>
              <a:defRPr sz="18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ora"/>
              <a:buNone/>
              <a:defRPr sz="18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  <a:defRPr/>
            </a:pPr>
            <a:r>
              <a:rPr lang="en-US" sz="160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Support Vector Machine</a:t>
            </a:r>
            <a:r>
              <a:rPr lang="en-US" sz="160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proje</a:t>
            </a:r>
            <a:r>
              <a:rPr lang="en-US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cts the data points virtually in space by taking the features as dimensions and tries to find the line or plane, which separates the data points of different classes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0" indent="0" algn="l">
              <a:buFont typeface="Arial" panose="020B0604020202020204" pitchFamily="34" charset="0"/>
              <a:buNone/>
              <a:defRPr/>
            </a:pPr>
            <a:endParaRPr lang="en-IN" sz="16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l">
              <a:buFont typeface="Arial" panose="020B0604020202020204" pitchFamily="34" charset="0"/>
              <a:buNone/>
              <a:defRPr/>
            </a:pPr>
            <a:r>
              <a:rPr lang="en-IN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Overall Iterations Score:</a:t>
            </a:r>
          </a:p>
          <a:p>
            <a:pPr marL="0" indent="0" algn="l">
              <a:buFont typeface="Arial" panose="020B0604020202020204" pitchFamily="34" charset="0"/>
              <a:buNone/>
              <a:defRPr/>
            </a:pP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Minimum Accuracy: 78.94%</a:t>
            </a:r>
          </a:p>
          <a:p>
            <a:pPr marL="0" indent="0" algn="l">
              <a:buFont typeface="Arial" panose="020B0604020202020204" pitchFamily="34" charset="0"/>
              <a:buNone/>
              <a:defRPr/>
            </a:pP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Mean Accuracy: 88.21%</a:t>
            </a:r>
          </a:p>
          <a:p>
            <a:pPr marL="0" indent="0" algn="l">
              <a:buFont typeface="Arial" panose="020B0604020202020204" pitchFamily="34" charset="0"/>
              <a:buNone/>
              <a:defRPr/>
            </a:pP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Maximum Accuracy: 95%</a:t>
            </a:r>
          </a:p>
          <a:p>
            <a:pPr marL="0" indent="0" algn="l">
              <a:buFont typeface="Arial" panose="020B0604020202020204" pitchFamily="34" charset="0"/>
              <a:buNone/>
              <a:defRPr/>
            </a:pPr>
            <a:endParaRPr lang="en-IN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3076" name="Picture 4" descr="SVM | Support Vector Machine Algorithm in Machine Learning">
            <a:extLst>
              <a:ext uri="{FF2B5EF4-FFF2-40B4-BE49-F238E27FC236}">
                <a16:creationId xmlns:a16="http://schemas.microsoft.com/office/drawing/2014/main" id="{29E60689-8D52-40CC-AD8E-E1803B7E9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198" y="1303837"/>
            <a:ext cx="3178206" cy="253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83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559350" y="445025"/>
            <a:ext cx="802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title" idx="2"/>
          </p:nvPr>
        </p:nvSpPr>
        <p:spPr>
          <a:xfrm>
            <a:off x="742788" y="3171125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159" name="Google Shape;159;p27"/>
          <p:cNvSpPr txBox="1">
            <a:spLocks noGrp="1"/>
          </p:cNvSpPr>
          <p:nvPr>
            <p:ph type="title" idx="3"/>
          </p:nvPr>
        </p:nvSpPr>
        <p:spPr>
          <a:xfrm>
            <a:off x="2702096" y="3171125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161" name="Google Shape;161;p27"/>
          <p:cNvSpPr txBox="1">
            <a:spLocks noGrp="1"/>
          </p:cNvSpPr>
          <p:nvPr>
            <p:ph type="title" idx="5"/>
          </p:nvPr>
        </p:nvSpPr>
        <p:spPr>
          <a:xfrm>
            <a:off x="4661405" y="3171125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</a:t>
            </a:r>
            <a:endParaRPr dirty="0"/>
          </a:p>
        </p:txBody>
      </p:sp>
      <p:sp>
        <p:nvSpPr>
          <p:cNvPr id="163" name="Google Shape;163;p27"/>
          <p:cNvSpPr txBox="1">
            <a:spLocks noGrp="1"/>
          </p:cNvSpPr>
          <p:nvPr>
            <p:ph type="title" idx="7"/>
          </p:nvPr>
        </p:nvSpPr>
        <p:spPr>
          <a:xfrm>
            <a:off x="6620713" y="3171125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</a:t>
            </a:r>
            <a:endParaRPr dirty="0"/>
          </a:p>
        </p:txBody>
      </p:sp>
      <p:sp>
        <p:nvSpPr>
          <p:cNvPr id="165" name="Google Shape;165;p27"/>
          <p:cNvSpPr txBox="1">
            <a:spLocks noGrp="1"/>
          </p:cNvSpPr>
          <p:nvPr>
            <p:ph type="title" idx="9"/>
          </p:nvPr>
        </p:nvSpPr>
        <p:spPr>
          <a:xfrm>
            <a:off x="742788" y="2137123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66" name="Google Shape;166;p27"/>
          <p:cNvSpPr txBox="1">
            <a:spLocks noGrp="1"/>
          </p:cNvSpPr>
          <p:nvPr>
            <p:ph type="title" idx="13"/>
          </p:nvPr>
        </p:nvSpPr>
        <p:spPr>
          <a:xfrm>
            <a:off x="2702088" y="2137123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67" name="Google Shape;167;p27"/>
          <p:cNvSpPr txBox="1">
            <a:spLocks noGrp="1"/>
          </p:cNvSpPr>
          <p:nvPr>
            <p:ph type="title" idx="14"/>
          </p:nvPr>
        </p:nvSpPr>
        <p:spPr>
          <a:xfrm>
            <a:off x="4661388" y="2137123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68" name="Google Shape;168;p27"/>
          <p:cNvSpPr txBox="1">
            <a:spLocks noGrp="1"/>
          </p:cNvSpPr>
          <p:nvPr>
            <p:ph type="title" idx="15"/>
          </p:nvPr>
        </p:nvSpPr>
        <p:spPr>
          <a:xfrm>
            <a:off x="6620688" y="2137123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947EC4-47B4-4A65-BB0E-860B1A714D05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559350" y="273596"/>
            <a:ext cx="8025300" cy="572700"/>
          </a:xfrm>
        </p:spPr>
        <p:txBody>
          <a:bodyPr/>
          <a:lstStyle/>
          <a:p>
            <a:r>
              <a:rPr lang="en-IN" dirty="0"/>
              <a:t>MODEL 4 : RF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5509F20-0EA5-4C6F-8F63-C28C00A2C452}"/>
              </a:ext>
            </a:extLst>
          </p:cNvPr>
          <p:cNvSpPr txBox="1">
            <a:spLocks/>
          </p:cNvSpPr>
          <p:nvPr/>
        </p:nvSpPr>
        <p:spPr>
          <a:xfrm>
            <a:off x="559350" y="928147"/>
            <a:ext cx="4376634" cy="312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ora"/>
              <a:buNone/>
              <a:defRPr sz="18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ora"/>
              <a:buNone/>
              <a:defRPr sz="18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ora"/>
              <a:buNone/>
              <a:defRPr sz="18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ora"/>
              <a:buNone/>
              <a:defRPr sz="18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ora"/>
              <a:buNone/>
              <a:defRPr sz="18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ora"/>
              <a:buNone/>
              <a:defRPr sz="18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ora"/>
              <a:buNone/>
              <a:defRPr sz="18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ora"/>
              <a:buNone/>
              <a:defRPr sz="18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ora"/>
              <a:buNone/>
              <a:defRPr sz="18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  <a:defRPr/>
            </a:pPr>
            <a:r>
              <a:rPr lang="en-IN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Random Forest (RF) </a:t>
            </a: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builds several decision trees and unites them to get more precision and accuracy.</a:t>
            </a:r>
          </a:p>
          <a:p>
            <a:pPr marL="0" indent="0" algn="l">
              <a:buFont typeface="Arial" panose="020B0604020202020204" pitchFamily="34" charset="0"/>
              <a:buNone/>
              <a:defRPr/>
            </a:pPr>
            <a:endParaRPr lang="en-IN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l">
              <a:buFont typeface="Arial" panose="020B0604020202020204" pitchFamily="34" charset="0"/>
              <a:buNone/>
              <a:defRPr/>
            </a:pPr>
            <a:endParaRPr lang="en-IN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l">
              <a:buFont typeface="Arial" panose="020B0604020202020204" pitchFamily="34" charset="0"/>
              <a:buNone/>
              <a:defRPr/>
            </a:pP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pPr marL="0" indent="0" algn="l">
              <a:buFont typeface="Arial" panose="020B0604020202020204" pitchFamily="34" charset="0"/>
              <a:buNone/>
              <a:defRPr/>
            </a:pPr>
            <a:r>
              <a:rPr lang="en-IN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Overall Iterations Score:</a:t>
            </a:r>
          </a:p>
          <a:p>
            <a:pPr marL="0" indent="0" algn="l">
              <a:buFont typeface="Arial" panose="020B0604020202020204" pitchFamily="34" charset="0"/>
              <a:buNone/>
              <a:defRPr/>
            </a:pP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Minimum Accuracy: 84.21%</a:t>
            </a:r>
          </a:p>
          <a:p>
            <a:pPr marL="0" indent="0" algn="l">
              <a:buFont typeface="Arial" panose="020B0604020202020204" pitchFamily="34" charset="0"/>
              <a:buNone/>
              <a:defRPr/>
            </a:pP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Mean Accuracy: 91.81%</a:t>
            </a:r>
          </a:p>
          <a:p>
            <a:pPr marL="0" indent="0" algn="l">
              <a:buFont typeface="Arial" panose="020B0604020202020204" pitchFamily="34" charset="0"/>
              <a:buNone/>
              <a:defRPr/>
            </a:pP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Maximum Accuracy: 100%</a:t>
            </a:r>
          </a:p>
          <a:p>
            <a:pPr marL="0" indent="0" algn="l">
              <a:buFont typeface="Arial" panose="020B0604020202020204" pitchFamily="34" charset="0"/>
              <a:buNone/>
              <a:defRPr/>
            </a:pPr>
            <a:endParaRPr lang="en-IN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4098" name="Picture 2" descr="two tree random forest">
            <a:extLst>
              <a:ext uri="{FF2B5EF4-FFF2-40B4-BE49-F238E27FC236}">
                <a16:creationId xmlns:a16="http://schemas.microsoft.com/office/drawing/2014/main" id="{F266E5F6-884B-42F9-A77A-181EBD550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050" y="1145220"/>
            <a:ext cx="3678958" cy="268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210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6AB20-DB21-4C71-AAEB-CFB56CCD8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083" y="213208"/>
            <a:ext cx="4733087" cy="1084800"/>
          </a:xfrm>
        </p:spPr>
        <p:txBody>
          <a:bodyPr/>
          <a:lstStyle/>
          <a:p>
            <a:r>
              <a:rPr lang="en-IN" dirty="0"/>
              <a:t>Comparison of Four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F23B8C-6849-49D9-A8DA-71980C631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405" y="1062735"/>
            <a:ext cx="5850384" cy="341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00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6"/>
          <p:cNvSpPr txBox="1">
            <a:spLocks noGrp="1"/>
          </p:cNvSpPr>
          <p:nvPr>
            <p:ph type="body" idx="1"/>
          </p:nvPr>
        </p:nvSpPr>
        <p:spPr>
          <a:xfrm>
            <a:off x="687074" y="1269507"/>
            <a:ext cx="6583737" cy="3153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b="0" i="0" dirty="0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Exploiting Nonlinear Recurrence and Fractal Scaling Properties for Voice Disorder Detection', Little MA, </a:t>
            </a:r>
            <a:r>
              <a:rPr lang="en-IN" b="0" i="0" dirty="0" err="1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McSharry</a:t>
            </a:r>
            <a:r>
              <a:rPr lang="en-IN" b="0" i="0" dirty="0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PE, Roberts SJ, Costello DAE, </a:t>
            </a:r>
            <a:r>
              <a:rPr lang="en-IN" b="0" i="0" dirty="0" err="1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Moroz</a:t>
            </a:r>
            <a:r>
              <a:rPr lang="en-IN" b="0" i="0" dirty="0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IM. </a:t>
            </a:r>
            <a:r>
              <a:rPr lang="en-IN" b="0" i="0" dirty="0" err="1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BioMedical</a:t>
            </a:r>
            <a:r>
              <a:rPr lang="en-IN" b="0" i="0" dirty="0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Engineering </a:t>
            </a:r>
            <a:r>
              <a:rPr lang="en-IN" b="0" i="0" dirty="0" err="1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OnLine</a:t>
            </a:r>
            <a:r>
              <a:rPr lang="en-IN" b="0" i="0" dirty="0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2007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b="0" i="0" dirty="0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Max A. Little, Patrick E. </a:t>
            </a:r>
            <a:r>
              <a:rPr lang="en-IN" b="0" i="0" dirty="0" err="1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McSharry</a:t>
            </a:r>
            <a:r>
              <a:rPr lang="en-IN" b="0" i="0" dirty="0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Eric J. Hunter, Lorraine O. </a:t>
            </a:r>
            <a:r>
              <a:rPr lang="en-IN" b="0" i="0" dirty="0" err="1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Ramig</a:t>
            </a:r>
            <a:r>
              <a:rPr lang="en-IN" b="0" i="0" dirty="0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(2008), 'Suitability of dysphonia measurements for telemonitoring of Parkinson's disease', IEEE Transactions on Biomedical Engineering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dirty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https://ggplot2.tidyverse.org/reference/ggtheme.html</a:t>
            </a:r>
            <a:endParaRPr lang="en-IN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dirty="0"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https://garthtarr.github.io/avfs/caret.html</a:t>
            </a:r>
            <a:endParaRPr lang="en-IN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84" name="Google Shape;684;p46"/>
          <p:cNvSpPr txBox="1">
            <a:spLocks noGrp="1"/>
          </p:cNvSpPr>
          <p:nvPr>
            <p:ph type="title"/>
          </p:nvPr>
        </p:nvSpPr>
        <p:spPr>
          <a:xfrm>
            <a:off x="559350" y="445025"/>
            <a:ext cx="802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6308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5A11FC-45BA-44EE-8D09-482F49D7C8C2}"/>
              </a:ext>
            </a:extLst>
          </p:cNvPr>
          <p:cNvSpPr txBox="1"/>
          <p:nvPr/>
        </p:nvSpPr>
        <p:spPr>
          <a:xfrm>
            <a:off x="2503503" y="2183907"/>
            <a:ext cx="413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Anton" panose="020B060402020202020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6714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BF5767-C53E-4602-998C-0F24AE5E8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3000"/>
                    </a14:imgEffect>
                    <a14:imgEffect>
                      <a14:brightnessContrast bright="11000" contrast="-2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3999" cy="5135230"/>
          </a:xfrm>
          <a:prstGeom prst="rect">
            <a:avLst/>
          </a:prstGeom>
        </p:spPr>
      </p:pic>
      <p:sp>
        <p:nvSpPr>
          <p:cNvPr id="11" name="Google Shape;150;p26">
            <a:extLst>
              <a:ext uri="{FF2B5EF4-FFF2-40B4-BE49-F238E27FC236}">
                <a16:creationId xmlns:a16="http://schemas.microsoft.com/office/drawing/2014/main" id="{103C20D2-B56C-4746-8B71-B6B0C09F04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947" y="1359425"/>
            <a:ext cx="1881700" cy="906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WHAT IS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73805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8DD66E-91FD-4B29-BB3E-376BF3E62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40" y="226116"/>
            <a:ext cx="7426519" cy="469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06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8"/>
          <p:cNvPicPr preferRelativeResize="0"/>
          <p:nvPr/>
        </p:nvPicPr>
        <p:blipFill rotWithShape="1">
          <a:blip r:embed="rId3">
            <a:alphaModFix/>
          </a:blip>
          <a:srcRect l="2674" r="30796"/>
          <a:stretch/>
        </p:blipFill>
        <p:spPr>
          <a:xfrm>
            <a:off x="5006340" y="0"/>
            <a:ext cx="413766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8"/>
          <p:cNvSpPr txBox="1">
            <a:spLocks noGrp="1"/>
          </p:cNvSpPr>
          <p:nvPr>
            <p:ph type="body" idx="1"/>
          </p:nvPr>
        </p:nvSpPr>
        <p:spPr>
          <a:xfrm>
            <a:off x="631890" y="1378930"/>
            <a:ext cx="3993450" cy="2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Source Sans Pro" panose="020B0604020202020204" pitchFamily="34" charset="0"/>
              </a:rPr>
              <a:t>As the symptoms become more obvious, people have difficulty walking, talking, or completing other simple tasks.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444444"/>
                </a:solidFill>
                <a:latin typeface="Source Sans Pro" panose="020B0604020202020204" pitchFamily="34" charset="0"/>
              </a:rPr>
              <a:t>Early detection can help in proper therapy.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No cure for PD exists today, but research is ongoing and medications or surgery can often provide substantial improvement with motor symptoms.</a:t>
            </a:r>
            <a:endParaRPr dirty="0"/>
          </a:p>
        </p:txBody>
      </p:sp>
      <p:sp>
        <p:nvSpPr>
          <p:cNvPr id="221" name="Google Shape;221;p28"/>
          <p:cNvSpPr txBox="1">
            <a:spLocks noGrp="1"/>
          </p:cNvSpPr>
          <p:nvPr>
            <p:ph type="title"/>
          </p:nvPr>
        </p:nvSpPr>
        <p:spPr>
          <a:xfrm>
            <a:off x="559350" y="445025"/>
            <a:ext cx="802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So Much Research on this Issue?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4731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5000"/>
          </a:schemeClr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0"/>
          <p:cNvPicPr preferRelativeResize="0"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</a:extLst>
          </a:blip>
          <a:srcRect t="6141" b="6141"/>
          <a:stretch/>
        </p:blipFill>
        <p:spPr>
          <a:xfrm>
            <a:off x="1" y="0"/>
            <a:ext cx="519193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0"/>
          <p:cNvSpPr txBox="1">
            <a:spLocks noGrp="1"/>
          </p:cNvSpPr>
          <p:nvPr>
            <p:ph type="title"/>
          </p:nvPr>
        </p:nvSpPr>
        <p:spPr>
          <a:xfrm>
            <a:off x="5972608" y="1620560"/>
            <a:ext cx="260619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OBJECTIVES</a:t>
            </a:r>
            <a:endParaRPr dirty="0"/>
          </a:p>
        </p:txBody>
      </p:sp>
      <p:sp>
        <p:nvSpPr>
          <p:cNvPr id="278" name="Google Shape;278;p30"/>
          <p:cNvSpPr txBox="1">
            <a:spLocks noGrp="1"/>
          </p:cNvSpPr>
          <p:nvPr>
            <p:ph type="title" idx="2"/>
          </p:nvPr>
        </p:nvSpPr>
        <p:spPr>
          <a:xfrm>
            <a:off x="6036217" y="639260"/>
            <a:ext cx="2287618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OUR</a:t>
            </a:r>
            <a:endParaRPr sz="4400" dirty="0"/>
          </a:p>
        </p:txBody>
      </p:sp>
      <p:sp>
        <p:nvSpPr>
          <p:cNvPr id="279" name="Google Shape;279;p30"/>
          <p:cNvSpPr txBox="1">
            <a:spLocks noGrp="1"/>
          </p:cNvSpPr>
          <p:nvPr>
            <p:ph type="subTitle" idx="1"/>
          </p:nvPr>
        </p:nvSpPr>
        <p:spPr>
          <a:xfrm>
            <a:off x="5383032" y="2859404"/>
            <a:ext cx="3593989" cy="1720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 analyze components of voice of people with Parkinson’s Disease.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 classify a person as healthy or as having P</a:t>
            </a:r>
            <a:r>
              <a:rPr lang="en-IN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" dirty="0">
                <a:latin typeface="Source Sans Pro" panose="020B0503030403020204" pitchFamily="34" charset="0"/>
                <a:ea typeface="Source Sans Pro" panose="020B0503030403020204" pitchFamily="34" charset="0"/>
              </a:rPr>
              <a:t>rkinson’s Disease.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124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1;p28">
            <a:extLst>
              <a:ext uri="{FF2B5EF4-FFF2-40B4-BE49-F238E27FC236}">
                <a16:creationId xmlns:a16="http://schemas.microsoft.com/office/drawing/2014/main" id="{0F136B6E-41EC-4F8E-8CC8-D2049E97E4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9350" y="445025"/>
            <a:ext cx="802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Set</a:t>
            </a:r>
            <a:endParaRPr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FF8F532-2E3E-47CC-ADAA-760440ECB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9976" y="1449624"/>
            <a:ext cx="7482747" cy="2867934"/>
          </a:xfrm>
        </p:spPr>
        <p:txBody>
          <a:bodyPr/>
          <a:lstStyle/>
          <a:p>
            <a:pPr marL="139700" indent="0">
              <a:buNone/>
            </a:pP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Properties</a:t>
            </a:r>
          </a:p>
          <a:p>
            <a:pPr marL="139700" indent="0">
              <a:buNone/>
            </a:pPr>
            <a:endParaRPr lang="en-IN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Type of File : .data file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Number of Attributes per Row : 24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Released Under : UCI Machine Learning Repository </a:t>
            </a:r>
            <a:r>
              <a:rPr lang="en-IN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hlinkClick r:id="rId3" tooltip="Center for Machine Learning and Intelligent System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Center for Machine Learning and Intelligent Systems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Source : </a:t>
            </a: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https://archive.ics.uci.edu/ml/datasets/parkinsons</a:t>
            </a:r>
            <a:endParaRPr lang="en-IN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Data :  </a:t>
            </a: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  <a:hlinkClick r:id="rId5"/>
              </a:rPr>
              <a:t>https://archive.ics.uci.edu/ml/machine-learning-databases/parkinsons/</a:t>
            </a:r>
            <a:endParaRPr lang="en-IN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3970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1;p28">
            <a:extLst>
              <a:ext uri="{FF2B5EF4-FFF2-40B4-BE49-F238E27FC236}">
                <a16:creationId xmlns:a16="http://schemas.microsoft.com/office/drawing/2014/main" id="{0F136B6E-41EC-4F8E-8CC8-D2049E97E4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9350" y="445025"/>
            <a:ext cx="802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Set</a:t>
            </a:r>
            <a:endParaRPr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262739D-50E8-452F-97E3-A6FF068BF1DB}"/>
              </a:ext>
            </a:extLst>
          </p:cNvPr>
          <p:cNvSpPr txBox="1">
            <a:spLocks/>
          </p:cNvSpPr>
          <p:nvPr/>
        </p:nvSpPr>
        <p:spPr>
          <a:xfrm>
            <a:off x="744541" y="1434124"/>
            <a:ext cx="7654917" cy="2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ora"/>
              <a:buChar char="●"/>
              <a:defRPr sz="14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ora"/>
              <a:buChar char="○"/>
              <a:defRPr sz="14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ora"/>
              <a:buChar char="■"/>
              <a:defRPr sz="14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ora"/>
              <a:buChar char="●"/>
              <a:defRPr sz="14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ora"/>
              <a:buChar char="○"/>
              <a:defRPr sz="14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ora"/>
              <a:buChar char="■"/>
              <a:defRPr sz="14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ora"/>
              <a:buChar char="●"/>
              <a:defRPr sz="14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ora"/>
              <a:buChar char="○"/>
              <a:defRPr sz="14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ora"/>
              <a:buChar char="■"/>
              <a:defRPr sz="14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139700" indent="0">
              <a:lnSpc>
                <a:spcPct val="150000"/>
              </a:lnSpc>
              <a:buFont typeface="Lora"/>
              <a:buNone/>
            </a:pPr>
            <a:r>
              <a:rPr lang="en-US" sz="1600" dirty="0">
                <a:solidFill>
                  <a:srgbClr val="12365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This dataset is composed of a range of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biomedical voice measurements </a:t>
            </a:r>
            <a:r>
              <a:rPr lang="en-US" sz="1600" dirty="0">
                <a:solidFill>
                  <a:srgbClr val="12365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from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31 people, 23 with Parkinson's disease (PD). </a:t>
            </a:r>
          </a:p>
          <a:p>
            <a:pPr marL="139700" indent="0">
              <a:lnSpc>
                <a:spcPct val="150000"/>
              </a:lnSpc>
              <a:buFont typeface="Lora"/>
              <a:buNone/>
            </a:pPr>
            <a:r>
              <a:rPr lang="en-US" sz="1600" dirty="0">
                <a:solidFill>
                  <a:srgbClr val="12365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Each column in the table is a particular voice measure, and each row corresponds one of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195 voice recording </a:t>
            </a:r>
            <a:r>
              <a:rPr lang="en-US" sz="1600" dirty="0">
                <a:solidFill>
                  <a:srgbClr val="12365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from these individuals ("name" column). </a:t>
            </a:r>
          </a:p>
          <a:p>
            <a:pPr marL="139700" indent="0">
              <a:lnSpc>
                <a:spcPct val="150000"/>
              </a:lnSpc>
              <a:buFont typeface="Lora"/>
              <a:buNone/>
            </a:pPr>
            <a:r>
              <a:rPr lang="en-US" sz="1600" dirty="0">
                <a:solidFill>
                  <a:srgbClr val="12365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main aim of the data is to discriminate healthy people from those with PD, according to "status" column which is set to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 for healthy </a:t>
            </a:r>
            <a:r>
              <a:rPr lang="en-US" sz="1600" dirty="0">
                <a:solidFill>
                  <a:srgbClr val="12365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and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 for PD</a:t>
            </a:r>
            <a:r>
              <a:rPr lang="en-US" sz="1600" dirty="0">
                <a:solidFill>
                  <a:srgbClr val="12365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en-IN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873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6"/>
          <p:cNvSpPr txBox="1">
            <a:spLocks noGrp="1"/>
          </p:cNvSpPr>
          <p:nvPr>
            <p:ph type="title"/>
          </p:nvPr>
        </p:nvSpPr>
        <p:spPr>
          <a:xfrm>
            <a:off x="559350" y="270096"/>
            <a:ext cx="802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Attributes </a:t>
            </a:r>
            <a:r>
              <a:rPr lang="en-IN" dirty="0"/>
              <a:t>in the Data Set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7C23020-FDFF-4B2F-98EB-A8F0C82E90E5}"/>
              </a:ext>
            </a:extLst>
          </p:cNvPr>
          <p:cNvSpPr/>
          <p:nvPr/>
        </p:nvSpPr>
        <p:spPr>
          <a:xfrm>
            <a:off x="785449" y="984684"/>
            <a:ext cx="1288111" cy="8746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D83F242-3200-4624-9EAB-B2041D32AAF6}"/>
              </a:ext>
            </a:extLst>
          </p:cNvPr>
          <p:cNvSpPr/>
          <p:nvPr/>
        </p:nvSpPr>
        <p:spPr>
          <a:xfrm>
            <a:off x="3366115" y="922660"/>
            <a:ext cx="1288111" cy="8746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MDVP:</a:t>
            </a:r>
          </a:p>
          <a:p>
            <a:pPr algn="ctr"/>
            <a:r>
              <a:rPr lang="en-IN" b="0" i="0" dirty="0" err="1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Fo</a:t>
            </a:r>
            <a:r>
              <a:rPr lang="en-IN" b="0" i="0" dirty="0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(Hz)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F7CC719-D430-46AB-931E-C44727B48CB7}"/>
              </a:ext>
            </a:extLst>
          </p:cNvPr>
          <p:cNvSpPr/>
          <p:nvPr/>
        </p:nvSpPr>
        <p:spPr>
          <a:xfrm>
            <a:off x="4880304" y="1464106"/>
            <a:ext cx="1288111" cy="8746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MDVP:</a:t>
            </a:r>
          </a:p>
          <a:p>
            <a:pPr algn="ctr"/>
            <a:r>
              <a:rPr lang="en-IN" b="0" i="0" dirty="0" err="1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Fhi</a:t>
            </a:r>
            <a:r>
              <a:rPr lang="en-IN" b="0" i="0" dirty="0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(Hz)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9078DC-BAFA-457C-84B7-D3045E09635B}"/>
              </a:ext>
            </a:extLst>
          </p:cNvPr>
          <p:cNvSpPr/>
          <p:nvPr/>
        </p:nvSpPr>
        <p:spPr>
          <a:xfrm>
            <a:off x="7038205" y="547362"/>
            <a:ext cx="1288111" cy="8746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MDVP:</a:t>
            </a:r>
          </a:p>
          <a:p>
            <a:pPr algn="ctr"/>
            <a:r>
              <a:rPr lang="en-IN" b="0" i="0" dirty="0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Flo(Hz)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8DFDDC-0CB2-4AD1-AFF0-1DB79C5C407C}"/>
              </a:ext>
            </a:extLst>
          </p:cNvPr>
          <p:cNvSpPr/>
          <p:nvPr/>
        </p:nvSpPr>
        <p:spPr>
          <a:xfrm>
            <a:off x="479560" y="3142577"/>
            <a:ext cx="1288111" cy="8746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MDVP:</a:t>
            </a:r>
          </a:p>
          <a:p>
            <a:pPr algn="ctr"/>
            <a:r>
              <a:rPr lang="en-IN" b="0" i="0" dirty="0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Jitter(%)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1CDCFF-0675-4584-B618-1031E151E5EF}"/>
              </a:ext>
            </a:extLst>
          </p:cNvPr>
          <p:cNvSpPr/>
          <p:nvPr/>
        </p:nvSpPr>
        <p:spPr>
          <a:xfrm>
            <a:off x="559350" y="4072917"/>
            <a:ext cx="1372926" cy="8746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MDVP:</a:t>
            </a:r>
          </a:p>
          <a:p>
            <a:pPr algn="ctr"/>
            <a:r>
              <a:rPr lang="en-IN" b="0" i="0" dirty="0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Jitter</a:t>
            </a:r>
            <a:r>
              <a:rPr lang="en-IN" dirty="0">
                <a:solidFill>
                  <a:srgbClr val="12365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(Abs</a:t>
            </a:r>
            <a:r>
              <a:rPr lang="en-IN" b="0" i="0" dirty="0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509EA8-A24C-4EFD-B8AF-44B16BD11B28}"/>
              </a:ext>
            </a:extLst>
          </p:cNvPr>
          <p:cNvSpPr/>
          <p:nvPr/>
        </p:nvSpPr>
        <p:spPr>
          <a:xfrm>
            <a:off x="1906308" y="3139881"/>
            <a:ext cx="1288111" cy="8746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MDVP:</a:t>
            </a:r>
          </a:p>
          <a:p>
            <a:pPr algn="ctr"/>
            <a:r>
              <a:rPr lang="en-IN" dirty="0">
                <a:solidFill>
                  <a:srgbClr val="12365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RAP</a:t>
            </a:r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72F3FB9-3728-4CB7-A856-79C0636D81C9}"/>
              </a:ext>
            </a:extLst>
          </p:cNvPr>
          <p:cNvSpPr/>
          <p:nvPr/>
        </p:nvSpPr>
        <p:spPr>
          <a:xfrm>
            <a:off x="3341921" y="3288554"/>
            <a:ext cx="1288111" cy="8746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MDVP:</a:t>
            </a:r>
          </a:p>
          <a:p>
            <a:pPr algn="ctr"/>
            <a:r>
              <a:rPr lang="en-IN" dirty="0">
                <a:solidFill>
                  <a:srgbClr val="12365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PPQ</a:t>
            </a:r>
            <a:endParaRPr lang="en-IN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50F7A31-EDC4-4D06-992E-E0944C5FF1DD}"/>
              </a:ext>
            </a:extLst>
          </p:cNvPr>
          <p:cNvSpPr/>
          <p:nvPr/>
        </p:nvSpPr>
        <p:spPr>
          <a:xfrm>
            <a:off x="2184760" y="4130737"/>
            <a:ext cx="1288111" cy="8746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12365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Jitter</a:t>
            </a:r>
            <a:r>
              <a:rPr lang="en-IN" b="0" i="0" dirty="0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 algn="ctr"/>
            <a:r>
              <a:rPr lang="en-IN" dirty="0">
                <a:solidFill>
                  <a:srgbClr val="12365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DDP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FD2A0D-41CF-4A07-86C6-7D86AB0B6D4A}"/>
              </a:ext>
            </a:extLst>
          </p:cNvPr>
          <p:cNvSpPr txBox="1"/>
          <p:nvPr/>
        </p:nvSpPr>
        <p:spPr>
          <a:xfrm>
            <a:off x="963799" y="1975540"/>
            <a:ext cx="1936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0" i="0" dirty="0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ASCII subject name and recording number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232FBD-E506-44FB-8D6F-1787667A8C3E}"/>
              </a:ext>
            </a:extLst>
          </p:cNvPr>
          <p:cNvSpPr txBox="1"/>
          <p:nvPr/>
        </p:nvSpPr>
        <p:spPr>
          <a:xfrm>
            <a:off x="4654226" y="732363"/>
            <a:ext cx="1936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0" i="0" dirty="0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Average vocal fundamental frequency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8F5A10-59C8-4E8C-A2AA-8169F5339C68}"/>
              </a:ext>
            </a:extLst>
          </p:cNvPr>
          <p:cNvSpPr txBox="1"/>
          <p:nvPr/>
        </p:nvSpPr>
        <p:spPr>
          <a:xfrm>
            <a:off x="5765548" y="2136898"/>
            <a:ext cx="1936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12365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Maximum</a:t>
            </a:r>
            <a:r>
              <a:rPr lang="en-IN" b="0" i="0" dirty="0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vocal fundamental frequency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511E65-EFF7-4E2A-9BCF-7E0B522D2AEE}"/>
              </a:ext>
            </a:extLst>
          </p:cNvPr>
          <p:cNvSpPr txBox="1"/>
          <p:nvPr/>
        </p:nvSpPr>
        <p:spPr>
          <a:xfrm>
            <a:off x="7038205" y="1452320"/>
            <a:ext cx="1936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12365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Minimum</a:t>
            </a:r>
            <a:r>
              <a:rPr lang="en-IN" b="0" i="0" dirty="0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vocal fundamental frequency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0BBE47-0AA5-479A-BFDE-74F3F3E9C22E}"/>
              </a:ext>
            </a:extLst>
          </p:cNvPr>
          <p:cNvSpPr txBox="1"/>
          <p:nvPr/>
        </p:nvSpPr>
        <p:spPr>
          <a:xfrm>
            <a:off x="3341921" y="4274936"/>
            <a:ext cx="3008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0" i="0" dirty="0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Several measures of variation in fundamental frequency</a:t>
            </a:r>
            <a:br>
              <a:rPr lang="en-IN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endParaRPr lang="en-IN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0A70BFE-BC2A-42C3-B3A8-F7ACEB0DF9B6}"/>
              </a:ext>
            </a:extLst>
          </p:cNvPr>
          <p:cNvSpPr/>
          <p:nvPr/>
        </p:nvSpPr>
        <p:spPr>
          <a:xfrm>
            <a:off x="6007270" y="3125591"/>
            <a:ext cx="1288111" cy="8746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12365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HNR</a:t>
            </a:r>
            <a:endParaRPr lang="en-IN" b="0" i="0" dirty="0">
              <a:solidFill>
                <a:srgbClr val="123654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D0F33E-BF3A-4D67-A897-AF4C3D7CE739}"/>
              </a:ext>
            </a:extLst>
          </p:cNvPr>
          <p:cNvSpPr/>
          <p:nvPr/>
        </p:nvSpPr>
        <p:spPr>
          <a:xfrm>
            <a:off x="7442883" y="3167961"/>
            <a:ext cx="1288111" cy="8746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12365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NHR</a:t>
            </a:r>
            <a:endParaRPr lang="en-IN" b="0" i="0" dirty="0">
              <a:solidFill>
                <a:srgbClr val="123654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E79097-2D7D-45AE-A24F-A50AB9996D94}"/>
              </a:ext>
            </a:extLst>
          </p:cNvPr>
          <p:cNvSpPr txBox="1"/>
          <p:nvPr/>
        </p:nvSpPr>
        <p:spPr>
          <a:xfrm>
            <a:off x="6035805" y="4198726"/>
            <a:ext cx="3008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0" i="0" dirty="0">
                <a:solidFill>
                  <a:srgbClr val="12365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Two measures of ratio of noise to tonal components in the voice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1520327"/>
      </p:ext>
    </p:extLst>
  </p:cSld>
  <p:clrMapOvr>
    <a:masterClrMapping/>
  </p:clrMapOvr>
</p:sld>
</file>

<file path=ppt/theme/theme1.xml><?xml version="1.0" encoding="utf-8"?>
<a:theme xmlns:a="http://schemas.openxmlformats.org/drawingml/2006/main" name="Parkinson Breakthrough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A2C4C9"/>
      </a:accent1>
      <a:accent2>
        <a:srgbClr val="FCE5CD"/>
      </a:accent2>
      <a:accent3>
        <a:srgbClr val="666666"/>
      </a:accent3>
      <a:accent4>
        <a:srgbClr val="F9CB9C"/>
      </a:accent4>
      <a:accent5>
        <a:srgbClr val="D0E0E3"/>
      </a:accent5>
      <a:accent6>
        <a:srgbClr val="E69138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1052</Words>
  <Application>Microsoft Office PowerPoint</Application>
  <PresentationFormat>On-screen Show (16:9)</PresentationFormat>
  <Paragraphs>168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Calibri</vt:lpstr>
      <vt:lpstr>Anton</vt:lpstr>
      <vt:lpstr>Constantia</vt:lpstr>
      <vt:lpstr>Wingdings</vt:lpstr>
      <vt:lpstr>Arial</vt:lpstr>
      <vt:lpstr>Lora</vt:lpstr>
      <vt:lpstr>Source Sans Pro</vt:lpstr>
      <vt:lpstr>Parkinson Breakthrough</vt:lpstr>
      <vt:lpstr>PARKINSON’S DISEASE DATA ANALYSIS BASED ON VOICE</vt:lpstr>
      <vt:lpstr>TABLE OF CONTENTS</vt:lpstr>
      <vt:lpstr>WHAT IS</vt:lpstr>
      <vt:lpstr>PowerPoint Presentation</vt:lpstr>
      <vt:lpstr>Why So Much Research on this Issue?</vt:lpstr>
      <vt:lpstr>OBJECTIVES</vt:lpstr>
      <vt:lpstr>Data Set</vt:lpstr>
      <vt:lpstr>Data Set</vt:lpstr>
      <vt:lpstr>Attributes in the Data Set</vt:lpstr>
      <vt:lpstr>Attributes in the Data Set</vt:lpstr>
      <vt:lpstr>Analysing  Our Data</vt:lpstr>
      <vt:lpstr>Modifying Data File</vt:lpstr>
      <vt:lpstr>Analysing the Data</vt:lpstr>
      <vt:lpstr>Modifying Data File</vt:lpstr>
      <vt:lpstr>Classification</vt:lpstr>
      <vt:lpstr>Prerequisites</vt:lpstr>
      <vt:lpstr>MODEL 1 : LDA</vt:lpstr>
      <vt:lpstr>MODEL 2 : CART</vt:lpstr>
      <vt:lpstr>MODEL 3 : SVM</vt:lpstr>
      <vt:lpstr>MODEL 4 : RF</vt:lpstr>
      <vt:lpstr>Comparison of Four Models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PARKINSON’S DISEASE DATA ANALYSIS BASED ON VOICE</dc:title>
  <dc:creator>Anwesha Barman</dc:creator>
  <cp:lastModifiedBy>Anwesha Barman</cp:lastModifiedBy>
  <cp:revision>29</cp:revision>
  <dcterms:modified xsi:type="dcterms:W3CDTF">2020-10-27T08:14:59Z</dcterms:modified>
</cp:coreProperties>
</file>