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8.gif" ContentType="image/gif"/>
  <Override PartName="/ppt/media/image5.jpeg" ContentType="image/jpeg"/>
  <Override PartName="/ppt/media/image6.gif" ContentType="image/gif"/>
  <Override PartName="/ppt/media/image10.jpeg" ContentType="image/jpeg"/>
  <Override PartName="/ppt/media/image7.jpeg" ContentType="image/jpeg"/>
  <Override PartName="/ppt/media/image9.gif" ContentType="image/gif"/>
  <Override PartName="/ppt/media/image1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5CD52EB-525D-4F45-9F5C-623098C6432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5F911EA-121A-4EE4-9DF2-7C1A577B19BC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A189C55E-7416-4682-A574-625117400C2E}" type="datetime">
              <a:rPr b="0" lang="en-US" sz="1200" spc="-1" strike="noStrike">
                <a:solidFill>
                  <a:srgbClr val="035c75"/>
                </a:solidFill>
                <a:latin typeface="Constantia"/>
              </a:rPr>
              <a:t>1/21/22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B3D8D68-E380-4A9D-9331-8BC9D77D1CB3}" type="slidenum">
              <a:rPr b="0" lang="en-IN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Constantia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image" Target="../media/image9.gif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12640" y="58320"/>
            <a:ext cx="6872760" cy="579240"/>
          </a:xfrm>
          <a:prstGeom prst="rect">
            <a:avLst/>
          </a:prstGeom>
          <a:noFill/>
          <a:ln w="0">
            <a:noFill/>
          </a:ln>
          <a:scene3d>
            <a:camera prst="orthographicFront">
              <a:rot lat="0" lon="0" rev="0"/>
            </a:camera>
            <a:lightRig dir="t" rig="contrasting">
              <a:rot lat="0" lon="0" rev="4500000"/>
            </a:lightRig>
          </a:scene3d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356ac9"/>
                </a:solidFill>
                <a:latin typeface="Constantia"/>
              </a:rPr>
              <a:t>FUNCTIONAL DIFFERENCES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714920" y="1308240"/>
            <a:ext cx="2285640" cy="626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79" spc="-1" strike="noStrike">
                <a:solidFill>
                  <a:srgbClr val="000000"/>
                </a:solidFill>
                <a:latin typeface="Constantia"/>
              </a:rPr>
              <a:t>Learning &amp; performing tasks</a:t>
            </a:r>
            <a:endParaRPr b="0" lang="en-IN" sz="1679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79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79" spc="-1" strike="noStrike">
                <a:solidFill>
                  <a:srgbClr val="000000"/>
                </a:solidFill>
                <a:latin typeface="Constantia"/>
              </a:rPr>
              <a:t>Abstract &amp; Task oriented </a:t>
            </a:r>
            <a:endParaRPr b="0" lang="en-IN" sz="1679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79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79" spc="-1" strike="noStrike">
                <a:solidFill>
                  <a:srgbClr val="000000"/>
                </a:solidFill>
                <a:latin typeface="Constantia"/>
              </a:rPr>
              <a:t>Focus on exact issues &amp; disregard impertinent info.</a:t>
            </a:r>
            <a:endParaRPr b="0" lang="en-IN" sz="1679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79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79" spc="-1" strike="noStrike">
                <a:solidFill>
                  <a:srgbClr val="000000"/>
                </a:solidFill>
                <a:latin typeface="Constantia"/>
              </a:rPr>
              <a:t>Better math skills</a:t>
            </a:r>
            <a:endParaRPr b="0" lang="en-IN" sz="1679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79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79" spc="-1" strike="noStrike">
                <a:solidFill>
                  <a:srgbClr val="000000"/>
                </a:solidFill>
                <a:latin typeface="Constantia"/>
              </a:rPr>
              <a:t>Better coordination</a:t>
            </a:r>
            <a:endParaRPr b="0" lang="en-IN" sz="1679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79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1679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79" spc="-1" strike="noStrike">
                <a:solidFill>
                  <a:srgbClr val="000000"/>
                </a:solidFill>
                <a:latin typeface="Constantia"/>
              </a:rPr>
              <a:t>Better sense of direction </a:t>
            </a:r>
            <a:endParaRPr b="0" lang="en-IN" sz="1679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79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79" spc="-1" strike="noStrike">
                <a:solidFill>
                  <a:srgbClr val="000000"/>
                </a:solidFill>
                <a:latin typeface="Constantia"/>
              </a:rPr>
              <a:t>Risk taking</a:t>
            </a:r>
            <a:endParaRPr b="0" lang="en-IN" sz="1679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79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79" spc="-1" strike="noStrike">
                <a:solidFill>
                  <a:srgbClr val="000000"/>
                </a:solidFill>
                <a:latin typeface="Constantia"/>
              </a:rPr>
              <a:t>Focus more on visual senses</a:t>
            </a:r>
            <a:endParaRPr b="0" lang="en-IN" sz="1679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79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79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7000920" y="1338840"/>
            <a:ext cx="1999800" cy="68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90" spc="-1" strike="noStrike">
                <a:solidFill>
                  <a:srgbClr val="000000"/>
                </a:solidFill>
                <a:latin typeface="Constantia"/>
              </a:rPr>
              <a:t>Juggling different tasks</a:t>
            </a:r>
            <a:endParaRPr b="0" lang="en-IN" sz="16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9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90" spc="-1" strike="noStrike">
                <a:solidFill>
                  <a:srgbClr val="000000"/>
                </a:solidFill>
                <a:latin typeface="Constantia"/>
              </a:rPr>
              <a:t>Social thinking &amp; Interactions</a:t>
            </a:r>
            <a:endParaRPr b="0" lang="en-IN" sz="16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9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90" spc="-1" strike="noStrike">
                <a:solidFill>
                  <a:srgbClr val="000000"/>
                </a:solidFill>
                <a:latin typeface="Constantia"/>
              </a:rPr>
              <a:t>More empathic  &amp; comprehensive in thinking</a:t>
            </a:r>
            <a:endParaRPr b="0" lang="en-IN" sz="16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9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90" spc="-1" strike="noStrike">
                <a:solidFill>
                  <a:srgbClr val="000000"/>
                </a:solidFill>
                <a:latin typeface="Constantia"/>
              </a:rPr>
              <a:t>Perceive pain intensely</a:t>
            </a:r>
            <a:endParaRPr b="0" lang="en-IN" sz="16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9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90" spc="-1" strike="noStrike">
                <a:solidFill>
                  <a:srgbClr val="000000"/>
                </a:solidFill>
                <a:latin typeface="Constantia"/>
              </a:rPr>
              <a:t>More expressive</a:t>
            </a:r>
            <a:endParaRPr b="0" lang="en-IN" sz="16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9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90" spc="-1" strike="noStrike">
                <a:solidFill>
                  <a:srgbClr val="000000"/>
                </a:solidFill>
                <a:latin typeface="Constantia"/>
              </a:rPr>
              <a:t>Better memory</a:t>
            </a:r>
            <a:endParaRPr b="0" lang="en-IN" sz="16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9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90" spc="-1" strike="noStrike">
                <a:solidFill>
                  <a:srgbClr val="000000"/>
                </a:solidFill>
                <a:latin typeface="Constantia"/>
              </a:rPr>
              <a:t>Use multiple senses</a:t>
            </a:r>
            <a:endParaRPr b="0" lang="en-IN" sz="16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9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16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9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4482000" y="569160"/>
            <a:ext cx="4141800" cy="396720"/>
          </a:xfrm>
          <a:prstGeom prst="rect">
            <a:avLst/>
          </a:prstGeom>
          <a:noFill/>
          <a:ln w="0">
            <a:noFill/>
          </a:ln>
          <a:scene3d>
            <a:camera prst="orthographicFront"/>
            <a:lightRig dir="t" rig="brightRoom"/>
          </a:scene3d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0f6fc6"/>
                </a:solidFill>
                <a:latin typeface="Constantia"/>
              </a:rPr>
              <a:t>    </a:t>
            </a:r>
            <a:r>
              <a:rPr b="1" lang="en-US" sz="2000" spc="-1" strike="noStrike" cap="all">
                <a:solidFill>
                  <a:srgbClr val="0f6fc6"/>
                </a:solidFill>
                <a:latin typeface="Constantia"/>
              </a:rPr>
              <a:t>HOW DO THEY DIFFER 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4857840" y="928800"/>
            <a:ext cx="1499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nstantia"/>
              </a:rPr>
              <a:t>MALES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7143840" y="928800"/>
            <a:ext cx="1285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nstantia"/>
              </a:rPr>
              <a:t>FEMALES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4320360" cy="34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383560" y="857160"/>
            <a:ext cx="3381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nstantia"/>
              </a:rPr>
              <a:t>anterior cingulate cortex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42960" y="1375560"/>
            <a:ext cx="7214760" cy="3255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Times New Roman"/>
              </a:rPr>
              <a:t>rational decision making center of the brain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Times New Roman"/>
              </a:rPr>
              <a:t> </a:t>
            </a: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Times New Roman"/>
              </a:rPr>
              <a:t>weighs options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Times New Roman"/>
              </a:rPr>
              <a:t> </a:t>
            </a: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Times New Roman"/>
              </a:rPr>
              <a:t>larger in women,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Times New Roman"/>
              </a:rPr>
              <a:t> </a:t>
            </a: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Times New Roman"/>
              </a:rPr>
              <a:t>labeled as the "worrywart" center for women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Times New Roman"/>
              </a:rPr>
              <a:t>Research says anxiety is four times more common in women than men.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Times New Roman"/>
              </a:rPr>
              <a:t> </a:t>
            </a: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Times New Roman"/>
              </a:rPr>
              <a:t>men influenced by risk-taking testosterone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Calibri"/>
              </a:rPr>
              <a:t> </a:t>
            </a: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Calibri"/>
              </a:rPr>
              <a:t>The corpus callosum is thicker in women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Calibri"/>
              </a:rPr>
              <a:t>Women use both sides of their brains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Calibri"/>
              </a:rPr>
              <a:t> </a:t>
            </a: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Calibri"/>
              </a:rPr>
              <a:t>for visual and verbal processing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Calibri"/>
              </a:rPr>
              <a:t>To respond to emotional experiences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Calibri"/>
              </a:rPr>
              <a:t>men use the right side for spatial skills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  <a:ea typeface="Calibri"/>
              </a:rPr>
              <a:t>left for verbal skills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14200" y="5857920"/>
            <a:ext cx="9715320" cy="2834280"/>
          </a:xfrm>
          <a:prstGeom prst="rect">
            <a:avLst/>
          </a:prstGeom>
          <a:noFill/>
          <a:ln w="0">
            <a:noFill/>
          </a:ln>
          <a:scene3d>
            <a:camera prst="orthographicFront">
              <a:rot lat="0" lon="0" rev="0"/>
            </a:camera>
            <a:lightRig dir="t" rig="contrasting">
              <a:rot lat="0" lon="0" rev="4500000"/>
            </a:lightRig>
          </a:scene3d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356ac9"/>
                </a:solidFill>
                <a:latin typeface="Constantia"/>
              </a:rPr>
              <a:t>Why </a:t>
            </a:r>
            <a:r>
              <a:rPr b="1" lang="en-IN" sz="2400" spc="-1" strike="noStrike" cap="all">
                <a:solidFill>
                  <a:srgbClr val="356ac9"/>
                </a:solidFill>
                <a:latin typeface="Constantia"/>
              </a:rPr>
              <a:t>Females Distinguish Colors Better While Men Excel At Tracking Fast Moving Objects 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IN" sz="2400" spc="-1" strike="noStrike">
              <a:latin typeface="Arial"/>
            </a:endParaRPr>
          </a:p>
        </p:txBody>
      </p:sp>
      <p:pic>
        <p:nvPicPr>
          <p:cNvPr id="84" name="Picture 4" descr="Beautiful-Eye-Wallpapers-5.jpg"/>
          <p:cNvPicPr/>
          <p:nvPr/>
        </p:nvPicPr>
        <p:blipFill>
          <a:blip r:embed="rId1"/>
          <a:stretch/>
        </p:blipFill>
        <p:spPr>
          <a:xfrm>
            <a:off x="0" y="0"/>
            <a:ext cx="9143640" cy="585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214720" y="357120"/>
            <a:ext cx="557172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</a:rPr>
              <a:t>Men require a slightly longer wavelength than females to experience the same hue.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onstantia"/>
              </a:rPr>
              <a:t>less adept at distinguishing among the shades in the center of the color spectrum.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</a:rPr>
              <a:t>can detect quick-changing details from afar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</a:rPr>
              <a:t>males are born with 25% more neurons in this brain region than women.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nstantia"/>
              </a:rPr>
              <a:t>Female gatherers may have become better adapted at recognizing static objects like wild berries.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" descr="fnint-06-00036-g006.jpg"/>
          <p:cNvPicPr/>
          <p:nvPr/>
        </p:nvPicPr>
        <p:blipFill>
          <a:blip r:embed="rId1"/>
          <a:stretch/>
        </p:blipFill>
        <p:spPr>
          <a:xfrm>
            <a:off x="142920" y="428760"/>
            <a:ext cx="8760240" cy="624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" descr="C:\Users\D.RAJ KIRAN\Desktop\Pics\woman-multitasking-cartoon.jpg"/>
          <p:cNvPicPr/>
          <p:nvPr/>
        </p:nvPicPr>
        <p:blipFill>
          <a:blip r:embed="rId1"/>
          <a:srcRect l="0" t="7870" r="0" b="7870"/>
          <a:stretch/>
        </p:blipFill>
        <p:spPr>
          <a:xfrm>
            <a:off x="0" y="0"/>
            <a:ext cx="9143640" cy="6143400"/>
          </a:xfrm>
          <a:prstGeom prst="rect">
            <a:avLst/>
          </a:prstGeom>
          <a:ln w="0"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1511280" y="2967480"/>
            <a:ext cx="184320" cy="923040"/>
          </a:xfrm>
          <a:prstGeom prst="rect">
            <a:avLst/>
          </a:prstGeom>
          <a:noFill/>
          <a:ln w="0">
            <a:noFill/>
          </a:ln>
          <a:scene3d>
            <a:camera prst="orthographicFront">
              <a:rot lat="0" lon="0" rev="0"/>
            </a:camera>
            <a:lightRig dir="t" rig="contrasting">
              <a:rot lat="0" lon="0" rev="4500000"/>
            </a:lightRig>
          </a:scene3d>
        </p:spPr>
        <p:style>
          <a:lnRef idx="0"/>
          <a:fillRef idx="0"/>
          <a:effectRef idx="0"/>
          <a:fontRef idx="minor"/>
        </p:style>
      </p:sp>
      <p:sp>
        <p:nvSpPr>
          <p:cNvPr id="62" name="CustomShape 2"/>
          <p:cNvSpPr/>
          <p:nvPr/>
        </p:nvSpPr>
        <p:spPr>
          <a:xfrm>
            <a:off x="-931680" y="6215040"/>
            <a:ext cx="11108160" cy="480600"/>
          </a:xfrm>
          <a:prstGeom prst="rect">
            <a:avLst/>
          </a:prstGeom>
          <a:noFill/>
          <a:ln w="0">
            <a:noFill/>
          </a:ln>
          <a:scene3d>
            <a:camera prst="orthographicFront">
              <a:rot lat="0" lon="0" rev="0"/>
            </a:camera>
            <a:lightRig dir="t" rig="contrasting">
              <a:rot lat="0" lon="0" rev="4500000"/>
            </a:lightRig>
          </a:scene3d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2550" spc="-1" strike="noStrike" cap="all">
                <a:solidFill>
                  <a:srgbClr val="356ac9"/>
                </a:solidFill>
                <a:latin typeface="Constantia"/>
              </a:rPr>
              <a:t>WHY FEMALES ARE MORE CAPABLE OF MULTI TASKING? </a:t>
            </a:r>
            <a:endParaRPr b="0" lang="en-IN" sz="2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285920" y="428760"/>
            <a:ext cx="7857720" cy="639000"/>
          </a:xfrm>
          <a:prstGeom prst="rect">
            <a:avLst/>
          </a:prstGeom>
          <a:noFill/>
          <a:ln w="0">
            <a:noFill/>
          </a:ln>
          <a:scene3d>
            <a:camera prst="orthographicFront"/>
            <a:lightRig dir="t" rig="brightRoom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0f6fc6"/>
                </a:solidFill>
                <a:latin typeface="Constantia"/>
              </a:rPr>
              <a:t>Grey  v/s White Matter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785880" y="1383480"/>
            <a:ext cx="75006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nstantia"/>
              </a:rPr>
              <a:t>Grey matter- Men have approximately 6.5 times more grey matter than women.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857160" y="2455200"/>
            <a:ext cx="7929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nstantia"/>
              </a:rPr>
              <a:t>White matter- Women have about 10 times more white matter than men.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857160" y="3526560"/>
            <a:ext cx="7929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nstantia"/>
              </a:rPr>
              <a:t>Women have more of the white matter responsible for communication.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857160" y="4681800"/>
            <a:ext cx="77148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So, women have greater ability to do multitask.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" descr="20386514-Direction-solutions-as-a-business-leadership-concept-with-a-businessman-walking-to-a-glowing-key-hol-Stock-Photo.jpg"/>
          <p:cNvPicPr/>
          <p:nvPr/>
        </p:nvPicPr>
        <p:blipFill>
          <a:blip r:embed="rId1"/>
          <a:stretch/>
        </p:blipFill>
        <p:spPr>
          <a:xfrm>
            <a:off x="0" y="0"/>
            <a:ext cx="9143640" cy="5971320"/>
          </a:xfrm>
          <a:prstGeom prst="rect">
            <a:avLst/>
          </a:prstGeom>
          <a:ln w="0"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-458640" y="6049080"/>
            <a:ext cx="10535040" cy="518400"/>
          </a:xfrm>
          <a:prstGeom prst="rect">
            <a:avLst/>
          </a:prstGeom>
          <a:noFill/>
          <a:ln w="0">
            <a:noFill/>
          </a:ln>
          <a:scene3d>
            <a:camera prst="orthographicFront">
              <a:rot lat="0" lon="0" rev="0"/>
            </a:camera>
            <a:lightRig dir="t" rig="contrasting">
              <a:rot lat="0" lon="0" rev="4500000"/>
            </a:lightRig>
          </a:scene3d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356ac9"/>
                </a:solidFill>
                <a:latin typeface="Constantia"/>
              </a:rPr>
              <a:t>Why men have a better sense of direction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43120" y="428760"/>
            <a:ext cx="3428640" cy="1308600"/>
          </a:xfrm>
          <a:prstGeom prst="rect">
            <a:avLst/>
          </a:prstGeom>
          <a:noFill/>
          <a:ln w="0">
            <a:noFill/>
          </a:ln>
          <a:scene3d>
            <a:camera prst="orthographicFront">
              <a:rot lat="0" lon="0" rev="0"/>
            </a:camera>
            <a:lightRig dir="t" rig="contrasting">
              <a:rot lat="0" lon="0" rev="4500000"/>
            </a:lightRig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000" spc="-1" strike="noStrike" cap="all">
                <a:solidFill>
                  <a:srgbClr val="356ac9"/>
                </a:solidFill>
                <a:latin typeface="Constantia"/>
              </a:rPr>
              <a:t>AMYGDALA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571320" y="1500120"/>
            <a:ext cx="8572320" cy="462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Influenced by hormones.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Processes fear, triggers aggression and action.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Stimulates competitiveness.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Larger in men.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Fires fear signals.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72" name="Picture 3" descr="C:\Users\HP\Downloads\snake.gif"/>
          <p:cNvPicPr/>
          <p:nvPr/>
        </p:nvPicPr>
        <p:blipFill>
          <a:blip r:embed="rId1"/>
          <a:stretch/>
        </p:blipFill>
        <p:spPr>
          <a:xfrm>
            <a:off x="3929040" y="3764880"/>
            <a:ext cx="5214600" cy="309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1" descr="hippocampus-highlighted.jpg"/>
          <p:cNvPicPr/>
          <p:nvPr/>
        </p:nvPicPr>
        <p:blipFill>
          <a:blip r:embed="rId1"/>
          <a:stretch/>
        </p:blipFill>
        <p:spPr>
          <a:xfrm>
            <a:off x="1143000" y="0"/>
            <a:ext cx="6714720" cy="5938920"/>
          </a:xfrm>
          <a:prstGeom prst="rect">
            <a:avLst/>
          </a:prstGeom>
          <a:ln w="0"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-151200" y="6078600"/>
            <a:ext cx="9394920" cy="701640"/>
          </a:xfrm>
          <a:prstGeom prst="rect">
            <a:avLst/>
          </a:prstGeom>
          <a:noFill/>
          <a:ln w="0">
            <a:noFill/>
          </a:ln>
          <a:scene3d>
            <a:camera prst="orthographicFront"/>
            <a:lightRig dir="t" rig="soft">
              <a:rot lat="0" lon="0" rev="10800000"/>
            </a:lightRig>
          </a:scene3d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148" strike="noStrike">
                <a:solidFill>
                  <a:srgbClr val="f8f8f8"/>
                </a:solidFill>
                <a:latin typeface="Constantia"/>
              </a:rPr>
              <a:t>WHY FEMALES ARE BETTER AT EXPRESSING EMOTIONS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148" strike="noStrike">
                <a:solidFill>
                  <a:srgbClr val="f8f8f8"/>
                </a:solidFill>
                <a:latin typeface="Constantia"/>
              </a:rPr>
              <a:t> </a:t>
            </a:r>
            <a:r>
              <a:rPr b="1" lang="en-US" sz="2000" spc="148" strike="noStrike">
                <a:solidFill>
                  <a:srgbClr val="f8f8f8"/>
                </a:solidFill>
                <a:latin typeface="Constantia"/>
              </a:rPr>
              <a:t>AND REMEMBERING DETAILS?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214720" y="428760"/>
            <a:ext cx="3571560" cy="1064520"/>
          </a:xfrm>
          <a:prstGeom prst="rect">
            <a:avLst/>
          </a:prstGeom>
          <a:noFill/>
          <a:ln w="0">
            <a:noFill/>
          </a:ln>
          <a:scene3d>
            <a:camera prst="orthographicFront">
              <a:rot lat="0" lon="0" rev="0"/>
            </a:camera>
            <a:lightRig dir="t" rig="contrasting">
              <a:rot lat="0" lon="0" rev="4500000"/>
            </a:lightRig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 cap="all">
                <a:solidFill>
                  <a:srgbClr val="356ac9"/>
                </a:solidFill>
                <a:latin typeface="Constantia"/>
              </a:rPr>
              <a:t>HIPPOCAMPUS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76" name="Picture 1" descr="C:\Users\HP\Downloads\giphy (1).gif"/>
          <p:cNvPicPr/>
          <p:nvPr/>
        </p:nvPicPr>
        <p:blipFill>
          <a:blip r:embed="rId1"/>
          <a:stretch/>
        </p:blipFill>
        <p:spPr>
          <a:xfrm>
            <a:off x="5572080" y="500040"/>
            <a:ext cx="3404880" cy="1940760"/>
          </a:xfrm>
          <a:prstGeom prst="rect">
            <a:avLst/>
          </a:prstGeom>
          <a:ln w="0"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214200" y="928800"/>
            <a:ext cx="6357600" cy="66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Center for learning, memory &amp; emotions.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Larger &amp; more active in the female brain.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Women have 11% more neurons than men for language and hearing.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Men use only the right side of their brains.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Women uses both sides of their brains.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onstantia"/>
              </a:rPr>
              <a:t>Hence better at expressing emotions and memorising.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78" name="Picture 2" descr="C:\Users\HP\Downloads\giphy.gif"/>
          <p:cNvPicPr/>
          <p:nvPr/>
        </p:nvPicPr>
        <p:blipFill>
          <a:blip r:embed="rId2"/>
          <a:stretch/>
        </p:blipFill>
        <p:spPr>
          <a:xfrm>
            <a:off x="5929200" y="3071880"/>
            <a:ext cx="2999880" cy="18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90600" y="6286680"/>
            <a:ext cx="8409240" cy="366120"/>
          </a:xfrm>
          <a:prstGeom prst="rect">
            <a:avLst/>
          </a:prstGeom>
          <a:noFill/>
          <a:ln w="0">
            <a:noFill/>
          </a:ln>
          <a:scene3d>
            <a:camera prst="orthographicFront">
              <a:rot lat="0" lon="0" rev="0"/>
            </a:camera>
            <a:lightRig dir="t" rig="contrasting">
              <a:rot lat="0" lon="0" rev="4500000"/>
            </a:lightRig>
          </a:scene3d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356ac9"/>
                </a:solidFill>
                <a:latin typeface="Constantia"/>
              </a:rPr>
              <a:t>Why men are risk taking while women are cautious?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0" name="Picture 2" descr="0f2134d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10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380</TotalTime>
  <Application>LibreOffice/7.0.3.1$Linux_X86_64 LibreOffice_project/00$Build-1</Application>
  <Words>419</Words>
  <Paragraphs>93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2015-09-23T18:16:55Z</dcterms:created>
  <dc:creator>HP</dc:creator>
  <dc:description/>
  <dc:language>en-IN</dc:language>
  <cp:lastModifiedBy/>
  <dcterms:modified xsi:type="dcterms:W3CDTF">2022-01-21T13:32:34Z</dcterms:modified>
  <cp:revision>39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