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81" r:id="rId8"/>
    <p:sldId id="285" r:id="rId9"/>
    <p:sldId id="262" r:id="rId10"/>
    <p:sldId id="264" r:id="rId11"/>
    <p:sldId id="266" r:id="rId12"/>
    <p:sldId id="265" r:id="rId13"/>
    <p:sldId id="268" r:id="rId14"/>
    <p:sldId id="271" r:id="rId15"/>
    <p:sldId id="270" r:id="rId16"/>
    <p:sldId id="272" r:id="rId17"/>
    <p:sldId id="274" r:id="rId18"/>
    <p:sldId id="287" r:id="rId19"/>
    <p:sldId id="286" r:id="rId20"/>
    <p:sldId id="276" r:id="rId21"/>
    <p:sldId id="275" r:id="rId22"/>
    <p:sldId id="277" r:id="rId23"/>
    <p:sldId id="280" r:id="rId24"/>
    <p:sldId id="263" r:id="rId25"/>
    <p:sldId id="282" r:id="rId26"/>
    <p:sldId id="288" r:id="rId27"/>
    <p:sldId id="290" r:id="rId28"/>
    <p:sldId id="289" r:id="rId29"/>
    <p:sldId id="279" r:id="rId30"/>
    <p:sldId id="278" r:id="rId31"/>
    <p:sldId id="291" r:id="rId32"/>
    <p:sldId id="283" r:id="rId33"/>
    <p:sldId id="28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4BD6F-503A-41B5-8B4D-9E94B9EEECCE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DB7E5-B52C-488E-9BDE-779F2D295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44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73315CE7-1A5E-4FF1-9FAE-BD9D06852A9B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BB7D-2A4E-484F-B05A-68BF489ABBC2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2D6E-CC22-471F-8050-90AA224A201F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4D8E-95D1-4F65-8126-EA2CEB1708C9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F202-77EC-4968-A151-C69E2FF95CE9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DFF1-EB99-4569-AD1D-6D7C9697A77E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1AED-6957-4276-8D40-7511CF1BD791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9EED-CD0A-4B72-8477-467D35C70A5D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A76F-007A-4812-B446-22BBBA2D354D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CC3-A554-4AE7-9E78-93F10C681B1F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07BD-7D17-4D8A-8729-150C38761B77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728D-4741-4544-AC51-446B277DD1B5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468C-AFEC-4805-8011-1860C33DA453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363D-BA94-4FBD-B95A-38677BB2DF6A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0F474-D835-40D5-8412-988ABDBBE8F6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6783-4955-4FDF-BDD0-43F64E297CDD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7E1D-E84D-408F-8887-3F48ACC6FA53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6C207C5-C81B-4C36-BB86-448232F9FE0C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zone.com/articles/the-levenshtein-algorithm-1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11200" y="850901"/>
            <a:ext cx="7861300" cy="1028700"/>
          </a:xfrm>
        </p:spPr>
        <p:txBody>
          <a:bodyPr/>
          <a:lstStyle/>
          <a:p>
            <a:pPr lvl="0" algn="ctr"/>
            <a:r>
              <a:rPr lang="en-US" sz="28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KANTIPUR ENGINEERING </a:t>
            </a:r>
            <a:r>
              <a:rPr lang="en-US" sz="2800" b="1" dirty="0" smtClean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COLLEGE</a:t>
            </a:r>
            <a:r>
              <a:rPr lang="en-US" sz="3200" b="1" dirty="0" smtClean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/>
            </a:r>
            <a:br>
              <a:rPr lang="en-US" sz="3200" b="1" dirty="0" smtClean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</a:br>
            <a:r>
              <a:rPr lang="en-US" sz="1800" dirty="0" smtClean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(Affiliated to Tribhuvan University)</a:t>
            </a:r>
            <a:br>
              <a:rPr lang="en-US" sz="1800" dirty="0" smtClean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</a:br>
            <a:r>
              <a:rPr lang="en-US" sz="1800" dirty="0" smtClean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Dhapakhel, Lalitpur</a:t>
            </a:r>
            <a:endParaRPr lang="en-US" sz="24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154955" y="4545869"/>
            <a:ext cx="8825658" cy="1689831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cap="none" dirty="0">
                <a:solidFill>
                  <a:schemeClr val="bg1"/>
                </a:solidFill>
                <a:latin typeface="Source Sans Pro Black" panose="020B0604020202020204" charset="0"/>
                <a:ea typeface="Source Sans Pro"/>
                <a:cs typeface="Calibri" panose="020F0502020204030204" pitchFamily="34" charset="0"/>
                <a:sym typeface="Source Sans Pro"/>
              </a:rPr>
              <a:t>PREPARED BY:</a:t>
            </a:r>
            <a:endParaRPr lang="en-US" dirty="0">
              <a:solidFill>
                <a:schemeClr val="bg1"/>
              </a:solidFill>
              <a:latin typeface="Source Sans Pro Black" panose="020B0604020202020204" charset="0"/>
              <a:ea typeface="Source Sans Pro"/>
              <a:cs typeface="Calibri" panose="020F0502020204030204" pitchFamily="34" charset="0"/>
              <a:sym typeface="Source Sans Pro"/>
            </a:endParaRPr>
          </a:p>
          <a:p>
            <a:pPr marL="342900" lvl="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ource Sans Pro Black" panose="020B0604020202020204" charset="0"/>
                <a:ea typeface="Source Sans Pro"/>
                <a:cs typeface="Calibri" panose="020F0502020204030204" pitchFamily="34" charset="0"/>
                <a:sym typeface="Source Sans Pro"/>
              </a:rPr>
              <a:t>Ankit </a:t>
            </a:r>
            <a:r>
              <a:rPr lang="en-US" dirty="0">
                <a:solidFill>
                  <a:schemeClr val="bg1"/>
                </a:solidFill>
                <a:latin typeface="Source Sans Pro Black" panose="020B0604020202020204" charset="0"/>
                <a:ea typeface="Source Sans Pro"/>
                <a:cs typeface="Calibri" panose="020F0502020204030204" pitchFamily="34" charset="0"/>
                <a:sym typeface="Source Sans Pro"/>
              </a:rPr>
              <a:t>Kharel		  </a:t>
            </a:r>
            <a:r>
              <a:rPr lang="en-US" dirty="0" smtClean="0">
                <a:solidFill>
                  <a:schemeClr val="bg1"/>
                </a:solidFill>
                <a:latin typeface="Source Sans Pro Black" panose="020B0604020202020204" charset="0"/>
                <a:ea typeface="Source Sans Pro"/>
                <a:cs typeface="Calibri" panose="020F0502020204030204" pitchFamily="34" charset="0"/>
                <a:sym typeface="Source Sans Pro"/>
              </a:rPr>
              <a:t>		 [</a:t>
            </a:r>
            <a:r>
              <a:rPr lang="en-US" dirty="0">
                <a:solidFill>
                  <a:schemeClr val="bg1"/>
                </a:solidFill>
                <a:latin typeface="Source Sans Pro Black" panose="020B0604020202020204" charset="0"/>
                <a:ea typeface="Source Sans Pro"/>
                <a:cs typeface="Calibri" panose="020F0502020204030204" pitchFamily="34" charset="0"/>
                <a:sym typeface="Source Sans Pro"/>
              </a:rPr>
              <a:t>95/BCT/2072]</a:t>
            </a:r>
          </a:p>
          <a:p>
            <a:pPr marL="342900" lvl="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ource Sans Pro Black" panose="020B0604020202020204" charset="0"/>
                <a:ea typeface="Source Sans Pro"/>
                <a:cs typeface="Calibri" panose="020F0502020204030204" pitchFamily="34" charset="0"/>
                <a:sym typeface="Source Sans Pro"/>
              </a:rPr>
              <a:t>Anshul Bikram Rana 	 </a:t>
            </a:r>
            <a:r>
              <a:rPr lang="en-US" dirty="0" smtClean="0">
                <a:solidFill>
                  <a:schemeClr val="bg1"/>
                </a:solidFill>
                <a:latin typeface="Source Sans Pro Black" panose="020B0604020202020204" charset="0"/>
                <a:ea typeface="Source Sans Pro"/>
                <a:cs typeface="Calibri" panose="020F0502020204030204" pitchFamily="34" charset="0"/>
                <a:sym typeface="Source Sans Pro"/>
              </a:rPr>
              <a:t>	 </a:t>
            </a:r>
            <a:r>
              <a:rPr lang="en-US" dirty="0">
                <a:solidFill>
                  <a:schemeClr val="bg1"/>
                </a:solidFill>
                <a:latin typeface="Source Sans Pro Black" panose="020B0604020202020204" charset="0"/>
                <a:ea typeface="Source Sans Pro"/>
                <a:cs typeface="Calibri" panose="020F0502020204030204" pitchFamily="34" charset="0"/>
                <a:sym typeface="Source Sans Pro"/>
              </a:rPr>
              <a:t>[96/BCT/2072]</a:t>
            </a:r>
          </a:p>
          <a:p>
            <a:pPr marL="342900" lvl="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ource Sans Pro Black" panose="020B0604020202020204" charset="0"/>
                <a:ea typeface="Source Sans Pro"/>
                <a:cs typeface="Calibri" panose="020F0502020204030204" pitchFamily="34" charset="0"/>
                <a:sym typeface="Source Sans Pro"/>
              </a:rPr>
              <a:t>Kritish Dhaubanjar		[102/BCT/2072]</a:t>
            </a:r>
          </a:p>
          <a:p>
            <a:pPr marL="342900" lvl="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ource Sans Pro Black" panose="020B0604020202020204" charset="0"/>
                <a:ea typeface="Source Sans Pro"/>
                <a:cs typeface="Calibri" panose="020F0502020204030204" pitchFamily="34" charset="0"/>
                <a:sym typeface="Source Sans Pro"/>
              </a:rPr>
              <a:t>Pradyumna Subedi 		[110/BCT/2072]</a:t>
            </a:r>
          </a:p>
        </p:txBody>
      </p:sp>
      <p:pic>
        <p:nvPicPr>
          <p:cNvPr id="8" name="Google Shape;179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93284" y="2002510"/>
            <a:ext cx="1276917" cy="128680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953493" y="3653519"/>
            <a:ext cx="78105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schemeClr val="bg1"/>
                </a:solidFill>
                <a:latin typeface="Source Sans Pro Black" panose="020B0604020202020204" charset="0"/>
                <a:ea typeface="Source Sans Pro"/>
                <a:cs typeface="Calibri" panose="020F0502020204030204" pitchFamily="34" charset="0"/>
                <a:sym typeface="Source Sans Pro"/>
              </a:rPr>
              <a:t>A Major </a:t>
            </a:r>
            <a:r>
              <a:rPr lang="en-US">
                <a:solidFill>
                  <a:schemeClr val="bg1"/>
                </a:solidFill>
                <a:latin typeface="Source Sans Pro Black" panose="020B0604020202020204" charset="0"/>
                <a:ea typeface="Source Sans Pro"/>
                <a:cs typeface="Calibri" panose="020F0502020204030204" pitchFamily="34" charset="0"/>
                <a:sym typeface="Source Sans Pro"/>
              </a:rPr>
              <a:t>Project </a:t>
            </a:r>
            <a:r>
              <a:rPr lang="en-US" smtClean="0">
                <a:solidFill>
                  <a:schemeClr val="bg1"/>
                </a:solidFill>
                <a:latin typeface="Source Sans Pro Black" panose="020B0604020202020204" charset="0"/>
                <a:ea typeface="Source Sans Pro"/>
                <a:cs typeface="Calibri" panose="020F0502020204030204" pitchFamily="34" charset="0"/>
                <a:sym typeface="Source Sans Pro"/>
              </a:rPr>
              <a:t>Presentation </a:t>
            </a:r>
            <a:r>
              <a:rPr lang="en-US" dirty="0">
                <a:solidFill>
                  <a:schemeClr val="bg1"/>
                </a:solidFill>
                <a:latin typeface="Source Sans Pro Black" panose="020B0604020202020204" charset="0"/>
                <a:ea typeface="Source Sans Pro"/>
                <a:cs typeface="Calibri" panose="020F0502020204030204" pitchFamily="34" charset="0"/>
                <a:sym typeface="Source Sans Pro"/>
              </a:rPr>
              <a:t>on</a:t>
            </a:r>
          </a:p>
          <a:p>
            <a:pPr lvl="0" algn="ctr"/>
            <a:r>
              <a:rPr lang="en-US" sz="2400" b="1" dirty="0">
                <a:solidFill>
                  <a:schemeClr val="bg1"/>
                </a:solidFill>
                <a:latin typeface="Source Sans Pro Black" panose="020B0604020202020204" charset="0"/>
                <a:ea typeface="Source Sans Pro"/>
                <a:cs typeface="Calibri" panose="020F0502020204030204" pitchFamily="34" charset="0"/>
                <a:sym typeface="Source Sans Pro"/>
              </a:rPr>
              <a:t>’’Semantic Question Matching with Deep Learning”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6" r="65435"/>
          <a:stretch/>
        </p:blipFill>
        <p:spPr>
          <a:xfrm>
            <a:off x="8824291" y="472455"/>
            <a:ext cx="2888974" cy="590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.2 </a:t>
            </a:r>
            <a:r>
              <a:rPr lang="en-US" dirty="0"/>
              <a:t>Data Pre-processing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8342" y="2864963"/>
            <a:ext cx="12166387" cy="3382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fontAlgn="base">
              <a:spcBef>
                <a:spcPts val="1134"/>
              </a:spcBef>
              <a:buFont typeface="Arial" panose="020B0604020202020204" pitchFamily="34" charset="0"/>
              <a:buChar char="•"/>
            </a:pPr>
            <a:r>
              <a:rPr lang="en-US" sz="2800" b="1" u="sng" dirty="0" smtClean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Tokenization:</a:t>
            </a:r>
          </a:p>
          <a:p>
            <a:pPr lvl="1" fontAlgn="base">
              <a:spcBef>
                <a:spcPts val="1134"/>
              </a:spcBef>
            </a:pPr>
            <a:r>
              <a:rPr lang="en-US" sz="2800" b="1" dirty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b="1" dirty="0" smtClean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“It Will Be Raining Tomorrow”</a:t>
            </a:r>
          </a:p>
          <a:p>
            <a:pPr marL="742950" lvl="1" indent="-285750" fontAlgn="base">
              <a:spcBef>
                <a:spcPts val="1134"/>
              </a:spcBef>
              <a:buFont typeface="Arial" panose="020B0604020202020204" pitchFamily="34" charset="0"/>
              <a:buChar char="•"/>
            </a:pPr>
            <a:r>
              <a:rPr lang="en-US" sz="2800" b="1" u="sng" dirty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Removal of stop words:</a:t>
            </a:r>
            <a:r>
              <a:rPr lang="en-US" sz="2800" b="1" dirty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lvl="2" fontAlgn="base">
              <a:spcBef>
                <a:spcPts val="1134"/>
              </a:spcBef>
            </a:pPr>
            <a:r>
              <a:rPr lang="en-US" sz="2800" b="1" dirty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Examples: </a:t>
            </a:r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“a”,     “an”,  </a:t>
            </a:r>
            <a:r>
              <a:rPr lang="en-US" sz="28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28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sz="2800" b="1" dirty="0" smtClean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</a:p>
          <a:p>
            <a:pPr marL="914400" lvl="1" indent="-457200" fontAlgn="base">
              <a:spcBef>
                <a:spcPts val="1134"/>
              </a:spcBef>
              <a:buFont typeface="Arial" panose="020B0604020202020204" pitchFamily="34" charset="0"/>
              <a:buChar char="•"/>
            </a:pPr>
            <a:r>
              <a:rPr lang="en-US" sz="2800" b="1" u="sng" dirty="0" smtClean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 lemmatization:</a:t>
            </a:r>
          </a:p>
          <a:p>
            <a:pPr lvl="1" fontAlgn="base">
              <a:spcBef>
                <a:spcPts val="1134"/>
              </a:spcBef>
            </a:pPr>
            <a:r>
              <a:rPr lang="en-US" sz="2800" b="1" dirty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b="1" dirty="0" smtClean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“Raining” </a:t>
            </a:r>
            <a:r>
              <a:rPr lang="en-US" sz="2800" b="1" dirty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b="1" dirty="0" smtClean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7" name="Notched Right Arrow 6"/>
          <p:cNvSpPr/>
          <p:nvPr/>
        </p:nvSpPr>
        <p:spPr>
          <a:xfrm>
            <a:off x="2989041" y="5821586"/>
            <a:ext cx="1048870" cy="36755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836514" y="3474899"/>
            <a:ext cx="6355486" cy="954107"/>
            <a:chOff x="5907100" y="4580700"/>
            <a:chExt cx="6355486" cy="954107"/>
          </a:xfrm>
        </p:grpSpPr>
        <p:sp>
          <p:nvSpPr>
            <p:cNvPr id="4" name="Notched Right Arrow 3"/>
            <p:cNvSpPr/>
            <p:nvPr/>
          </p:nvSpPr>
          <p:spPr>
            <a:xfrm>
              <a:off x="5907100" y="4658534"/>
              <a:ext cx="708853" cy="367553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15954" y="4580700"/>
              <a:ext cx="56466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[“</a:t>
              </a:r>
              <a:r>
                <a:rPr lang="en-US" sz="28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It” </a:t>
              </a:r>
              <a:r>
                <a:rPr lang="en-US" sz="2800" b="1" dirty="0" smtClean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“</a:t>
              </a:r>
              <a:r>
                <a:rPr lang="en-US" sz="28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Will</a:t>
              </a:r>
              <a:r>
                <a:rPr lang="en-US" sz="2800" b="1" dirty="0" smtClean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” “Be” “</a:t>
              </a:r>
              <a:r>
                <a:rPr lang="en-US" sz="28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Raining</a:t>
              </a:r>
              <a:r>
                <a:rPr lang="en-US" sz="2800" b="1" dirty="0" smtClean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” “</a:t>
              </a:r>
              <a:r>
                <a:rPr lang="en-US" sz="28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Tomorrow</a:t>
              </a:r>
              <a:r>
                <a:rPr lang="en-US" sz="2800" b="1" dirty="0" smtClean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”] </a:t>
              </a:r>
              <a:endParaRPr lang="en-US" sz="2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638350" y="5724720"/>
            <a:ext cx="3522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fontAlgn="base">
              <a:spcBef>
                <a:spcPts val="1134"/>
              </a:spcBef>
            </a:pPr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“Rain”</a:t>
            </a:r>
          </a:p>
        </p:txBody>
      </p:sp>
    </p:spTree>
    <p:extLst>
      <p:ext uri="{BB962C8B-B14F-4D97-AF65-F5344CB8AC3E}">
        <p14:creationId xmlns:p14="http://schemas.microsoft.com/office/powerpoint/2010/main" val="461908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9197586" cy="1400189"/>
          </a:xfrm>
        </p:spPr>
        <p:txBody>
          <a:bodyPr/>
          <a:lstStyle/>
          <a:p>
            <a:pPr algn="ctr"/>
            <a:r>
              <a:rPr lang="en-US" b="1" dirty="0"/>
              <a:t>7</a:t>
            </a:r>
            <a:r>
              <a:rPr lang="en-US" b="1" dirty="0" smtClean="0"/>
              <a:t>. Feature Extraction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564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.1 </a:t>
            </a:r>
            <a:r>
              <a:rPr lang="en-US" dirty="0"/>
              <a:t>Traditional Bag of </a:t>
            </a:r>
            <a:r>
              <a:rPr lang="en-US" dirty="0" smtClean="0"/>
              <a:t>Words &amp; TF-IDF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80" y="2402240"/>
            <a:ext cx="7473365" cy="36579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956" y="2877669"/>
            <a:ext cx="3501959" cy="274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7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7.2 Word </a:t>
            </a:r>
            <a:r>
              <a:rPr lang="en-US" dirty="0"/>
              <a:t>Embedding: word2vec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3994" y="2379851"/>
            <a:ext cx="5564759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Collective term for models that learned to map a set of words or phrases in a vocabulary to vectors of numerical values</a:t>
            </a:r>
            <a:r>
              <a:rPr lang="en-US" sz="2400" b="1" dirty="0" smtClean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800" b="1" dirty="0">
              <a:solidFill>
                <a:srgbClr val="2C3E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Word2vec:</a:t>
            </a:r>
          </a:p>
          <a:p>
            <a:pPr lvl="2" fontAlgn="base"/>
            <a:r>
              <a:rPr lang="en-US" sz="2400" b="1" dirty="0" smtClean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1) Continuous Bag-of-Words Model.</a:t>
            </a:r>
            <a:endParaRPr lang="en-US" sz="2400" b="1" dirty="0">
              <a:solidFill>
                <a:srgbClr val="2C3E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fontAlgn="base"/>
            <a:r>
              <a:rPr lang="en-US" sz="2400" b="1" dirty="0" smtClean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2)Continuous </a:t>
            </a:r>
            <a:r>
              <a:rPr lang="en-US" sz="2400" b="1" dirty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Skip-Gram Model</a:t>
            </a:r>
            <a:r>
              <a:rPr lang="en-US" sz="1600" dirty="0"/>
              <a:t>.</a:t>
            </a:r>
          </a:p>
          <a:p>
            <a:pPr lvl="2"/>
            <a:endParaRPr lang="en-US" sz="2800" b="1" dirty="0" smtClean="0">
              <a:solidFill>
                <a:srgbClr val="2C3E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2C3E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rgbClr val="2C3E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2C3E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rgbClr val="2C3E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2C3E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rgbClr val="2C3E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2C3E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rgbClr val="2C3E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2C3E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2C3E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58" y="2976281"/>
            <a:ext cx="6350184" cy="305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73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9197586" cy="1400189"/>
          </a:xfrm>
        </p:spPr>
        <p:txBody>
          <a:bodyPr/>
          <a:lstStyle/>
          <a:p>
            <a:pPr algn="ctr"/>
            <a:r>
              <a:rPr lang="en-US" b="1" dirty="0" smtClean="0"/>
              <a:t>8. Feature Engineering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21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.1 </a:t>
            </a:r>
            <a:r>
              <a:rPr lang="en-US" dirty="0"/>
              <a:t>NLTK Library Groundworks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08" y="2359378"/>
            <a:ext cx="11194964" cy="425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34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86" y="969264"/>
            <a:ext cx="10595428" cy="704088"/>
          </a:xfrm>
        </p:spPr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.2 </a:t>
            </a:r>
            <a:r>
              <a:rPr lang="en-US" dirty="0"/>
              <a:t>Fuzzy wuzzy </a:t>
            </a:r>
            <a:r>
              <a:rPr lang="en-US" dirty="0" smtClean="0"/>
              <a:t>Features (Levenshtein Distance)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1543" y="2307771"/>
            <a:ext cx="11103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C3E50"/>
                </a:solidFill>
              </a:rPr>
              <a:t>minimum number of single-character edits (insertions, deletions or substitutions) required to change one word into the other.</a:t>
            </a:r>
          </a:p>
        </p:txBody>
      </p:sp>
      <p:pic>
        <p:nvPicPr>
          <p:cNvPr id="1026" name="Picture 2" descr="Levenshtein distance between HONDA &amp; HYUNDA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604" y="3588521"/>
            <a:ext cx="3153681" cy="186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Levenshtein distance between FLOMAX &amp; VOLMA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3732205"/>
            <a:ext cx="1524000" cy="157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54473" y="5652163"/>
            <a:ext cx="92830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Levenshtein distance between “HONDA” and “HYUNDAI” is 3.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38439" y="6229654"/>
            <a:ext cx="81900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Source: https</a:t>
            </a:r>
            <a:r>
              <a:rPr lang="en-US" dirty="0">
                <a:hlinkClick r:id="rId4"/>
              </a:rPr>
              <a:t>://dzone.com/articles/the-levenshtein-algorithm-1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20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.3 Metrics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117" y="5511125"/>
            <a:ext cx="2997512" cy="765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117" y="2313414"/>
            <a:ext cx="4949996" cy="13600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877" y="4017516"/>
            <a:ext cx="5140028" cy="11495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3984" y="2602336"/>
            <a:ext cx="326089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Cosine Similarity :</a:t>
            </a:r>
          </a:p>
          <a:p>
            <a:endParaRPr lang="en-US" sz="2800" b="1" dirty="0" smtClean="0">
              <a:solidFill>
                <a:srgbClr val="2C3E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dirty="0" smtClean="0">
              <a:solidFill>
                <a:srgbClr val="2C3E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1" dirty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Euclidean </a:t>
            </a:r>
            <a:r>
              <a:rPr lang="en-US" sz="2800" b="1" dirty="0" smtClean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Distance:</a:t>
            </a:r>
          </a:p>
          <a:p>
            <a:endParaRPr lang="en-US" sz="2800" b="1" dirty="0">
              <a:solidFill>
                <a:srgbClr val="2C3E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dirty="0" smtClean="0">
              <a:solidFill>
                <a:srgbClr val="2C3E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dirty="0" smtClean="0">
              <a:solidFill>
                <a:srgbClr val="2C3E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1" dirty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Minkowski </a:t>
            </a:r>
            <a:r>
              <a:rPr lang="en-US" sz="2800" b="1" dirty="0" smtClean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Distance:</a:t>
            </a:r>
            <a:endParaRPr lang="en-US" sz="2800" b="1" dirty="0">
              <a:solidFill>
                <a:srgbClr val="2C3E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792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400189"/>
          </a:xfrm>
        </p:spPr>
        <p:txBody>
          <a:bodyPr/>
          <a:lstStyle/>
          <a:p>
            <a:pPr algn="ctr"/>
            <a:r>
              <a:rPr lang="en-US" b="1" dirty="0"/>
              <a:t>9</a:t>
            </a:r>
            <a:r>
              <a:rPr lang="en-US" b="1" dirty="0" smtClean="0"/>
              <a:t>. Analysis &amp; Visualization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97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654" y="450549"/>
            <a:ext cx="4370085" cy="30681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89" y="450549"/>
            <a:ext cx="4666339" cy="30915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89" y="3699939"/>
            <a:ext cx="4507318" cy="31002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654" y="3759609"/>
            <a:ext cx="4366808" cy="298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0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6100" y="2882900"/>
            <a:ext cx="11125200" cy="342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lvl="0" indent="-324000"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lang="en-US" sz="2800" b="1" dirty="0">
                <a:solidFill>
                  <a:srgbClr val="2C3E5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Understanding semantic relatedness of </a:t>
            </a:r>
            <a:r>
              <a:rPr lang="en-US" sz="2800" b="1" dirty="0" smtClean="0">
                <a:solidFill>
                  <a:srgbClr val="2C3E5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questions.</a:t>
            </a:r>
            <a:endParaRPr lang="en-US" sz="2800" b="1" dirty="0">
              <a:solidFill>
                <a:srgbClr val="2C3E50"/>
              </a:solidFill>
              <a:latin typeface="Calibri" panose="020F0502020204030204" pitchFamily="34" charset="0"/>
              <a:ea typeface="Source Sans Pro SemiBold"/>
              <a:cs typeface="Calibri" panose="020F0502020204030204" pitchFamily="34" charset="0"/>
              <a:sym typeface="Source Sans Pro SemiBold"/>
            </a:endParaRPr>
          </a:p>
          <a:p>
            <a:pPr marL="432000" lvl="0" indent="-324000">
              <a:spcBef>
                <a:spcPts val="1414"/>
              </a:spcBef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lang="en-US" sz="2800" b="1" dirty="0">
                <a:solidFill>
                  <a:srgbClr val="2C3E5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Identifying questions with same intent</a:t>
            </a:r>
            <a:r>
              <a:rPr lang="en-US" sz="2800" b="1" dirty="0" smtClean="0">
                <a:solidFill>
                  <a:srgbClr val="2C3E5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  <a:endParaRPr lang="en-US" sz="2800" b="1" dirty="0">
              <a:solidFill>
                <a:srgbClr val="2C3E50"/>
              </a:solidFill>
              <a:latin typeface="Calibri" panose="020F0502020204030204" pitchFamily="34" charset="0"/>
              <a:ea typeface="Source Sans Pro SemiBold"/>
              <a:cs typeface="Calibri" panose="020F0502020204030204" pitchFamily="34" charset="0"/>
              <a:sym typeface="Source Sans Pro SemiBold"/>
            </a:endParaRPr>
          </a:p>
          <a:p>
            <a:pPr marL="432000" lvl="0" indent="-324000">
              <a:spcBef>
                <a:spcPts val="1414"/>
              </a:spcBef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lang="en-US" sz="2800" b="1" dirty="0" smtClean="0">
                <a:solidFill>
                  <a:srgbClr val="2C3E5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High Quality Q&amp;A Knowledge </a:t>
            </a:r>
            <a:r>
              <a:rPr lang="en-US" sz="2800" b="1" dirty="0">
                <a:solidFill>
                  <a:srgbClr val="2C3E5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Base</a:t>
            </a:r>
            <a:r>
              <a:rPr lang="en-US" sz="2800" b="1" dirty="0" smtClean="0">
                <a:solidFill>
                  <a:srgbClr val="2C3E5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</a:p>
          <a:p>
            <a:pPr marL="108000" lvl="0">
              <a:spcBef>
                <a:spcPts val="1414"/>
              </a:spcBef>
              <a:buClr>
                <a:srgbClr val="2C3E50"/>
              </a:buClr>
              <a:buSzPts val="1440"/>
            </a:pPr>
            <a:endParaRPr lang="en-US" sz="2800" b="1" dirty="0" smtClean="0">
              <a:solidFill>
                <a:srgbClr val="2C3E5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108000" algn="ctr">
              <a:spcBef>
                <a:spcPts val="1414"/>
              </a:spcBef>
              <a:buClr>
                <a:srgbClr val="2C3E50"/>
              </a:buClr>
              <a:buSzPts val="144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“Two questions are semantically equivalent if they can be adequately answered by the exact same answer.”</a:t>
            </a:r>
            <a:endParaRPr lang="en-US" b="1" dirty="0">
              <a:solidFill>
                <a:srgbClr val="2C3E50"/>
              </a:solidFill>
              <a:latin typeface="Calibri" panose="020F0502020204030204" pitchFamily="34" charset="0"/>
              <a:ea typeface="Source Sans Pro SemiBold"/>
              <a:cs typeface="Calibri" panose="020F0502020204030204" pitchFamily="34" charset="0"/>
              <a:sym typeface="Source Sans Pro SemiBold"/>
            </a:endParaRPr>
          </a:p>
          <a:p>
            <a:pPr marL="108000" lvl="0">
              <a:spcBef>
                <a:spcPts val="1414"/>
              </a:spcBef>
              <a:buClr>
                <a:srgbClr val="2C3E50"/>
              </a:buClr>
              <a:buSzPts val="1440"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657443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9197586" cy="1400189"/>
          </a:xfrm>
        </p:spPr>
        <p:txBody>
          <a:bodyPr/>
          <a:lstStyle/>
          <a:p>
            <a:pPr algn="ctr"/>
            <a:r>
              <a:rPr lang="en-US" b="1" dirty="0" smtClean="0"/>
              <a:t>10. Supervised Machine Learning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2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9777113" cy="704088"/>
          </a:xfrm>
        </p:spPr>
        <p:txBody>
          <a:bodyPr/>
          <a:lstStyle/>
          <a:p>
            <a:r>
              <a:rPr lang="en-US" dirty="0" smtClean="0"/>
              <a:t>10.1 Random Forest, Logistic Regression, KNN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050" name="Picture 2" descr="https://cdn-images-1.medium.com/max/1600/1*VazskTxC0XHVavsOJgS0s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8" t="10188" r="10737" b="15065"/>
          <a:stretch/>
        </p:blipFill>
        <p:spPr bwMode="auto">
          <a:xfrm>
            <a:off x="522514" y="2481943"/>
            <a:ext cx="4441372" cy="280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-images-1.medium.com/max/1200/0*jqxx3-dJqFjXD6F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004" y="2481943"/>
            <a:ext cx="3806825" cy="284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logistic regression equ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857" y="4549345"/>
            <a:ext cx="4016376" cy="215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952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10.2 Artificial Neural Network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6" t="21414" r="8194" b="7882"/>
          <a:stretch/>
        </p:blipFill>
        <p:spPr>
          <a:xfrm>
            <a:off x="2117451" y="1952737"/>
            <a:ext cx="7860352" cy="460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31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10.3 Training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76"/>
          <a:stretch/>
        </p:blipFill>
        <p:spPr>
          <a:xfrm>
            <a:off x="516723" y="2422648"/>
            <a:ext cx="5442818" cy="34161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51"/>
          <a:stretch/>
        </p:blipFill>
        <p:spPr>
          <a:xfrm>
            <a:off x="5959541" y="2422648"/>
            <a:ext cx="5492230" cy="343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94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400189"/>
          </a:xfrm>
        </p:spPr>
        <p:txBody>
          <a:bodyPr/>
          <a:lstStyle/>
          <a:p>
            <a:pPr algn="ctr"/>
            <a:r>
              <a:rPr lang="en-US" b="1" dirty="0" smtClean="0"/>
              <a:t>11. Software Development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83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Driven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42" y="1909039"/>
            <a:ext cx="7815229" cy="45868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23162" y="6401584"/>
            <a:ext cx="200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67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6718" y="679572"/>
            <a:ext cx="9645821" cy="683063"/>
          </a:xfrm>
        </p:spPr>
        <p:txBody>
          <a:bodyPr/>
          <a:lstStyle/>
          <a:p>
            <a:pPr algn="ctr"/>
            <a:r>
              <a:rPr lang="en-US" b="1" dirty="0" smtClean="0"/>
              <a:t>12. Output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27" y="1362635"/>
            <a:ext cx="10284012" cy="530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43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80" y="1152319"/>
            <a:ext cx="11228826" cy="56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075" y="463113"/>
            <a:ext cx="8129561" cy="627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07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9197586" cy="1400189"/>
          </a:xfrm>
        </p:spPr>
        <p:txBody>
          <a:bodyPr/>
          <a:lstStyle/>
          <a:p>
            <a:pPr algn="ctr"/>
            <a:r>
              <a:rPr lang="en-US" b="1" dirty="0" smtClean="0"/>
              <a:t>13. Results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6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Problem Statement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Google Shape;197;p43"/>
          <p:cNvPicPr preferRelativeResize="0"/>
          <p:nvPr/>
        </p:nvPicPr>
        <p:blipFill rotWithShape="1">
          <a:blip r:embed="rId2">
            <a:alphaModFix/>
          </a:blip>
          <a:srcRect l="12384" t="4956" r="14817"/>
          <a:stretch/>
        </p:blipFill>
        <p:spPr>
          <a:xfrm>
            <a:off x="6691086" y="2481282"/>
            <a:ext cx="4927600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63700" y="2481282"/>
            <a:ext cx="62273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Lack </a:t>
            </a:r>
            <a:r>
              <a:rPr lang="en-US" sz="2800" b="1" dirty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a sensible search</a:t>
            </a:r>
            <a:r>
              <a:rPr lang="en-US" sz="2800" b="1" dirty="0" smtClean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800" b="1" dirty="0">
              <a:solidFill>
                <a:srgbClr val="2C3E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Segregation </a:t>
            </a:r>
            <a:r>
              <a:rPr lang="en-US" sz="2800" b="1" dirty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information</a:t>
            </a:r>
            <a:r>
              <a:rPr lang="en-US" sz="2800" b="1" dirty="0" smtClean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800" b="1" dirty="0">
              <a:solidFill>
                <a:srgbClr val="2C3E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Dull </a:t>
            </a:r>
            <a:r>
              <a:rPr lang="en-US" sz="2800" b="1" dirty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Redundancy but </a:t>
            </a:r>
            <a:r>
              <a:rPr lang="en-US" sz="2800" b="1" dirty="0" smtClean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inadequacy of </a:t>
            </a:r>
            <a:r>
              <a:rPr lang="en-US" sz="2800" b="1" dirty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response to questioners</a:t>
            </a:r>
            <a:r>
              <a:rPr lang="en-US" sz="2800" b="1" dirty="0" smtClean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800" b="1" dirty="0">
              <a:solidFill>
                <a:srgbClr val="2C3E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Distribution </a:t>
            </a:r>
            <a:r>
              <a:rPr lang="en-US" sz="2800" b="1" dirty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user based on </a:t>
            </a:r>
            <a:r>
              <a:rPr lang="en-US" sz="2800" b="1" dirty="0" smtClean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varying level </a:t>
            </a:r>
            <a:r>
              <a:rPr lang="en-US" sz="2800" b="1" dirty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800" b="1" dirty="0" smtClean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activity.</a:t>
            </a:r>
            <a:endParaRPr lang="en-US" sz="2800" b="1" dirty="0">
              <a:solidFill>
                <a:srgbClr val="2C3E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443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99" y="4521162"/>
            <a:ext cx="4848902" cy="11431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05" y="2342739"/>
            <a:ext cx="4362450" cy="1943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931" y="2659465"/>
            <a:ext cx="65055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10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988" y="2304292"/>
            <a:ext cx="5106563" cy="3378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83" y="2304292"/>
            <a:ext cx="5106563" cy="33789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0117" y="5683262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Loss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92352" y="5620509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01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37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4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Objectives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0572" y="3236686"/>
            <a:ext cx="110889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>
              <a:buClr>
                <a:srgbClr val="2C3E50"/>
              </a:buClr>
              <a:buSzPts val="1440"/>
            </a:pPr>
            <a:r>
              <a:rPr lang="en-US" sz="2800" b="1" dirty="0" smtClean="0">
                <a:solidFill>
                  <a:srgbClr val="2C3E5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To develop a module:</a:t>
            </a:r>
          </a:p>
          <a:p>
            <a:pPr marL="108000">
              <a:buClr>
                <a:srgbClr val="2C3E50"/>
              </a:buClr>
              <a:buSzPts val="1440"/>
            </a:pPr>
            <a:endParaRPr lang="en-US" sz="2800" b="1" dirty="0" smtClean="0">
              <a:solidFill>
                <a:srgbClr val="2C3E5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32000" indent="-324000"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lang="en-US" sz="2800" b="1" dirty="0" smtClean="0">
                <a:solidFill>
                  <a:srgbClr val="2C3E5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To analyze </a:t>
            </a:r>
            <a:r>
              <a:rPr lang="en-US" sz="2800" b="1" dirty="0">
                <a:solidFill>
                  <a:srgbClr val="2C3E5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and merge </a:t>
            </a:r>
            <a:r>
              <a:rPr lang="en-US" sz="2800" b="1" dirty="0" smtClean="0">
                <a:solidFill>
                  <a:srgbClr val="2C3E5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semantically same questions.</a:t>
            </a:r>
          </a:p>
          <a:p>
            <a:pPr marL="432000" indent="-324000">
              <a:buClr>
                <a:srgbClr val="2C3E50"/>
              </a:buClr>
              <a:buSzPts val="1440"/>
              <a:buFont typeface="Noto Sans Symbols"/>
              <a:buChar char="●"/>
            </a:pPr>
            <a:endParaRPr lang="en-US" sz="2800" b="1" dirty="0">
              <a:solidFill>
                <a:srgbClr val="2C3E5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32000" indent="-324000"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lang="en-US" sz="2800" b="1" dirty="0" smtClean="0">
                <a:solidFill>
                  <a:srgbClr val="2C3E5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To mitigate </a:t>
            </a:r>
            <a:r>
              <a:rPr lang="en-US" sz="2800" b="1" dirty="0">
                <a:solidFill>
                  <a:srgbClr val="2C3E5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the </a:t>
            </a:r>
            <a:r>
              <a:rPr lang="en-US" sz="2800" b="1" dirty="0" smtClean="0">
                <a:solidFill>
                  <a:srgbClr val="2C3E5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answer redundancy and support High Quality Q&amp;A knowlegde base.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737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Features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2801" y="2888343"/>
            <a:ext cx="109873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2C3E5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Deep Learning to classify duplicates</a:t>
            </a:r>
            <a:r>
              <a:rPr lang="en-US" sz="2800" b="1" dirty="0" smtClean="0">
                <a:solidFill>
                  <a:srgbClr val="2C3E5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800" b="1" dirty="0">
                <a:solidFill>
                  <a:srgbClr val="2C3E5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question </a:t>
            </a:r>
            <a:r>
              <a:rPr lang="en-US" sz="2800" b="1" dirty="0" smtClean="0">
                <a:solidFill>
                  <a:srgbClr val="2C3E5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pairs.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2C3E5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2C3E5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Selected highly dominant features from the questions.</a:t>
            </a:r>
          </a:p>
          <a:p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82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Applications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1200" y="2888343"/>
            <a:ext cx="107260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Avoid frequently repeated questions from polluting </a:t>
            </a:r>
            <a:r>
              <a:rPr lang="en-US" sz="2800" b="1" dirty="0" smtClean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user’s </a:t>
            </a:r>
            <a:r>
              <a:rPr lang="en-US" sz="2800" b="1" dirty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</a:t>
            </a:r>
            <a:r>
              <a:rPr lang="en-US" sz="2800" b="1" dirty="0" smtClean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2C3E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 </a:t>
            </a:r>
            <a:r>
              <a:rPr lang="en-US" sz="2800" b="1" dirty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 &amp; discovery based on </a:t>
            </a:r>
            <a:r>
              <a:rPr lang="en-US" sz="2800" b="1" dirty="0" smtClean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knowledge </a:t>
            </a:r>
            <a:r>
              <a:rPr lang="en-US" sz="2800" b="1" dirty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bases</a:t>
            </a:r>
            <a:r>
              <a:rPr lang="en-US" sz="2800" b="1" dirty="0" smtClean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2C3E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</a:t>
            </a:r>
            <a:r>
              <a:rPr lang="en-US" sz="2800" b="1" dirty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Quality Q&amp;A knowledge 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C3E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959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400189"/>
          </a:xfrm>
        </p:spPr>
        <p:txBody>
          <a:bodyPr/>
          <a:lstStyle/>
          <a:p>
            <a:pPr algn="ctr"/>
            <a:r>
              <a:rPr lang="en-US" b="1" dirty="0"/>
              <a:t>6</a:t>
            </a:r>
            <a:r>
              <a:rPr lang="en-US" b="1" dirty="0" smtClean="0"/>
              <a:t>. </a:t>
            </a:r>
            <a:r>
              <a:rPr lang="en-US" b="1" dirty="0"/>
              <a:t>Methodology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3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1" name="Arc 20"/>
          <p:cNvSpPr/>
          <p:nvPr/>
        </p:nvSpPr>
        <p:spPr>
          <a:xfrm>
            <a:off x="546847" y="-564776"/>
            <a:ext cx="116541" cy="65442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526" y="89647"/>
            <a:ext cx="8033887" cy="67683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73089" y="6248400"/>
            <a:ext cx="286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System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73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9501342" cy="704088"/>
          </a:xfrm>
        </p:spPr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.1 </a:t>
            </a:r>
            <a:r>
              <a:rPr lang="en-US" dirty="0"/>
              <a:t>Data Acquisition and Dataset Description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Google Shape;222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3920" y="4688751"/>
            <a:ext cx="6190947" cy="137760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56343" y="2272350"/>
            <a:ext cx="103343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404,290 </a:t>
            </a:r>
            <a:r>
              <a:rPr lang="en-US" sz="2800" b="1" dirty="0" smtClean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 pairs released by </a:t>
            </a:r>
            <a:r>
              <a:rPr lang="en-US" sz="2800" b="1" dirty="0" err="1" smtClean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Quora</a:t>
            </a:r>
            <a:endParaRPr lang="en-US" sz="2800" b="1" dirty="0" smtClean="0">
              <a:solidFill>
                <a:srgbClr val="2C3E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dirty="0" smtClean="0">
              <a:solidFill>
                <a:srgbClr val="2C3E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255045 negative samples (</a:t>
            </a:r>
            <a:r>
              <a:rPr lang="en-US" sz="2800" b="1" dirty="0" smtClean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non-duplicates)</a:t>
            </a:r>
          </a:p>
          <a:p>
            <a:endParaRPr lang="en-US" sz="2800" b="1" dirty="0" smtClean="0">
              <a:solidFill>
                <a:srgbClr val="2C3E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149306 </a:t>
            </a:r>
            <a:r>
              <a:rPr lang="en-US" sz="2800" b="1" dirty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positive samples (duplicates)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615" y="3824047"/>
            <a:ext cx="3983990" cy="258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01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</TotalTime>
  <Words>417</Words>
  <Application>Microsoft Office PowerPoint</Application>
  <PresentationFormat>Widescreen</PresentationFormat>
  <Paragraphs>133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Century Gothic</vt:lpstr>
      <vt:lpstr>Noto Sans Symbols</vt:lpstr>
      <vt:lpstr>Source Sans Pro</vt:lpstr>
      <vt:lpstr>Source Sans Pro Black</vt:lpstr>
      <vt:lpstr>Source Sans Pro SemiBold</vt:lpstr>
      <vt:lpstr>Wingdings</vt:lpstr>
      <vt:lpstr>Wingdings 3</vt:lpstr>
      <vt:lpstr>Ion Boardroom</vt:lpstr>
      <vt:lpstr>KANTIPUR ENGINEERING COLLEGE (Affiliated to Tribhuvan University) Dhapakhel, Lalitpur</vt:lpstr>
      <vt:lpstr>1. Introduction</vt:lpstr>
      <vt:lpstr>2. Problem Statement</vt:lpstr>
      <vt:lpstr>3. Objectives</vt:lpstr>
      <vt:lpstr>4. Features</vt:lpstr>
      <vt:lpstr>5. Applications</vt:lpstr>
      <vt:lpstr>6. Methodology</vt:lpstr>
      <vt:lpstr>PowerPoint Presentation</vt:lpstr>
      <vt:lpstr>6.1 Data Acquisition and Dataset Description</vt:lpstr>
      <vt:lpstr>6.2 Data Pre-processing</vt:lpstr>
      <vt:lpstr>7. Feature Extraction</vt:lpstr>
      <vt:lpstr>7.1 Traditional Bag of Words &amp; TF-IDF</vt:lpstr>
      <vt:lpstr>7.2 Word Embedding: word2vec</vt:lpstr>
      <vt:lpstr>8. Feature Engineering</vt:lpstr>
      <vt:lpstr>8.1 NLTK Library Groundworks</vt:lpstr>
      <vt:lpstr>8.2 Fuzzy wuzzy Features (Levenshtein Distance)</vt:lpstr>
      <vt:lpstr>8.3 Metrics</vt:lpstr>
      <vt:lpstr>9. Analysis &amp; Visualization</vt:lpstr>
      <vt:lpstr>PowerPoint Presentation</vt:lpstr>
      <vt:lpstr>10. Supervised Machine Learning</vt:lpstr>
      <vt:lpstr>10.1 Random Forest, Logistic Regression, KNN</vt:lpstr>
      <vt:lpstr>10.2 Artificial Neural Network</vt:lpstr>
      <vt:lpstr>10.3 Training</vt:lpstr>
      <vt:lpstr>11. Software Development</vt:lpstr>
      <vt:lpstr>Test Driven Development</vt:lpstr>
      <vt:lpstr>12. Output</vt:lpstr>
      <vt:lpstr>PowerPoint Presentation</vt:lpstr>
      <vt:lpstr>PowerPoint Presentation</vt:lpstr>
      <vt:lpstr>13. Results</vt:lpstr>
      <vt:lpstr>PowerPoint Presentation</vt:lpstr>
      <vt:lpstr>PowerPoint Presentation</vt:lpstr>
      <vt:lpstr>DEMO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KANTIPUR ENGINEERING COLLEGE (Affiliated to Tribhuvan University) Dhapakhel, Lalitpur</dc:title>
  <dc:creator>Kritish Dhaubanjar</dc:creator>
  <cp:lastModifiedBy>Ankit Kharel</cp:lastModifiedBy>
  <cp:revision>90</cp:revision>
  <dcterms:created xsi:type="dcterms:W3CDTF">2019-05-19T18:38:16Z</dcterms:created>
  <dcterms:modified xsi:type="dcterms:W3CDTF">2019-08-14T02:39:45Z</dcterms:modified>
</cp:coreProperties>
</file>