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9" r:id="rId3"/>
    <p:sldId id="268" r:id="rId4"/>
    <p:sldId id="269" r:id="rId5"/>
    <p:sldId id="260" r:id="rId6"/>
    <p:sldId id="261" r:id="rId7"/>
    <p:sldId id="267" r:id="rId8"/>
    <p:sldId id="262" r:id="rId9"/>
    <p:sldId id="263" r:id="rId10"/>
    <p:sldId id="257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Prediction</a:t>
            </a:r>
            <a:r>
              <a:rPr lang="en-US" baseline="0" dirty="0"/>
              <a:t> Accuracy for 4 Businesses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 Metadata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Business1</c:v>
                </c:pt>
                <c:pt idx="1">
                  <c:v>Business2</c:v>
                </c:pt>
                <c:pt idx="2">
                  <c:v>Business3</c:v>
                </c:pt>
                <c:pt idx="3">
                  <c:v>Business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4-443D-9B35-5C712A02AB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Review Features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Business1</c:v>
                </c:pt>
                <c:pt idx="1">
                  <c:v>Business2</c:v>
                </c:pt>
                <c:pt idx="2">
                  <c:v>Business3</c:v>
                </c:pt>
                <c:pt idx="3">
                  <c:v>Business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4.4000000000000004</c:v>
                </c:pt>
                <c:pt idx="1">
                  <c:v>2.5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E4-443D-9B35-5C712A02AB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Original Features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Business1</c:v>
                </c:pt>
                <c:pt idx="1">
                  <c:v>Business2</c:v>
                </c:pt>
                <c:pt idx="2">
                  <c:v>Business3</c:v>
                </c:pt>
                <c:pt idx="3">
                  <c:v>Business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E4-443D-9B35-5C712A02A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3118712"/>
        <c:axId val="483119696"/>
      </c:barChart>
      <c:catAx>
        <c:axId val="483118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19696"/>
        <c:crosses val="autoZero"/>
        <c:auto val="1"/>
        <c:lblAlgn val="ctr"/>
        <c:lblOffset val="100"/>
        <c:noMultiLvlLbl val="0"/>
      </c:catAx>
      <c:valAx>
        <c:axId val="48311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187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5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6521-F5B0-44BE-B027-7D0E3B79395C}" type="datetimeFigureOut">
              <a:rPr lang="en-US" smtClean="0"/>
              <a:t>4/26/2016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CE7A-4E2E-40BE-BD38-283A57C6C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443" y="45918"/>
            <a:ext cx="9269392" cy="7180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Yelp :Predicting future Business Attention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443" y="1090332"/>
            <a:ext cx="9136284" cy="524336"/>
          </a:xfrm>
        </p:spPr>
        <p:txBody>
          <a:bodyPr>
            <a:normAutofit/>
          </a:bodyPr>
          <a:lstStyle/>
          <a:p>
            <a:r>
              <a:rPr lang="en-US" dirty="0"/>
              <a:t>How much attention a business will receive in the next n months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41" y="1831650"/>
            <a:ext cx="6723287" cy="488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93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164" y="363338"/>
            <a:ext cx="9370077" cy="11255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Confusion Matrix and Classification Report for one Prediction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24" y="2227729"/>
            <a:ext cx="4282811" cy="25834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90" y="2227729"/>
            <a:ext cx="4564776" cy="33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1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164" y="363338"/>
            <a:ext cx="9370077" cy="1125503"/>
          </a:xfrm>
        </p:spPr>
        <p:txBody>
          <a:bodyPr>
            <a:normAutofit/>
          </a:bodyPr>
          <a:lstStyle/>
          <a:p>
            <a:r>
              <a:rPr lang="en-US" sz="4000" dirty="0"/>
              <a:t>MisClassification Error Comparison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48" y="2386949"/>
            <a:ext cx="10584323" cy="180960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2700" h="88900"/>
          </a:sp3d>
        </p:spPr>
      </p:pic>
    </p:spTree>
    <p:extLst>
      <p:ext uri="{BB962C8B-B14F-4D97-AF65-F5344CB8AC3E}">
        <p14:creationId xmlns:p14="http://schemas.microsoft.com/office/powerpoint/2010/main" val="3958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14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Statistics as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Latitude and Longitude</a:t>
            </a:r>
          </a:p>
          <a:p>
            <a:r>
              <a:rPr lang="en-US" dirty="0"/>
              <a:t>Category</a:t>
            </a:r>
          </a:p>
          <a:p>
            <a:r>
              <a:rPr lang="en-US" dirty="0"/>
              <a:t>Temporal Data </a:t>
            </a:r>
          </a:p>
          <a:p>
            <a:pPr marL="0" indent="0">
              <a:buNone/>
            </a:pPr>
            <a:r>
              <a:rPr lang="en-US" dirty="0"/>
              <a:t>         -   Maximum Number of Reviews in a day</a:t>
            </a:r>
          </a:p>
          <a:p>
            <a:pPr marL="0" indent="0">
              <a:buNone/>
            </a:pPr>
            <a:r>
              <a:rPr lang="en-US" dirty="0"/>
              <a:t>         -   Number of Reviews</a:t>
            </a:r>
          </a:p>
          <a:p>
            <a:pPr marL="0" indent="0">
              <a:buNone/>
            </a:pPr>
            <a:r>
              <a:rPr lang="en-US" dirty="0"/>
              <a:t>         -   Rating</a:t>
            </a:r>
          </a:p>
          <a:p>
            <a:pPr marL="0" indent="0">
              <a:buNone/>
            </a:pPr>
            <a:r>
              <a:rPr lang="en-US" dirty="0"/>
              <a:t>         -   Days since last review</a:t>
            </a:r>
          </a:p>
          <a:p>
            <a:r>
              <a:rPr lang="en-US" dirty="0"/>
              <a:t>Number of businesses within one km found by geographical clustering.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58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User Base Clustering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4" y="1690688"/>
            <a:ext cx="4757541" cy="479725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63" y="1774742"/>
            <a:ext cx="55054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Geographical Clustering of Businesses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34" y="1825624"/>
            <a:ext cx="8497769" cy="488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7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Text as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NLTK processing done on the review text</a:t>
            </a:r>
          </a:p>
          <a:p>
            <a:r>
              <a:rPr lang="en-US" dirty="0"/>
              <a:t>Removal of stopwords, punctuation etc.</a:t>
            </a:r>
          </a:p>
          <a:p>
            <a:r>
              <a:rPr lang="en-US" dirty="0"/>
              <a:t>Tokenize Sentences into words</a:t>
            </a:r>
          </a:p>
          <a:p>
            <a:r>
              <a:rPr lang="en-US" dirty="0"/>
              <a:t>Match the words from a positive text dictionary and negative text dictionary.</a:t>
            </a:r>
          </a:p>
          <a:p>
            <a:r>
              <a:rPr lang="en-US" dirty="0"/>
              <a:t>Get the positive, negative and neutral word count for all reviews logged in  for a particular business id and use it as feature vectors to predict future attention.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domain knowledge to select subsets of features</a:t>
            </a:r>
          </a:p>
          <a:p>
            <a:r>
              <a:rPr lang="en-US" dirty="0"/>
              <a:t>Finding the best features using methods like </a:t>
            </a:r>
          </a:p>
          <a:p>
            <a:pPr marL="0" indent="0">
              <a:buNone/>
            </a:pPr>
            <a:r>
              <a:rPr lang="en-US" dirty="0"/>
              <a:t>       - PCA</a:t>
            </a:r>
          </a:p>
          <a:p>
            <a:pPr marL="0" indent="0">
              <a:buNone/>
            </a:pPr>
            <a:r>
              <a:rPr lang="en-US" dirty="0"/>
              <a:t>       - Univariate Feature Selection</a:t>
            </a:r>
          </a:p>
          <a:p>
            <a:pPr marL="0" indent="0">
              <a:buNone/>
            </a:pPr>
            <a:r>
              <a:rPr lang="en-US" dirty="0"/>
              <a:t>       - Random Forest </a:t>
            </a:r>
            <a:r>
              <a:rPr lang="en-US" dirty="0" err="1"/>
              <a:t>Regressor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- Correlation between different features in terms of correlation ratio.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8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using all Original Features</a:t>
            </a:r>
          </a:p>
          <a:p>
            <a:r>
              <a:rPr lang="en-US" dirty="0"/>
              <a:t>Prediction using Metadata about Business</a:t>
            </a:r>
          </a:p>
          <a:p>
            <a:r>
              <a:rPr lang="en-US" dirty="0"/>
              <a:t>Prediction using Review Text Features</a:t>
            </a:r>
          </a:p>
          <a:p>
            <a:endParaRPr lang="en-US" dirty="0"/>
          </a:p>
          <a:p>
            <a:r>
              <a:rPr lang="en-US" dirty="0"/>
              <a:t>Temporal Prediction done by employing the above prediction models using SVC and </a:t>
            </a:r>
            <a:r>
              <a:rPr lang="en-US" dirty="0" err="1"/>
              <a:t>RandomForestPredictor</a:t>
            </a:r>
            <a:r>
              <a:rPr lang="en-US" dirty="0"/>
              <a:t> and predicted the amount of attention a business will receive on a scale of 1 to 5 – 5 being the highest.</a:t>
            </a:r>
          </a:p>
        </p:txBody>
      </p:sp>
    </p:spTree>
    <p:extLst>
      <p:ext uri="{BB962C8B-B14F-4D97-AF65-F5344CB8AC3E}">
        <p14:creationId xmlns:p14="http://schemas.microsoft.com/office/powerpoint/2010/main" val="18249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Picked up 25% of the features (10 out of 42)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Features Selected -</a:t>
            </a:r>
          </a:p>
          <a:p>
            <a:r>
              <a:rPr lang="en-US" dirty="0"/>
              <a:t>Number of reviews for a business</a:t>
            </a:r>
          </a:p>
          <a:p>
            <a:r>
              <a:rPr lang="en-US" dirty="0"/>
              <a:t>Max number of reviews logged on a particular day</a:t>
            </a:r>
          </a:p>
          <a:p>
            <a:r>
              <a:rPr lang="en-US" dirty="0"/>
              <a:t>Number of useful, funny and cool user votes</a:t>
            </a:r>
          </a:p>
          <a:p>
            <a:r>
              <a:rPr lang="en-US" dirty="0"/>
              <a:t>Star rating for the business</a:t>
            </a:r>
          </a:p>
          <a:p>
            <a:r>
              <a:rPr lang="en-US" dirty="0"/>
              <a:t>Number of positive word counts for the business</a:t>
            </a:r>
          </a:p>
          <a:p>
            <a:r>
              <a:rPr lang="en-US" dirty="0"/>
              <a:t>Number of negative word counts for the business.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5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64736534"/>
              </p:ext>
            </p:extLst>
          </p:nvPr>
        </p:nvGraphicFramePr>
        <p:xfrm>
          <a:off x="2080445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09413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201</TotalTime>
  <Words>318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Office Theme</vt:lpstr>
      <vt:lpstr>Yelp :Predicting future Business Attention</vt:lpstr>
      <vt:lpstr>Business Statistics as Features</vt:lpstr>
      <vt:lpstr>User Base Clustering </vt:lpstr>
      <vt:lpstr>Geographical Clustering of Businesses  </vt:lpstr>
      <vt:lpstr>Review Text as Features</vt:lpstr>
      <vt:lpstr>Feature Selection and Analysis</vt:lpstr>
      <vt:lpstr>Prediction Models </vt:lpstr>
      <vt:lpstr>Feature Analysis</vt:lpstr>
      <vt:lpstr>Results</vt:lpstr>
      <vt:lpstr>Confusion Matrix and Classification Report for one Prediction Model</vt:lpstr>
      <vt:lpstr>MisClassification Error 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:Predicting future Business Attention</dc:title>
  <dc:creator>kritz</dc:creator>
  <cp:lastModifiedBy>kritz</cp:lastModifiedBy>
  <cp:revision>16</cp:revision>
  <dcterms:created xsi:type="dcterms:W3CDTF">2016-04-26T18:05:39Z</dcterms:created>
  <dcterms:modified xsi:type="dcterms:W3CDTF">2016-04-26T21:27:38Z</dcterms:modified>
</cp:coreProperties>
</file>