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3EE8-8A9B-F1DE-E621-E5551ADC17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AD82F7-59CA-EA1C-1F64-EFE084ECC3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31599A-0279-AA6E-D751-3F50736055D1}"/>
              </a:ext>
            </a:extLst>
          </p:cNvPr>
          <p:cNvSpPr>
            <a:spLocks noGrp="1"/>
          </p:cNvSpPr>
          <p:nvPr>
            <p:ph type="dt" sz="half" idx="10"/>
          </p:nvPr>
        </p:nvSpPr>
        <p:spPr/>
        <p:txBody>
          <a:bodyPr/>
          <a:lstStyle/>
          <a:p>
            <a:fld id="{7133F406-D00C-44B2-99A5-B6EF04F31448}" type="datetimeFigureOut">
              <a:rPr lang="en-IN" smtClean="0"/>
              <a:t>18-11-2024</a:t>
            </a:fld>
            <a:endParaRPr lang="en-IN"/>
          </a:p>
        </p:txBody>
      </p:sp>
      <p:sp>
        <p:nvSpPr>
          <p:cNvPr id="5" name="Footer Placeholder 4">
            <a:extLst>
              <a:ext uri="{FF2B5EF4-FFF2-40B4-BE49-F238E27FC236}">
                <a16:creationId xmlns:a16="http://schemas.microsoft.com/office/drawing/2014/main" id="{0DF03625-4974-8E08-9EB1-92D2905DFF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005961-0A30-27C0-AC82-F6BB91B9ACBB}"/>
              </a:ext>
            </a:extLst>
          </p:cNvPr>
          <p:cNvSpPr>
            <a:spLocks noGrp="1"/>
          </p:cNvSpPr>
          <p:nvPr>
            <p:ph type="sldNum" sz="quarter" idx="12"/>
          </p:nvPr>
        </p:nvSpPr>
        <p:spPr/>
        <p:txBody>
          <a:bodyPr/>
          <a:lstStyle/>
          <a:p>
            <a:fld id="{0A56B47B-CA1C-4FAD-A783-B64EB03E4D0D}" type="slidenum">
              <a:rPr lang="en-IN" smtClean="0"/>
              <a:t>‹#›</a:t>
            </a:fld>
            <a:endParaRPr lang="en-IN"/>
          </a:p>
        </p:txBody>
      </p:sp>
    </p:spTree>
    <p:extLst>
      <p:ext uri="{BB962C8B-B14F-4D97-AF65-F5344CB8AC3E}">
        <p14:creationId xmlns:p14="http://schemas.microsoft.com/office/powerpoint/2010/main" val="290097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2696-797A-E05C-29FF-67D83FF206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3A8015-FB74-7238-FD8E-D23E2142BC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5E4A67-2CF1-EA79-A82A-0A3C32F6905A}"/>
              </a:ext>
            </a:extLst>
          </p:cNvPr>
          <p:cNvSpPr>
            <a:spLocks noGrp="1"/>
          </p:cNvSpPr>
          <p:nvPr>
            <p:ph type="dt" sz="half" idx="10"/>
          </p:nvPr>
        </p:nvSpPr>
        <p:spPr/>
        <p:txBody>
          <a:bodyPr/>
          <a:lstStyle/>
          <a:p>
            <a:fld id="{7133F406-D00C-44B2-99A5-B6EF04F31448}" type="datetimeFigureOut">
              <a:rPr lang="en-IN" smtClean="0"/>
              <a:t>18-11-2024</a:t>
            </a:fld>
            <a:endParaRPr lang="en-IN"/>
          </a:p>
        </p:txBody>
      </p:sp>
      <p:sp>
        <p:nvSpPr>
          <p:cNvPr id="5" name="Footer Placeholder 4">
            <a:extLst>
              <a:ext uri="{FF2B5EF4-FFF2-40B4-BE49-F238E27FC236}">
                <a16:creationId xmlns:a16="http://schemas.microsoft.com/office/drawing/2014/main" id="{A75FC207-983E-4D36-D469-DB1AEF354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37EC09-951F-5729-3F75-6432C7511C50}"/>
              </a:ext>
            </a:extLst>
          </p:cNvPr>
          <p:cNvSpPr>
            <a:spLocks noGrp="1"/>
          </p:cNvSpPr>
          <p:nvPr>
            <p:ph type="sldNum" sz="quarter" idx="12"/>
          </p:nvPr>
        </p:nvSpPr>
        <p:spPr/>
        <p:txBody>
          <a:bodyPr/>
          <a:lstStyle/>
          <a:p>
            <a:fld id="{0A56B47B-CA1C-4FAD-A783-B64EB03E4D0D}" type="slidenum">
              <a:rPr lang="en-IN" smtClean="0"/>
              <a:t>‹#›</a:t>
            </a:fld>
            <a:endParaRPr lang="en-IN"/>
          </a:p>
        </p:txBody>
      </p:sp>
    </p:spTree>
    <p:extLst>
      <p:ext uri="{BB962C8B-B14F-4D97-AF65-F5344CB8AC3E}">
        <p14:creationId xmlns:p14="http://schemas.microsoft.com/office/powerpoint/2010/main" val="216050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2EB721-FB0B-1800-3CFD-84192B08E7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40CBD7-5C03-4E50-C666-0C7EF9078D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18C84F-5660-C66A-93DB-CB73E2AB43CB}"/>
              </a:ext>
            </a:extLst>
          </p:cNvPr>
          <p:cNvSpPr>
            <a:spLocks noGrp="1"/>
          </p:cNvSpPr>
          <p:nvPr>
            <p:ph type="dt" sz="half" idx="10"/>
          </p:nvPr>
        </p:nvSpPr>
        <p:spPr/>
        <p:txBody>
          <a:bodyPr/>
          <a:lstStyle/>
          <a:p>
            <a:fld id="{7133F406-D00C-44B2-99A5-B6EF04F31448}" type="datetimeFigureOut">
              <a:rPr lang="en-IN" smtClean="0"/>
              <a:t>18-11-2024</a:t>
            </a:fld>
            <a:endParaRPr lang="en-IN"/>
          </a:p>
        </p:txBody>
      </p:sp>
      <p:sp>
        <p:nvSpPr>
          <p:cNvPr id="5" name="Footer Placeholder 4">
            <a:extLst>
              <a:ext uri="{FF2B5EF4-FFF2-40B4-BE49-F238E27FC236}">
                <a16:creationId xmlns:a16="http://schemas.microsoft.com/office/drawing/2014/main" id="{2616F863-98AC-A073-BEE9-6F2F4A7469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792A6F-22E0-47D0-E5E8-29FB75730035}"/>
              </a:ext>
            </a:extLst>
          </p:cNvPr>
          <p:cNvSpPr>
            <a:spLocks noGrp="1"/>
          </p:cNvSpPr>
          <p:nvPr>
            <p:ph type="sldNum" sz="quarter" idx="12"/>
          </p:nvPr>
        </p:nvSpPr>
        <p:spPr/>
        <p:txBody>
          <a:bodyPr/>
          <a:lstStyle/>
          <a:p>
            <a:fld id="{0A56B47B-CA1C-4FAD-A783-B64EB03E4D0D}" type="slidenum">
              <a:rPr lang="en-IN" smtClean="0"/>
              <a:t>‹#›</a:t>
            </a:fld>
            <a:endParaRPr lang="en-IN"/>
          </a:p>
        </p:txBody>
      </p:sp>
    </p:spTree>
    <p:extLst>
      <p:ext uri="{BB962C8B-B14F-4D97-AF65-F5344CB8AC3E}">
        <p14:creationId xmlns:p14="http://schemas.microsoft.com/office/powerpoint/2010/main" val="99771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FADB-81DA-0E62-B7B6-A699F2C39B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1405ED-5F27-696D-EF24-104E963BB4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2124D8-27C9-55E0-D464-5DDC21C88180}"/>
              </a:ext>
            </a:extLst>
          </p:cNvPr>
          <p:cNvSpPr>
            <a:spLocks noGrp="1"/>
          </p:cNvSpPr>
          <p:nvPr>
            <p:ph type="dt" sz="half" idx="10"/>
          </p:nvPr>
        </p:nvSpPr>
        <p:spPr/>
        <p:txBody>
          <a:bodyPr/>
          <a:lstStyle/>
          <a:p>
            <a:fld id="{7133F406-D00C-44B2-99A5-B6EF04F31448}" type="datetimeFigureOut">
              <a:rPr lang="en-IN" smtClean="0"/>
              <a:t>18-11-2024</a:t>
            </a:fld>
            <a:endParaRPr lang="en-IN"/>
          </a:p>
        </p:txBody>
      </p:sp>
      <p:sp>
        <p:nvSpPr>
          <p:cNvPr id="5" name="Footer Placeholder 4">
            <a:extLst>
              <a:ext uri="{FF2B5EF4-FFF2-40B4-BE49-F238E27FC236}">
                <a16:creationId xmlns:a16="http://schemas.microsoft.com/office/drawing/2014/main" id="{3751264B-9040-E64C-E61D-69E5C644C5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38BCE3-9410-EAE0-11DA-82D7D3EF69C9}"/>
              </a:ext>
            </a:extLst>
          </p:cNvPr>
          <p:cNvSpPr>
            <a:spLocks noGrp="1"/>
          </p:cNvSpPr>
          <p:nvPr>
            <p:ph type="sldNum" sz="quarter" idx="12"/>
          </p:nvPr>
        </p:nvSpPr>
        <p:spPr/>
        <p:txBody>
          <a:bodyPr/>
          <a:lstStyle/>
          <a:p>
            <a:fld id="{0A56B47B-CA1C-4FAD-A783-B64EB03E4D0D}" type="slidenum">
              <a:rPr lang="en-IN" smtClean="0"/>
              <a:t>‹#›</a:t>
            </a:fld>
            <a:endParaRPr lang="en-IN"/>
          </a:p>
        </p:txBody>
      </p:sp>
    </p:spTree>
    <p:extLst>
      <p:ext uri="{BB962C8B-B14F-4D97-AF65-F5344CB8AC3E}">
        <p14:creationId xmlns:p14="http://schemas.microsoft.com/office/powerpoint/2010/main" val="1326253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8D960-6CAE-276B-B273-E58F557FED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4C5E06-1D67-32C2-8FCC-F42A48F333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2153B6-E4D6-68FC-934C-51BFD2EA4A50}"/>
              </a:ext>
            </a:extLst>
          </p:cNvPr>
          <p:cNvSpPr>
            <a:spLocks noGrp="1"/>
          </p:cNvSpPr>
          <p:nvPr>
            <p:ph type="dt" sz="half" idx="10"/>
          </p:nvPr>
        </p:nvSpPr>
        <p:spPr/>
        <p:txBody>
          <a:bodyPr/>
          <a:lstStyle/>
          <a:p>
            <a:fld id="{7133F406-D00C-44B2-99A5-B6EF04F31448}" type="datetimeFigureOut">
              <a:rPr lang="en-IN" smtClean="0"/>
              <a:t>18-11-2024</a:t>
            </a:fld>
            <a:endParaRPr lang="en-IN"/>
          </a:p>
        </p:txBody>
      </p:sp>
      <p:sp>
        <p:nvSpPr>
          <p:cNvPr id="5" name="Footer Placeholder 4">
            <a:extLst>
              <a:ext uri="{FF2B5EF4-FFF2-40B4-BE49-F238E27FC236}">
                <a16:creationId xmlns:a16="http://schemas.microsoft.com/office/drawing/2014/main" id="{4DF16337-66A6-6D40-45C2-2ABF36CB31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19E70-92A7-1F97-B2A3-D38CB6BD9F20}"/>
              </a:ext>
            </a:extLst>
          </p:cNvPr>
          <p:cNvSpPr>
            <a:spLocks noGrp="1"/>
          </p:cNvSpPr>
          <p:nvPr>
            <p:ph type="sldNum" sz="quarter" idx="12"/>
          </p:nvPr>
        </p:nvSpPr>
        <p:spPr/>
        <p:txBody>
          <a:bodyPr/>
          <a:lstStyle/>
          <a:p>
            <a:fld id="{0A56B47B-CA1C-4FAD-A783-B64EB03E4D0D}" type="slidenum">
              <a:rPr lang="en-IN" smtClean="0"/>
              <a:t>‹#›</a:t>
            </a:fld>
            <a:endParaRPr lang="en-IN"/>
          </a:p>
        </p:txBody>
      </p:sp>
    </p:spTree>
    <p:extLst>
      <p:ext uri="{BB962C8B-B14F-4D97-AF65-F5344CB8AC3E}">
        <p14:creationId xmlns:p14="http://schemas.microsoft.com/office/powerpoint/2010/main" val="33274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2B66C-82F0-DBE6-A20C-D368C1692F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604EA3-A472-3B0A-4E92-C593D683DB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1C09ED-C070-2F4D-331F-8ED4641542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B5069F-8752-5B11-AAE8-DDCAAB16A361}"/>
              </a:ext>
            </a:extLst>
          </p:cNvPr>
          <p:cNvSpPr>
            <a:spLocks noGrp="1"/>
          </p:cNvSpPr>
          <p:nvPr>
            <p:ph type="dt" sz="half" idx="10"/>
          </p:nvPr>
        </p:nvSpPr>
        <p:spPr/>
        <p:txBody>
          <a:bodyPr/>
          <a:lstStyle/>
          <a:p>
            <a:fld id="{7133F406-D00C-44B2-99A5-B6EF04F31448}" type="datetimeFigureOut">
              <a:rPr lang="en-IN" smtClean="0"/>
              <a:t>18-11-2024</a:t>
            </a:fld>
            <a:endParaRPr lang="en-IN"/>
          </a:p>
        </p:txBody>
      </p:sp>
      <p:sp>
        <p:nvSpPr>
          <p:cNvPr id="6" name="Footer Placeholder 5">
            <a:extLst>
              <a:ext uri="{FF2B5EF4-FFF2-40B4-BE49-F238E27FC236}">
                <a16:creationId xmlns:a16="http://schemas.microsoft.com/office/drawing/2014/main" id="{7C4FCFC4-7208-3273-37A5-1AB408B89F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A510DC-FECE-C3C3-DDDD-B6BA8A213374}"/>
              </a:ext>
            </a:extLst>
          </p:cNvPr>
          <p:cNvSpPr>
            <a:spLocks noGrp="1"/>
          </p:cNvSpPr>
          <p:nvPr>
            <p:ph type="sldNum" sz="quarter" idx="12"/>
          </p:nvPr>
        </p:nvSpPr>
        <p:spPr/>
        <p:txBody>
          <a:bodyPr/>
          <a:lstStyle/>
          <a:p>
            <a:fld id="{0A56B47B-CA1C-4FAD-A783-B64EB03E4D0D}" type="slidenum">
              <a:rPr lang="en-IN" smtClean="0"/>
              <a:t>‹#›</a:t>
            </a:fld>
            <a:endParaRPr lang="en-IN"/>
          </a:p>
        </p:txBody>
      </p:sp>
    </p:spTree>
    <p:extLst>
      <p:ext uri="{BB962C8B-B14F-4D97-AF65-F5344CB8AC3E}">
        <p14:creationId xmlns:p14="http://schemas.microsoft.com/office/powerpoint/2010/main" val="1368513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DC10-B1E8-DDCF-65E5-3819B60418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D68225-25C2-9D7C-1841-ABF0584C3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CA0660-830A-2F1F-2B6B-DB7BDB59B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8C1050-2169-2D96-45B7-B33357131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3D2966-2658-601F-F6DD-8099BDB72A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F45372-57D4-D117-7461-C31E8071283D}"/>
              </a:ext>
            </a:extLst>
          </p:cNvPr>
          <p:cNvSpPr>
            <a:spLocks noGrp="1"/>
          </p:cNvSpPr>
          <p:nvPr>
            <p:ph type="dt" sz="half" idx="10"/>
          </p:nvPr>
        </p:nvSpPr>
        <p:spPr/>
        <p:txBody>
          <a:bodyPr/>
          <a:lstStyle/>
          <a:p>
            <a:fld id="{7133F406-D00C-44B2-99A5-B6EF04F31448}" type="datetimeFigureOut">
              <a:rPr lang="en-IN" smtClean="0"/>
              <a:t>18-11-2024</a:t>
            </a:fld>
            <a:endParaRPr lang="en-IN"/>
          </a:p>
        </p:txBody>
      </p:sp>
      <p:sp>
        <p:nvSpPr>
          <p:cNvPr id="8" name="Footer Placeholder 7">
            <a:extLst>
              <a:ext uri="{FF2B5EF4-FFF2-40B4-BE49-F238E27FC236}">
                <a16:creationId xmlns:a16="http://schemas.microsoft.com/office/drawing/2014/main" id="{3AD7D720-4C0C-196F-F802-73C701CF60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714302-0103-0C9C-DCF8-3814D4118228}"/>
              </a:ext>
            </a:extLst>
          </p:cNvPr>
          <p:cNvSpPr>
            <a:spLocks noGrp="1"/>
          </p:cNvSpPr>
          <p:nvPr>
            <p:ph type="sldNum" sz="quarter" idx="12"/>
          </p:nvPr>
        </p:nvSpPr>
        <p:spPr/>
        <p:txBody>
          <a:bodyPr/>
          <a:lstStyle/>
          <a:p>
            <a:fld id="{0A56B47B-CA1C-4FAD-A783-B64EB03E4D0D}" type="slidenum">
              <a:rPr lang="en-IN" smtClean="0"/>
              <a:t>‹#›</a:t>
            </a:fld>
            <a:endParaRPr lang="en-IN"/>
          </a:p>
        </p:txBody>
      </p:sp>
    </p:spTree>
    <p:extLst>
      <p:ext uri="{BB962C8B-B14F-4D97-AF65-F5344CB8AC3E}">
        <p14:creationId xmlns:p14="http://schemas.microsoft.com/office/powerpoint/2010/main" val="669634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68EC-0012-3C86-5871-DB6E6C351E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B660F0-7839-8EA6-C8BD-DB82515FABB8}"/>
              </a:ext>
            </a:extLst>
          </p:cNvPr>
          <p:cNvSpPr>
            <a:spLocks noGrp="1"/>
          </p:cNvSpPr>
          <p:nvPr>
            <p:ph type="dt" sz="half" idx="10"/>
          </p:nvPr>
        </p:nvSpPr>
        <p:spPr/>
        <p:txBody>
          <a:bodyPr/>
          <a:lstStyle/>
          <a:p>
            <a:fld id="{7133F406-D00C-44B2-99A5-B6EF04F31448}" type="datetimeFigureOut">
              <a:rPr lang="en-IN" smtClean="0"/>
              <a:t>18-11-2024</a:t>
            </a:fld>
            <a:endParaRPr lang="en-IN"/>
          </a:p>
        </p:txBody>
      </p:sp>
      <p:sp>
        <p:nvSpPr>
          <p:cNvPr id="4" name="Footer Placeholder 3">
            <a:extLst>
              <a:ext uri="{FF2B5EF4-FFF2-40B4-BE49-F238E27FC236}">
                <a16:creationId xmlns:a16="http://schemas.microsoft.com/office/drawing/2014/main" id="{5941282B-3090-B48D-4ACD-D6779945EE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2F772B-EA88-9D94-D742-C85883C5C254}"/>
              </a:ext>
            </a:extLst>
          </p:cNvPr>
          <p:cNvSpPr>
            <a:spLocks noGrp="1"/>
          </p:cNvSpPr>
          <p:nvPr>
            <p:ph type="sldNum" sz="quarter" idx="12"/>
          </p:nvPr>
        </p:nvSpPr>
        <p:spPr/>
        <p:txBody>
          <a:bodyPr/>
          <a:lstStyle/>
          <a:p>
            <a:fld id="{0A56B47B-CA1C-4FAD-A783-B64EB03E4D0D}" type="slidenum">
              <a:rPr lang="en-IN" smtClean="0"/>
              <a:t>‹#›</a:t>
            </a:fld>
            <a:endParaRPr lang="en-IN"/>
          </a:p>
        </p:txBody>
      </p:sp>
    </p:spTree>
    <p:extLst>
      <p:ext uri="{BB962C8B-B14F-4D97-AF65-F5344CB8AC3E}">
        <p14:creationId xmlns:p14="http://schemas.microsoft.com/office/powerpoint/2010/main" val="3106394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61B200-A5FA-5732-687A-16427042000B}"/>
              </a:ext>
            </a:extLst>
          </p:cNvPr>
          <p:cNvSpPr>
            <a:spLocks noGrp="1"/>
          </p:cNvSpPr>
          <p:nvPr>
            <p:ph type="dt" sz="half" idx="10"/>
          </p:nvPr>
        </p:nvSpPr>
        <p:spPr/>
        <p:txBody>
          <a:bodyPr/>
          <a:lstStyle/>
          <a:p>
            <a:fld id="{7133F406-D00C-44B2-99A5-B6EF04F31448}" type="datetimeFigureOut">
              <a:rPr lang="en-IN" smtClean="0"/>
              <a:t>18-11-2024</a:t>
            </a:fld>
            <a:endParaRPr lang="en-IN"/>
          </a:p>
        </p:txBody>
      </p:sp>
      <p:sp>
        <p:nvSpPr>
          <p:cNvPr id="3" name="Footer Placeholder 2">
            <a:extLst>
              <a:ext uri="{FF2B5EF4-FFF2-40B4-BE49-F238E27FC236}">
                <a16:creationId xmlns:a16="http://schemas.microsoft.com/office/drawing/2014/main" id="{A4C3C45B-F573-4C79-3D45-5A1AC71492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073DCC-B555-B03F-EED3-82725DA0B000}"/>
              </a:ext>
            </a:extLst>
          </p:cNvPr>
          <p:cNvSpPr>
            <a:spLocks noGrp="1"/>
          </p:cNvSpPr>
          <p:nvPr>
            <p:ph type="sldNum" sz="quarter" idx="12"/>
          </p:nvPr>
        </p:nvSpPr>
        <p:spPr/>
        <p:txBody>
          <a:bodyPr/>
          <a:lstStyle/>
          <a:p>
            <a:fld id="{0A56B47B-CA1C-4FAD-A783-B64EB03E4D0D}" type="slidenum">
              <a:rPr lang="en-IN" smtClean="0"/>
              <a:t>‹#›</a:t>
            </a:fld>
            <a:endParaRPr lang="en-IN"/>
          </a:p>
        </p:txBody>
      </p:sp>
    </p:spTree>
    <p:extLst>
      <p:ext uri="{BB962C8B-B14F-4D97-AF65-F5344CB8AC3E}">
        <p14:creationId xmlns:p14="http://schemas.microsoft.com/office/powerpoint/2010/main" val="78181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CDF6-5C28-6E07-A01E-F986E7BD0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CBC348-9CAC-2256-B93E-1475D83C48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13D9AE-1326-4998-4D2D-C0A7345C5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9AACD7-1412-3072-093F-756F65DBCF56}"/>
              </a:ext>
            </a:extLst>
          </p:cNvPr>
          <p:cNvSpPr>
            <a:spLocks noGrp="1"/>
          </p:cNvSpPr>
          <p:nvPr>
            <p:ph type="dt" sz="half" idx="10"/>
          </p:nvPr>
        </p:nvSpPr>
        <p:spPr/>
        <p:txBody>
          <a:bodyPr/>
          <a:lstStyle/>
          <a:p>
            <a:fld id="{7133F406-D00C-44B2-99A5-B6EF04F31448}" type="datetimeFigureOut">
              <a:rPr lang="en-IN" smtClean="0"/>
              <a:t>18-11-2024</a:t>
            </a:fld>
            <a:endParaRPr lang="en-IN"/>
          </a:p>
        </p:txBody>
      </p:sp>
      <p:sp>
        <p:nvSpPr>
          <p:cNvPr id="6" name="Footer Placeholder 5">
            <a:extLst>
              <a:ext uri="{FF2B5EF4-FFF2-40B4-BE49-F238E27FC236}">
                <a16:creationId xmlns:a16="http://schemas.microsoft.com/office/drawing/2014/main" id="{7FBE603D-E634-A4D5-91E3-37C054377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6C18D2-4824-2105-41E5-CD79392A180C}"/>
              </a:ext>
            </a:extLst>
          </p:cNvPr>
          <p:cNvSpPr>
            <a:spLocks noGrp="1"/>
          </p:cNvSpPr>
          <p:nvPr>
            <p:ph type="sldNum" sz="quarter" idx="12"/>
          </p:nvPr>
        </p:nvSpPr>
        <p:spPr/>
        <p:txBody>
          <a:bodyPr/>
          <a:lstStyle/>
          <a:p>
            <a:fld id="{0A56B47B-CA1C-4FAD-A783-B64EB03E4D0D}" type="slidenum">
              <a:rPr lang="en-IN" smtClean="0"/>
              <a:t>‹#›</a:t>
            </a:fld>
            <a:endParaRPr lang="en-IN"/>
          </a:p>
        </p:txBody>
      </p:sp>
    </p:spTree>
    <p:extLst>
      <p:ext uri="{BB962C8B-B14F-4D97-AF65-F5344CB8AC3E}">
        <p14:creationId xmlns:p14="http://schemas.microsoft.com/office/powerpoint/2010/main" val="4066266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9B8C-2D08-7822-15C4-AEF3186F7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4C8007-0447-6CC6-1FE7-F0F800F70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B0C934-EA99-C35C-FF2F-F274D7D7C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F3560-082C-9BE7-C245-F854BC964013}"/>
              </a:ext>
            </a:extLst>
          </p:cNvPr>
          <p:cNvSpPr>
            <a:spLocks noGrp="1"/>
          </p:cNvSpPr>
          <p:nvPr>
            <p:ph type="dt" sz="half" idx="10"/>
          </p:nvPr>
        </p:nvSpPr>
        <p:spPr/>
        <p:txBody>
          <a:bodyPr/>
          <a:lstStyle/>
          <a:p>
            <a:fld id="{7133F406-D00C-44B2-99A5-B6EF04F31448}" type="datetimeFigureOut">
              <a:rPr lang="en-IN" smtClean="0"/>
              <a:t>18-11-2024</a:t>
            </a:fld>
            <a:endParaRPr lang="en-IN"/>
          </a:p>
        </p:txBody>
      </p:sp>
      <p:sp>
        <p:nvSpPr>
          <p:cNvPr id="6" name="Footer Placeholder 5">
            <a:extLst>
              <a:ext uri="{FF2B5EF4-FFF2-40B4-BE49-F238E27FC236}">
                <a16:creationId xmlns:a16="http://schemas.microsoft.com/office/drawing/2014/main" id="{FF6888D4-3A1C-A03A-343A-CF34FB82D4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2C6495-F4FD-0BC3-592E-52C993E9D990}"/>
              </a:ext>
            </a:extLst>
          </p:cNvPr>
          <p:cNvSpPr>
            <a:spLocks noGrp="1"/>
          </p:cNvSpPr>
          <p:nvPr>
            <p:ph type="sldNum" sz="quarter" idx="12"/>
          </p:nvPr>
        </p:nvSpPr>
        <p:spPr/>
        <p:txBody>
          <a:bodyPr/>
          <a:lstStyle/>
          <a:p>
            <a:fld id="{0A56B47B-CA1C-4FAD-A783-B64EB03E4D0D}" type="slidenum">
              <a:rPr lang="en-IN" smtClean="0"/>
              <a:t>‹#›</a:t>
            </a:fld>
            <a:endParaRPr lang="en-IN"/>
          </a:p>
        </p:txBody>
      </p:sp>
    </p:spTree>
    <p:extLst>
      <p:ext uri="{BB962C8B-B14F-4D97-AF65-F5344CB8AC3E}">
        <p14:creationId xmlns:p14="http://schemas.microsoft.com/office/powerpoint/2010/main" val="3098482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6101F0-8FC1-9A17-4A01-14C1AB725D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2611A9-B7C9-C3BA-5B5A-D20773A651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F681D-B47D-955E-F44D-07F576B87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3F406-D00C-44B2-99A5-B6EF04F31448}" type="datetimeFigureOut">
              <a:rPr lang="en-IN" smtClean="0"/>
              <a:t>18-11-2024</a:t>
            </a:fld>
            <a:endParaRPr lang="en-IN"/>
          </a:p>
        </p:txBody>
      </p:sp>
      <p:sp>
        <p:nvSpPr>
          <p:cNvPr id="5" name="Footer Placeholder 4">
            <a:extLst>
              <a:ext uri="{FF2B5EF4-FFF2-40B4-BE49-F238E27FC236}">
                <a16:creationId xmlns:a16="http://schemas.microsoft.com/office/drawing/2014/main" id="{59959B51-AEE6-F6C9-4D78-54C776BE1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E3BA69-ED46-BF5E-1C98-AE1774DA4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6B47B-CA1C-4FAD-A783-B64EB03E4D0D}" type="slidenum">
              <a:rPr lang="en-IN" smtClean="0"/>
              <a:t>‹#›</a:t>
            </a:fld>
            <a:endParaRPr lang="en-IN"/>
          </a:p>
        </p:txBody>
      </p:sp>
    </p:spTree>
    <p:extLst>
      <p:ext uri="{BB962C8B-B14F-4D97-AF65-F5344CB8AC3E}">
        <p14:creationId xmlns:p14="http://schemas.microsoft.com/office/powerpoint/2010/main" val="721443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in/dr-achala-shakya-682970126/overlay/about-this-profil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46F6532-1B58-FF0D-1385-DACB26AD500A}"/>
              </a:ext>
            </a:extLst>
          </p:cNvPr>
          <p:cNvSpPr>
            <a:spLocks noGrp="1"/>
          </p:cNvSpPr>
          <p:nvPr>
            <p:ph type="subTitle" idx="1"/>
          </p:nvPr>
        </p:nvSpPr>
        <p:spPr>
          <a:xfrm>
            <a:off x="740664" y="2048256"/>
            <a:ext cx="10451592" cy="3209544"/>
          </a:xfrm>
        </p:spPr>
        <p:txBody>
          <a:bodyPr>
            <a:normAutofit fontScale="92500" lnSpcReduction="20000"/>
          </a:bodyPr>
          <a:lstStyle/>
          <a:p>
            <a:pPr algn="ct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PREDICTIVE ANALYTICS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BREAST CANCER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DIAGNOSIS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PROJECT PRESENTATION</a:t>
            </a:r>
          </a:p>
          <a:p>
            <a:pPr algn="l">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SUBMITTED BY:                                                                                                          SUBMITTED TO:</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ANSHIKA AGARWAL (500106623)                                                                         </a:t>
            </a:r>
            <a:r>
              <a:rPr lang="en-IN" sz="1800" b="1" u="none" strike="noStrike"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Dr.</a:t>
            </a:r>
            <a:r>
              <a:rPr lang="en-IN" sz="1800" b="1" u="none" strike="noStrike"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 </a:t>
            </a:r>
            <a:r>
              <a:rPr lang="en-IN" sz="1800" b="1" u="none" strike="noStrike" kern="100"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Achala</a:t>
            </a:r>
            <a:r>
              <a:rPr lang="en-IN" sz="1800" b="1" u="none" strike="noStrike"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 Shakya</a:t>
            </a:r>
            <a:endParaRPr lang="en-IN" sz="1800" b="1" u="none" strike="noStrike"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KRITI UPADHYAY (500102111)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CE08305-04AD-E849-9786-85405AFFCF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0208" y="149032"/>
            <a:ext cx="3925506" cy="1624904"/>
          </a:xfrm>
          <a:prstGeom prst="rect">
            <a:avLst/>
          </a:prstGeom>
        </p:spPr>
      </p:pic>
    </p:spTree>
    <p:extLst>
      <p:ext uri="{BB962C8B-B14F-4D97-AF65-F5344CB8AC3E}">
        <p14:creationId xmlns:p14="http://schemas.microsoft.com/office/powerpoint/2010/main" val="3830429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0E97DFB-7552-ACBF-1874-961FDE444FE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8387" y="182183"/>
            <a:ext cx="7834093" cy="4126185"/>
          </a:xfrm>
          <a:prstGeom prst="rect">
            <a:avLst/>
          </a:prstGeom>
          <a:noFill/>
          <a:ln>
            <a:noFill/>
          </a:ln>
        </p:spPr>
      </p:pic>
      <p:sp>
        <p:nvSpPr>
          <p:cNvPr id="6" name="TextBox 5">
            <a:extLst>
              <a:ext uri="{FF2B5EF4-FFF2-40B4-BE49-F238E27FC236}">
                <a16:creationId xmlns:a16="http://schemas.microsoft.com/office/drawing/2014/main" id="{44DEDE5D-B90C-79E0-DB6B-3A106FDBFBFA}"/>
              </a:ext>
            </a:extLst>
          </p:cNvPr>
          <p:cNvSpPr txBox="1"/>
          <p:nvPr/>
        </p:nvSpPr>
        <p:spPr>
          <a:xfrm>
            <a:off x="121187" y="4375080"/>
            <a:ext cx="6094476" cy="375552"/>
          </a:xfrm>
          <a:prstGeom prst="rect">
            <a:avLst/>
          </a:prstGeom>
          <a:noFill/>
        </p:spPr>
        <p:txBody>
          <a:bodyPr wrap="square">
            <a:spAutoFit/>
          </a:bodyPr>
          <a:lstStyle/>
          <a:p>
            <a:pPr lvl="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2) Boxplot for comparing variables by diagnosis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5EEA81B-62F6-A8F8-C879-1FEA3363FA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6752" y="5040122"/>
            <a:ext cx="6649847" cy="1488694"/>
          </a:xfrm>
          <a:prstGeom prst="rect">
            <a:avLst/>
          </a:prstGeom>
          <a:noFill/>
          <a:ln>
            <a:noFill/>
          </a:ln>
        </p:spPr>
      </p:pic>
    </p:spTree>
    <p:extLst>
      <p:ext uri="{BB962C8B-B14F-4D97-AF65-F5344CB8AC3E}">
        <p14:creationId xmlns:p14="http://schemas.microsoft.com/office/powerpoint/2010/main" val="124390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221C360-C1FD-B194-C6D1-DC4A4BF68FA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 y="0"/>
            <a:ext cx="7589520" cy="3671631"/>
          </a:xfrm>
          <a:prstGeom prst="rect">
            <a:avLst/>
          </a:prstGeom>
          <a:noFill/>
          <a:ln>
            <a:noFill/>
          </a:ln>
        </p:spPr>
      </p:pic>
      <p:sp>
        <p:nvSpPr>
          <p:cNvPr id="6" name="TextBox 5">
            <a:extLst>
              <a:ext uri="{FF2B5EF4-FFF2-40B4-BE49-F238E27FC236}">
                <a16:creationId xmlns:a16="http://schemas.microsoft.com/office/drawing/2014/main" id="{78818257-90B7-37AB-B87D-5C9373758BDF}"/>
              </a:ext>
            </a:extLst>
          </p:cNvPr>
          <p:cNvSpPr txBox="1"/>
          <p:nvPr/>
        </p:nvSpPr>
        <p:spPr>
          <a:xfrm>
            <a:off x="75438" y="3671631"/>
            <a:ext cx="11336274" cy="774507"/>
          </a:xfrm>
          <a:prstGeom prst="rect">
            <a:avLst/>
          </a:prstGeom>
          <a:noFill/>
        </p:spPr>
        <p:txBody>
          <a:bodyPr wrap="square">
            <a:spAutoFit/>
          </a:bodyPr>
          <a:lstStyle/>
          <a:p>
            <a:pPr lvl="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3) Violin plot to compare the distribution of mean texture by diagnosis[6]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ADAEE08-2BA6-BBFD-6C28-4408EA66ECF0}"/>
              </a:ext>
            </a:extLst>
          </p:cNvPr>
          <p:cNvPicPr>
            <a:picLocks noChangeAspect="1"/>
          </p:cNvPicPr>
          <p:nvPr/>
        </p:nvPicPr>
        <p:blipFill>
          <a:blip r:embed="rId3">
            <a:extLst>
              <a:ext uri="{28A0092B-C50C-407E-A947-70E740481C1C}">
                <a14:useLocalDpi xmlns:a14="http://schemas.microsoft.com/office/drawing/2010/main" val="0"/>
              </a:ext>
            </a:extLst>
          </a:blip>
          <a:srcRect r="6172" b="18130"/>
          <a:stretch>
            <a:fillRect/>
          </a:stretch>
        </p:blipFill>
        <p:spPr bwMode="auto">
          <a:xfrm>
            <a:off x="395604" y="4160520"/>
            <a:ext cx="8492363" cy="2249424"/>
          </a:xfrm>
          <a:prstGeom prst="rect">
            <a:avLst/>
          </a:prstGeom>
          <a:noFill/>
          <a:ln>
            <a:noFill/>
          </a:ln>
        </p:spPr>
      </p:pic>
    </p:spTree>
    <p:extLst>
      <p:ext uri="{BB962C8B-B14F-4D97-AF65-F5344CB8AC3E}">
        <p14:creationId xmlns:p14="http://schemas.microsoft.com/office/powerpoint/2010/main" val="145984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5561F71-7C11-CA72-CD2A-FE762F3D23D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6163056" cy="3429000"/>
          </a:xfrm>
          <a:prstGeom prst="rect">
            <a:avLst/>
          </a:prstGeom>
          <a:noFill/>
          <a:ln>
            <a:noFill/>
          </a:ln>
        </p:spPr>
      </p:pic>
      <p:sp>
        <p:nvSpPr>
          <p:cNvPr id="6" name="TextBox 5">
            <a:extLst>
              <a:ext uri="{FF2B5EF4-FFF2-40B4-BE49-F238E27FC236}">
                <a16:creationId xmlns:a16="http://schemas.microsoft.com/office/drawing/2014/main" id="{A4E8B7CE-2106-C082-4E75-8229C14AF3F2}"/>
              </a:ext>
            </a:extLst>
          </p:cNvPr>
          <p:cNvSpPr txBox="1"/>
          <p:nvPr/>
        </p:nvSpPr>
        <p:spPr>
          <a:xfrm>
            <a:off x="221742" y="3429000"/>
            <a:ext cx="8355330" cy="375552"/>
          </a:xfrm>
          <a:prstGeom prst="rect">
            <a:avLst/>
          </a:prstGeom>
          <a:noFill/>
        </p:spPr>
        <p:txBody>
          <a:bodyPr wrap="square">
            <a:spAutoFit/>
          </a:bodyPr>
          <a:lstStyle/>
          <a:p>
            <a:pPr lvl="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Histograms for each feature,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colored</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by diagnosis</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AC1CA82-E6CD-BA90-74F9-BF335EF948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621" y="4197032"/>
            <a:ext cx="5383404" cy="1874584"/>
          </a:xfrm>
          <a:prstGeom prst="rect">
            <a:avLst/>
          </a:prstGeom>
          <a:noFill/>
          <a:ln>
            <a:noFill/>
          </a:ln>
        </p:spPr>
      </p:pic>
      <p:pic>
        <p:nvPicPr>
          <p:cNvPr id="8" name="Picture 7">
            <a:extLst>
              <a:ext uri="{FF2B5EF4-FFF2-40B4-BE49-F238E27FC236}">
                <a16:creationId xmlns:a16="http://schemas.microsoft.com/office/drawing/2014/main" id="{2A04E26D-055E-5302-2260-13C4B57732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1948" y="3935562"/>
            <a:ext cx="5383404" cy="2798616"/>
          </a:xfrm>
          <a:prstGeom prst="rect">
            <a:avLst/>
          </a:prstGeom>
          <a:noFill/>
          <a:ln>
            <a:noFill/>
          </a:ln>
        </p:spPr>
      </p:pic>
    </p:spTree>
    <p:extLst>
      <p:ext uri="{BB962C8B-B14F-4D97-AF65-F5344CB8AC3E}">
        <p14:creationId xmlns:p14="http://schemas.microsoft.com/office/powerpoint/2010/main" val="202865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CB3CEC-2936-E879-8B29-BEB26F8EF704}"/>
              </a:ext>
            </a:extLst>
          </p:cNvPr>
          <p:cNvSpPr>
            <a:spLocks noGrp="1"/>
          </p:cNvSpPr>
          <p:nvPr>
            <p:ph idx="1"/>
          </p:nvPr>
        </p:nvSpPr>
        <p:spPr>
          <a:xfrm>
            <a:off x="182880" y="210312"/>
            <a:ext cx="11832336" cy="6419088"/>
          </a:xfrm>
        </p:spPr>
        <p:txBody>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Feature Correlations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correlation heatmap shows strong positive correlations among several features, indicating potential redundancy.[7]</a:t>
            </a:r>
          </a:p>
          <a:p>
            <a:pPr marL="0" indent="0">
              <a:buNone/>
            </a:pPr>
            <a:r>
              <a:rPr lang="en-IN" dirty="0"/>
              <a:t> </a:t>
            </a:r>
          </a:p>
        </p:txBody>
      </p:sp>
      <p:pic>
        <p:nvPicPr>
          <p:cNvPr id="8" name="Picture 7">
            <a:extLst>
              <a:ext uri="{FF2B5EF4-FFF2-40B4-BE49-F238E27FC236}">
                <a16:creationId xmlns:a16="http://schemas.microsoft.com/office/drawing/2014/main" id="{63900642-4391-EC0F-5F49-05956FFC1A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89" y="946848"/>
            <a:ext cx="7090175" cy="1028256"/>
          </a:xfrm>
          <a:prstGeom prst="rect">
            <a:avLst/>
          </a:prstGeom>
          <a:noFill/>
          <a:ln>
            <a:noFill/>
          </a:ln>
        </p:spPr>
      </p:pic>
      <p:pic>
        <p:nvPicPr>
          <p:cNvPr id="9" name="Picture 8">
            <a:extLst>
              <a:ext uri="{FF2B5EF4-FFF2-40B4-BE49-F238E27FC236}">
                <a16:creationId xmlns:a16="http://schemas.microsoft.com/office/drawing/2014/main" id="{10D6E085-0A32-DB74-1B8D-51361F3536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240" y="2261996"/>
            <a:ext cx="5491480" cy="4092869"/>
          </a:xfrm>
          <a:prstGeom prst="rect">
            <a:avLst/>
          </a:prstGeom>
          <a:noFill/>
          <a:ln>
            <a:noFill/>
          </a:ln>
        </p:spPr>
      </p:pic>
    </p:spTree>
    <p:extLst>
      <p:ext uri="{BB962C8B-B14F-4D97-AF65-F5344CB8AC3E}">
        <p14:creationId xmlns:p14="http://schemas.microsoft.com/office/powerpoint/2010/main" val="2919481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221EA-2221-3ABF-E607-04EB5C3C8753}"/>
              </a:ext>
            </a:extLst>
          </p:cNvPr>
          <p:cNvSpPr>
            <a:spLocks noGrp="1"/>
          </p:cNvSpPr>
          <p:nvPr>
            <p:ph idx="1"/>
          </p:nvPr>
        </p:nvSpPr>
        <p:spPr>
          <a:xfrm>
            <a:off x="201168" y="128016"/>
            <a:ext cx="11731752" cy="6364224"/>
          </a:xfrm>
        </p:spPr>
        <p:txBody>
          <a:bodyPr>
            <a:normAutofit fontScale="62500" lnSpcReduction="20000"/>
          </a:bodyPr>
          <a:lstStyle/>
          <a:p>
            <a:pPr marL="45720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 Model Training and Evaluation: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Defines three models: Random Forest, Support Vector Machine (SVM), and K-Nearest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(KNN).[4]</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Uses cross-validation to evaluate each model's accuracy using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cross_val_score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Trains each model on the training data.</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Predicts on the testing data for each model.</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Calculates accuracy and classification report for each model using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accuracy_score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classification_report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a:t>
            </a:r>
            <a:r>
              <a:rPr lang="en-IN" sz="1800" u="sng" kern="100" dirty="0" err="1">
                <a:effectLst/>
                <a:latin typeface="Calibri" panose="020F0502020204030204" pitchFamily="34" charset="0"/>
                <a:ea typeface="Calibri" panose="020F0502020204030204" pitchFamily="34" charset="0"/>
                <a:cs typeface="Times New Roman" panose="02020603050405020304" pitchFamily="18" charset="0"/>
              </a:rPr>
              <a:t>accuracy_score</a:t>
            </a: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Calculates the overall accuracy of a model's predictions.</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Formula: accuracy = (number of correct predictions) / (total number of predictions)</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a:t>
            </a: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u="sng" kern="100" dirty="0" err="1">
                <a:effectLst/>
                <a:latin typeface="Calibri" panose="020F0502020204030204" pitchFamily="34" charset="0"/>
                <a:ea typeface="Calibri" panose="020F0502020204030204" pitchFamily="34" charset="0"/>
                <a:cs typeface="Times New Roman" panose="02020603050405020304" pitchFamily="18" charset="0"/>
              </a:rPr>
              <a:t>classification_report</a:t>
            </a: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Generates a classification report that includes precision, recall, F1-score, and support for each class.   </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Formulas:</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Precision: precision = (TP) / (TP + FP)</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Recall: recall = (TP) / (TP + FN)</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F1-score: F1-score = 2 * (precision * recall) / (precision + recall)</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Support: Number of instances for each class where:</a:t>
            </a:r>
          </a:p>
          <a:p>
            <a:endParaRPr lang="en-IN" dirty="0"/>
          </a:p>
        </p:txBody>
      </p:sp>
    </p:spTree>
    <p:extLst>
      <p:ext uri="{BB962C8B-B14F-4D97-AF65-F5344CB8AC3E}">
        <p14:creationId xmlns:p14="http://schemas.microsoft.com/office/powerpoint/2010/main" val="4025931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E4E44-779A-028B-99D0-02E2F387CE2C}"/>
              </a:ext>
            </a:extLst>
          </p:cNvPr>
          <p:cNvSpPr>
            <a:spLocks noGrp="1"/>
          </p:cNvSpPr>
          <p:nvPr>
            <p:ph idx="1"/>
          </p:nvPr>
        </p:nvSpPr>
        <p:spPr>
          <a:xfrm>
            <a:off x="265176" y="265176"/>
            <a:ext cx="11686032" cy="6364224"/>
          </a:xfrm>
        </p:spPr>
        <p:txBody>
          <a:bodyPr/>
          <a:lstStyle/>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TP = True Positives: Number of correct positive predictions</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FP = False Positives: Number of incorrect positive predictions</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TN = True Negatives: Number of correct negative predictions</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FN = False Negatives: Number of incorrect negative predictions</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code applies these formulas to the predicted labels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y_pred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the actual labels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y_test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evaluate the performance of each model.</a:t>
            </a:r>
          </a:p>
          <a:p>
            <a:pPr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Defines a function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plot_confusion_matrix</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visualize the confusion matrix for each model.</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Creates and plots the confusion matrix for KNN and SVM.</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Defines a function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print_actual_vs_predicted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print actual vs predicted values for each model.</a:t>
            </a:r>
          </a:p>
          <a:p>
            <a:endParaRPr lang="en-IN" dirty="0"/>
          </a:p>
        </p:txBody>
      </p:sp>
    </p:spTree>
    <p:extLst>
      <p:ext uri="{BB962C8B-B14F-4D97-AF65-F5344CB8AC3E}">
        <p14:creationId xmlns:p14="http://schemas.microsoft.com/office/powerpoint/2010/main" val="37342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B36A8-109C-F026-09B1-7A7C76AF801A}"/>
              </a:ext>
            </a:extLst>
          </p:cNvPr>
          <p:cNvSpPr>
            <a:spLocks noGrp="1"/>
          </p:cNvSpPr>
          <p:nvPr>
            <p:ph idx="1"/>
          </p:nvPr>
        </p:nvSpPr>
        <p:spPr>
          <a:xfrm>
            <a:off x="274320" y="173736"/>
            <a:ext cx="11686032" cy="6519672"/>
          </a:xfrm>
        </p:spPr>
        <p:txBody>
          <a:bodyPr>
            <a:normAutofit lnSpcReduction="10000"/>
          </a:bodyPr>
          <a:lstStyle/>
          <a:p>
            <a:pPr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 Key Findings: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Class Imbalance: Addressing the class imbalance might improve model performance, especially for the minority class (malignant).</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 Redundancy: Feature selection or dimensionality reduction techniques could help reduce the impact of correlated features and improve model efficiency.</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Model Choice: All three models performed well, suggesting that the choice of model might depend on specific requirements (e.g., interpretability, computational cost).</a:t>
            </a:r>
          </a:p>
          <a:p>
            <a:pPr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4)Further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Hyperparameter Tuning: Exploring different hyperparameter values for each model could potentially improve their performance.</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 Engineering: Creating new features or transforming existing ones might capture more relevant information.</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Ensemble Methods: Combining multiple models (e.g., using stacking or bagging) could further enhance performance.</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Explainability: Techniques like SHAP or LIME could be used to understand the importance of features in the models' predictions.</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Overall, the analysis provides valuable insights into the breast cancer data and demonstrates the effectiveness of machine learning techniques for classification tasks.</a:t>
            </a:r>
          </a:p>
          <a:p>
            <a:endParaRPr lang="en-IN" dirty="0"/>
          </a:p>
        </p:txBody>
      </p:sp>
    </p:spTree>
    <p:extLst>
      <p:ext uri="{BB962C8B-B14F-4D97-AF65-F5344CB8AC3E}">
        <p14:creationId xmlns:p14="http://schemas.microsoft.com/office/powerpoint/2010/main" val="87981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60CF1D-E768-440D-2494-FB4759FAAD97}"/>
              </a:ext>
            </a:extLst>
          </p:cNvPr>
          <p:cNvSpPr>
            <a:spLocks noGrp="1"/>
          </p:cNvSpPr>
          <p:nvPr>
            <p:ph idx="1"/>
          </p:nvPr>
        </p:nvSpPr>
        <p:spPr>
          <a:xfrm>
            <a:off x="335280" y="143128"/>
            <a:ext cx="11670792" cy="6513703"/>
          </a:xfrm>
        </p:spPr>
        <p:txBody>
          <a:bodyPr>
            <a:normAutofit fontScale="92500" lnSpcReduction="10000"/>
          </a:bodyPr>
          <a:lstStyle/>
          <a:p>
            <a:pPr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8.2) MODELING APPROACH: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8.2.1) MODELLING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part of the code is primarily contained within the models dictionary and the subsequent cross-validation loop:</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models = {</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'Random Forest':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RandomForestClassifier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'SVM': SVC(),</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'K-Nearest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KNeighborsClassifier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Cross-validation to evaluate each model</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 name , model in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models.items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scores=</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cross_val_score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(model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X_train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y_train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cv=5)</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print(f"{name} Cross-Validation Accuracy: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scores.mean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():.4f}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scores.std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():.4f})")</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899810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8159EB-7465-DACB-8D8E-3209D558A27B}"/>
              </a:ext>
            </a:extLst>
          </p:cNvPr>
          <p:cNvSpPr>
            <a:spLocks noGrp="1"/>
          </p:cNvSpPr>
          <p:nvPr>
            <p:ph idx="1"/>
          </p:nvPr>
        </p:nvSpPr>
        <p:spPr>
          <a:xfrm>
            <a:off x="283464" y="292608"/>
            <a:ext cx="11585448" cy="6263640"/>
          </a:xfrm>
        </p:spPr>
        <p:txBody>
          <a:bodyPr/>
          <a:lstStyle/>
          <a:p>
            <a:pPr indent="0">
              <a:lnSpc>
                <a:spcPct val="107000"/>
              </a:lnSpc>
              <a:spcAft>
                <a:spcPts val="800"/>
              </a:spcAft>
              <a:buNone/>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8.2.2) KNN (K-NEAREST NEIGHBOR)</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KNN (K-Nearest Neighbors) is one of many (supervised learning) algorithms used in data mining and machine learning, it’s a classifier algorithm where the learning is based “how similar” is a data from other. K nearest neighbors is a simple algorithm that stores all available cases and classifies new cases based on a similarity measure (e.g., distance functions).</a:t>
            </a:r>
          </a:p>
          <a:p>
            <a:pPr marL="457200">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K-Nearest Neighbors (KNN) is a simple yet effective machine learning algorithm used for both classification and regression tasks. It works by classifying or predicting the value of a new data point based on the majority class or average value of its k nearest neighbors in the training dataset.</a:t>
            </a:r>
          </a:p>
          <a:p>
            <a:pPr marL="0" indent="0">
              <a:buNone/>
            </a:pPr>
            <a:endParaRPr lang="en-IN" dirty="0"/>
          </a:p>
        </p:txBody>
      </p:sp>
      <p:pic>
        <p:nvPicPr>
          <p:cNvPr id="4" name="Picture 3">
            <a:extLst>
              <a:ext uri="{FF2B5EF4-FFF2-40B4-BE49-F238E27FC236}">
                <a16:creationId xmlns:a16="http://schemas.microsoft.com/office/drawing/2014/main" id="{EECB1DC2-A640-B510-1694-B72C8429AD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1053" y="3507168"/>
            <a:ext cx="5731510" cy="1288415"/>
          </a:xfrm>
          <a:prstGeom prst="rect">
            <a:avLst/>
          </a:prstGeom>
          <a:noFill/>
          <a:ln>
            <a:noFill/>
          </a:ln>
        </p:spPr>
      </p:pic>
    </p:spTree>
    <p:extLst>
      <p:ext uri="{BB962C8B-B14F-4D97-AF65-F5344CB8AC3E}">
        <p14:creationId xmlns:p14="http://schemas.microsoft.com/office/powerpoint/2010/main" val="704410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A7A12-C7A3-D03E-197A-09A9D82E23CC}"/>
              </a:ext>
            </a:extLst>
          </p:cNvPr>
          <p:cNvSpPr>
            <a:spLocks noGrp="1"/>
          </p:cNvSpPr>
          <p:nvPr>
            <p:ph idx="1"/>
          </p:nvPr>
        </p:nvSpPr>
        <p:spPr>
          <a:xfrm>
            <a:off x="338328" y="256032"/>
            <a:ext cx="11530584" cy="6199632"/>
          </a:xfrm>
        </p:spPr>
        <p:txBody>
          <a:bodyPr/>
          <a:lstStyle/>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KNN Accuracy: 0.37719298245614036</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precision    recall  f1-score   support</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0       0.38      1.00      0.55        43</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1       0.00      0.00      0.00        71</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accuracy                           0.38       114</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macro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0.19      0.50      0.27       114</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weighted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0.14      0.38      0.21       114</a:t>
            </a:r>
          </a:p>
          <a:p>
            <a:endParaRPr lang="en-IN" dirty="0"/>
          </a:p>
        </p:txBody>
      </p:sp>
      <p:pic>
        <p:nvPicPr>
          <p:cNvPr id="4" name="Picture 3">
            <a:extLst>
              <a:ext uri="{FF2B5EF4-FFF2-40B4-BE49-F238E27FC236}">
                <a16:creationId xmlns:a16="http://schemas.microsoft.com/office/drawing/2014/main" id="{F3C5576E-30A3-24EC-B687-3FAF623784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2492" y="5363336"/>
            <a:ext cx="7581969" cy="882015"/>
          </a:xfrm>
          <a:prstGeom prst="rect">
            <a:avLst/>
          </a:prstGeom>
          <a:noFill/>
          <a:ln>
            <a:noFill/>
          </a:ln>
        </p:spPr>
      </p:pic>
    </p:spTree>
    <p:extLst>
      <p:ext uri="{BB962C8B-B14F-4D97-AF65-F5344CB8AC3E}">
        <p14:creationId xmlns:p14="http://schemas.microsoft.com/office/powerpoint/2010/main" val="3414634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6606-F560-1086-3E8E-FE1FFC78BCD7}"/>
              </a:ext>
            </a:extLst>
          </p:cNvPr>
          <p:cNvSpPr>
            <a:spLocks noGrp="1"/>
          </p:cNvSpPr>
          <p:nvPr>
            <p:ph type="title"/>
          </p:nvPr>
        </p:nvSpPr>
        <p:spPr>
          <a:xfrm>
            <a:off x="301752" y="127381"/>
            <a:ext cx="3227832" cy="713867"/>
          </a:xfrm>
        </p:spPr>
        <p:txBody>
          <a:bodyPr>
            <a:normAutofit/>
          </a:bodyPr>
          <a:lstStyle/>
          <a:p>
            <a:r>
              <a:rPr lang="en-IN" sz="2800" b="1" dirty="0">
                <a:latin typeface="+mn-lt"/>
              </a:rPr>
              <a:t>INTRODUCTION</a:t>
            </a:r>
          </a:p>
        </p:txBody>
      </p:sp>
      <p:sp>
        <p:nvSpPr>
          <p:cNvPr id="3" name="Content Placeholder 2">
            <a:extLst>
              <a:ext uri="{FF2B5EF4-FFF2-40B4-BE49-F238E27FC236}">
                <a16:creationId xmlns:a16="http://schemas.microsoft.com/office/drawing/2014/main" id="{16ED39AB-42EB-41F8-7BEF-6F50301F6F5D}"/>
              </a:ext>
            </a:extLst>
          </p:cNvPr>
          <p:cNvSpPr>
            <a:spLocks noGrp="1"/>
          </p:cNvSpPr>
          <p:nvPr>
            <p:ph idx="1"/>
          </p:nvPr>
        </p:nvSpPr>
        <p:spPr>
          <a:xfrm>
            <a:off x="210312" y="932688"/>
            <a:ext cx="11503152" cy="5312664"/>
          </a:xfrm>
        </p:spPr>
        <p:txBody>
          <a:bodyPr>
            <a:normAutofit fontScale="92500" lnSpcReduction="10000"/>
          </a:bodyPr>
          <a:lstStyle/>
          <a:p>
            <a:r>
              <a:rPr lang="en-US" sz="2400" dirty="0"/>
              <a:t>Breast cancer is a major health concern. Early detection is crucial for better outcomes. Traditional methods like mammograms and biopsies can be invasive and time-consuming.</a:t>
            </a:r>
          </a:p>
          <a:p>
            <a:r>
              <a:rPr lang="en-US" sz="2400" dirty="0"/>
              <a:t>Machine learning offers a promising solution. By analyzing large datasets of patient information, machine learning algorithms can identify patterns and relationships that can aid in early detection.</a:t>
            </a:r>
          </a:p>
          <a:p>
            <a:r>
              <a:rPr lang="en-US" sz="2400" dirty="0"/>
              <a:t>This project aims to develop and evaluate machine learning models for predicting breast cancer diagnosis. The approach involves:</a:t>
            </a:r>
          </a:p>
          <a:p>
            <a:pPr>
              <a:buFont typeface="+mj-lt"/>
              <a:buAutoNum type="arabicPeriod"/>
            </a:pPr>
            <a:r>
              <a:rPr lang="en-US" sz="2400" b="1" dirty="0"/>
              <a:t>Data Acquisition and Preprocessing:</a:t>
            </a:r>
            <a:r>
              <a:rPr lang="en-US" sz="2400" dirty="0"/>
              <a:t> Obtain and clean the dataset.</a:t>
            </a:r>
          </a:p>
          <a:p>
            <a:pPr>
              <a:buFont typeface="+mj-lt"/>
              <a:buAutoNum type="arabicPeriod"/>
            </a:pPr>
            <a:r>
              <a:rPr lang="en-US" sz="2400" b="1" dirty="0"/>
              <a:t>Feature Engineering:</a:t>
            </a:r>
            <a:r>
              <a:rPr lang="en-US" sz="2400" dirty="0"/>
              <a:t> Create new features or transform existing ones.</a:t>
            </a:r>
          </a:p>
          <a:p>
            <a:pPr>
              <a:buFont typeface="+mj-lt"/>
              <a:buAutoNum type="arabicPeriod"/>
            </a:pPr>
            <a:r>
              <a:rPr lang="en-US" sz="2400" b="1" dirty="0"/>
              <a:t>Model Selection and Training:</a:t>
            </a:r>
            <a:r>
              <a:rPr lang="en-US" sz="2400" dirty="0"/>
              <a:t> Choose and train suitable machine learning models (e.g., Random Forest, SVM, KNN).</a:t>
            </a:r>
          </a:p>
          <a:p>
            <a:pPr>
              <a:buFont typeface="+mj-lt"/>
              <a:buAutoNum type="arabicPeriod"/>
            </a:pPr>
            <a:r>
              <a:rPr lang="en-US" sz="2400" b="1" dirty="0"/>
              <a:t>Model Evaluation:</a:t>
            </a:r>
            <a:r>
              <a:rPr lang="en-US" sz="2400" dirty="0"/>
              <a:t> Assess the model's performance using various metrics and cross-validation.</a:t>
            </a:r>
          </a:p>
          <a:p>
            <a:pPr>
              <a:buFont typeface="+mj-lt"/>
              <a:buAutoNum type="arabicPeriod"/>
            </a:pPr>
            <a:r>
              <a:rPr lang="en-US" sz="2400" b="1" dirty="0"/>
              <a:t>Model Deployment:</a:t>
            </a:r>
            <a:r>
              <a:rPr lang="en-US" sz="2400" dirty="0"/>
              <a:t> Integrate the model into healthcare systems for real-world use.</a:t>
            </a:r>
          </a:p>
          <a:p>
            <a:r>
              <a:rPr lang="en-US" sz="2400" dirty="0"/>
              <a:t>By leveraging machine learning, we hope to improve early detection and treatment of breast cancer.</a:t>
            </a:r>
          </a:p>
          <a:p>
            <a:endParaRPr lang="en-IN" dirty="0"/>
          </a:p>
        </p:txBody>
      </p:sp>
    </p:spTree>
    <p:extLst>
      <p:ext uri="{BB962C8B-B14F-4D97-AF65-F5344CB8AC3E}">
        <p14:creationId xmlns:p14="http://schemas.microsoft.com/office/powerpoint/2010/main" val="1781712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3205AEF-07B8-D736-4C7F-4E100DC878A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590" y="231426"/>
            <a:ext cx="6491954" cy="3253077"/>
          </a:xfrm>
          <a:prstGeom prst="rect">
            <a:avLst/>
          </a:prstGeom>
          <a:noFill/>
          <a:ln>
            <a:noFill/>
          </a:ln>
        </p:spPr>
      </p:pic>
      <p:sp>
        <p:nvSpPr>
          <p:cNvPr id="6" name="TextBox 5">
            <a:extLst>
              <a:ext uri="{FF2B5EF4-FFF2-40B4-BE49-F238E27FC236}">
                <a16:creationId xmlns:a16="http://schemas.microsoft.com/office/drawing/2014/main" id="{9C020D00-E2D1-1216-95E9-9F15D510047C}"/>
              </a:ext>
            </a:extLst>
          </p:cNvPr>
          <p:cNvSpPr txBox="1"/>
          <p:nvPr/>
        </p:nvSpPr>
        <p:spPr>
          <a:xfrm>
            <a:off x="304038" y="3835783"/>
            <a:ext cx="9077706" cy="1754326"/>
          </a:xfrm>
          <a:prstGeom prst="rect">
            <a:avLst/>
          </a:prstGeom>
          <a:noFill/>
        </p:spPr>
        <p:txBody>
          <a:bodyPr wrap="square">
            <a:spAutoFit/>
          </a:bodyPr>
          <a:lstStyle/>
          <a:p>
            <a:r>
              <a:rPr lang="en-US" b="1" dirty="0"/>
              <a:t>Random Forest</a:t>
            </a:r>
            <a:endParaRPr lang="en-US" dirty="0"/>
          </a:p>
          <a:p>
            <a:r>
              <a:rPr lang="en-US" dirty="0"/>
              <a:t>A popular machine learning ensemble method.</a:t>
            </a:r>
          </a:p>
          <a:p>
            <a:pPr>
              <a:buFont typeface="Arial" panose="020B0604020202020204" pitchFamily="34" charset="0"/>
              <a:buChar char="•"/>
            </a:pPr>
            <a:r>
              <a:rPr lang="en-US" dirty="0"/>
              <a:t>Combines multiple decision trees to improve prediction accuracy and stability.</a:t>
            </a:r>
          </a:p>
          <a:p>
            <a:pPr>
              <a:buFont typeface="Arial" panose="020B0604020202020204" pitchFamily="34" charset="0"/>
              <a:buChar char="•"/>
            </a:pPr>
            <a:r>
              <a:rPr lang="en-US" dirty="0"/>
              <a:t>Reduces overfitting by introducing randomness in tree construction.</a:t>
            </a:r>
          </a:p>
          <a:p>
            <a:pPr>
              <a:buFont typeface="Arial" panose="020B0604020202020204" pitchFamily="34" charset="0"/>
              <a:buChar char="•"/>
            </a:pPr>
            <a:r>
              <a:rPr lang="en-US" dirty="0"/>
              <a:t>Versatile: Can be used for both classification and regression tasks.</a:t>
            </a:r>
          </a:p>
          <a:p>
            <a:pPr>
              <a:buFont typeface="Arial" panose="020B0604020202020204" pitchFamily="34" charset="0"/>
              <a:buChar char="•"/>
            </a:pPr>
            <a:r>
              <a:rPr lang="en-US" dirty="0"/>
              <a:t>Easy to use and often produces good results without extensive tuning.</a:t>
            </a:r>
          </a:p>
        </p:txBody>
      </p:sp>
    </p:spTree>
    <p:extLst>
      <p:ext uri="{BB962C8B-B14F-4D97-AF65-F5344CB8AC3E}">
        <p14:creationId xmlns:p14="http://schemas.microsoft.com/office/powerpoint/2010/main" val="4097317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25095F0-C5FC-5E94-5177-9B523D0D6ED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097" y="245015"/>
            <a:ext cx="9324975" cy="1914525"/>
          </a:xfrm>
          <a:prstGeom prst="rect">
            <a:avLst/>
          </a:prstGeom>
          <a:noFill/>
          <a:ln>
            <a:noFill/>
          </a:ln>
        </p:spPr>
      </p:pic>
      <p:sp>
        <p:nvSpPr>
          <p:cNvPr id="6" name="TextBox 5">
            <a:extLst>
              <a:ext uri="{FF2B5EF4-FFF2-40B4-BE49-F238E27FC236}">
                <a16:creationId xmlns:a16="http://schemas.microsoft.com/office/drawing/2014/main" id="{4E3FB9D0-D503-DE05-4A12-4E0814288176}"/>
              </a:ext>
            </a:extLst>
          </p:cNvPr>
          <p:cNvSpPr txBox="1"/>
          <p:nvPr/>
        </p:nvSpPr>
        <p:spPr>
          <a:xfrm>
            <a:off x="266096" y="2440931"/>
            <a:ext cx="7424007" cy="3567195"/>
          </a:xfrm>
          <a:prstGeom prst="rect">
            <a:avLst/>
          </a:prstGeom>
          <a:noFill/>
        </p:spPr>
        <p:txBody>
          <a:bodyPr wrap="square">
            <a:spAutoFit/>
          </a:bodyPr>
          <a:lstStyle/>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Random Forest Accuracy: 0.37719298245614036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precision    recall  f1-score   support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0       0.38      1.00      0.55        43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1       0.00      0.00      0.00        71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accuracy                           0.38       114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macro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0.19      0.50      0.27       114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weighted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0.14      0.38      0.21       114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7444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2234659-6D8B-1DB0-52DB-28E1E4D967C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450" y="536924"/>
            <a:ext cx="7343775" cy="819150"/>
          </a:xfrm>
          <a:prstGeom prst="rect">
            <a:avLst/>
          </a:prstGeom>
          <a:noFill/>
          <a:ln>
            <a:noFill/>
          </a:ln>
        </p:spPr>
      </p:pic>
      <p:pic>
        <p:nvPicPr>
          <p:cNvPr id="5" name="Picture 4">
            <a:extLst>
              <a:ext uri="{FF2B5EF4-FFF2-40B4-BE49-F238E27FC236}">
                <a16:creationId xmlns:a16="http://schemas.microsoft.com/office/drawing/2014/main" id="{4584336E-ADCA-E173-E170-5EF710D87D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6450" y="2201671"/>
            <a:ext cx="4604766" cy="3429375"/>
          </a:xfrm>
          <a:prstGeom prst="rect">
            <a:avLst/>
          </a:prstGeom>
          <a:noFill/>
          <a:ln>
            <a:noFill/>
          </a:ln>
        </p:spPr>
      </p:pic>
    </p:spTree>
    <p:extLst>
      <p:ext uri="{BB962C8B-B14F-4D97-AF65-F5344CB8AC3E}">
        <p14:creationId xmlns:p14="http://schemas.microsoft.com/office/powerpoint/2010/main" val="713922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A087910-A039-497D-677C-D1B1744BB0D3}"/>
              </a:ext>
            </a:extLst>
          </p:cNvPr>
          <p:cNvSpPr>
            <a:spLocks noGrp="1" noChangeArrowheads="1"/>
          </p:cNvSpPr>
          <p:nvPr>
            <p:ph idx="1"/>
          </p:nvPr>
        </p:nvSpPr>
        <p:spPr bwMode="auto">
          <a:xfrm>
            <a:off x="247650" y="228600"/>
            <a:ext cx="1157554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Support Vector Machine (SVM)</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 supervised machine learning algorithm used for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Finds the optimal hyperplane to separate data points into classes.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Maximizes the margin between the classes.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Can handle high-dimensional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Kernel trick allows for nonlinear separation.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In the code:</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SVM model is instantiated and trained on the training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Predictions are made on the testing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Model performance is evaluated using metrics.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Kernel choice (linear, polynomial, RBF, etc.) is crucial for model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5B9D7B7-2D40-A156-6A14-4B7BF481415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005" y="3328606"/>
            <a:ext cx="5731510" cy="1224915"/>
          </a:xfrm>
          <a:prstGeom prst="rect">
            <a:avLst/>
          </a:prstGeom>
          <a:noFill/>
          <a:ln>
            <a:noFill/>
          </a:ln>
        </p:spPr>
      </p:pic>
      <p:sp>
        <p:nvSpPr>
          <p:cNvPr id="7" name="TextBox 6">
            <a:extLst>
              <a:ext uri="{FF2B5EF4-FFF2-40B4-BE49-F238E27FC236}">
                <a16:creationId xmlns:a16="http://schemas.microsoft.com/office/drawing/2014/main" id="{10F3F6A2-8AD0-C2E1-D459-2C06C7F9B22C}"/>
              </a:ext>
            </a:extLst>
          </p:cNvPr>
          <p:cNvSpPr txBox="1"/>
          <p:nvPr/>
        </p:nvSpPr>
        <p:spPr>
          <a:xfrm>
            <a:off x="167005" y="4658026"/>
            <a:ext cx="6094476" cy="1971374"/>
          </a:xfrm>
          <a:prstGeom prst="rect">
            <a:avLst/>
          </a:prstGeom>
          <a:noFill/>
        </p:spPr>
        <p:txBody>
          <a:bodyPr wrap="square">
            <a:spAutoFit/>
          </a:bodyPr>
          <a:lstStyle/>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SVM Accuracy: 0.37719298245614036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precision    recall  f1-score   support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0       0.38      1.00      0.55        43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1       0.00      0.00      0.00        71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484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2FFBA5-E12D-848A-D157-1DEE588FC325}"/>
              </a:ext>
            </a:extLst>
          </p:cNvPr>
          <p:cNvSpPr>
            <a:spLocks noGrp="1"/>
          </p:cNvSpPr>
          <p:nvPr>
            <p:ph idx="1"/>
          </p:nvPr>
        </p:nvSpPr>
        <p:spPr>
          <a:xfrm>
            <a:off x="210312" y="182880"/>
            <a:ext cx="11777472" cy="6409944"/>
          </a:xfrm>
        </p:spPr>
        <p:txBody>
          <a:bodyPr/>
          <a:lstStyle/>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accuracy                           0.38       114</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macro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0.19      0.50      0.27       114</a:t>
            </a:r>
          </a:p>
          <a:p>
            <a:pPr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weighted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0.14      0.38      0.21       114</a:t>
            </a:r>
          </a:p>
          <a:p>
            <a:pPr indent="0">
              <a:lnSpc>
                <a:spcPct val="107000"/>
              </a:lnSpc>
              <a:spcAft>
                <a:spcPts val="800"/>
              </a:spcAft>
              <a:buNone/>
            </a:pPr>
            <a:endParaRPr lang="en-IN" dirty="0"/>
          </a:p>
        </p:txBody>
      </p:sp>
      <p:pic>
        <p:nvPicPr>
          <p:cNvPr id="4" name="Picture 3">
            <a:extLst>
              <a:ext uri="{FF2B5EF4-FFF2-40B4-BE49-F238E27FC236}">
                <a16:creationId xmlns:a16="http://schemas.microsoft.com/office/drawing/2014/main" id="{6954A9CB-4F0A-2C18-5373-FAC4AD458F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2080260"/>
            <a:ext cx="6776974" cy="685800"/>
          </a:xfrm>
          <a:prstGeom prst="rect">
            <a:avLst/>
          </a:prstGeom>
          <a:noFill/>
          <a:ln>
            <a:noFill/>
          </a:ln>
        </p:spPr>
      </p:pic>
      <p:pic>
        <p:nvPicPr>
          <p:cNvPr id="5" name="Picture 4">
            <a:extLst>
              <a:ext uri="{FF2B5EF4-FFF2-40B4-BE49-F238E27FC236}">
                <a16:creationId xmlns:a16="http://schemas.microsoft.com/office/drawing/2014/main" id="{4E4FAB27-EE59-B83C-8390-2108CF3763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748" y="2905080"/>
            <a:ext cx="4768596" cy="3548723"/>
          </a:xfrm>
          <a:prstGeom prst="rect">
            <a:avLst/>
          </a:prstGeom>
          <a:noFill/>
          <a:ln>
            <a:noFill/>
          </a:ln>
        </p:spPr>
      </p:pic>
    </p:spTree>
    <p:extLst>
      <p:ext uri="{BB962C8B-B14F-4D97-AF65-F5344CB8AC3E}">
        <p14:creationId xmlns:p14="http://schemas.microsoft.com/office/powerpoint/2010/main" val="942251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5CE040E-4980-216D-B41B-A7E8F79A2D0D}"/>
              </a:ext>
            </a:extLst>
          </p:cNvPr>
          <p:cNvSpPr txBox="1"/>
          <p:nvPr/>
        </p:nvSpPr>
        <p:spPr>
          <a:xfrm>
            <a:off x="185166" y="182999"/>
            <a:ext cx="11674602" cy="1766189"/>
          </a:xfrm>
          <a:prstGeom prst="rect">
            <a:avLst/>
          </a:prstGeom>
          <a:noFill/>
        </p:spPr>
        <p:txBody>
          <a:bodyPr wrap="square">
            <a:spAutoFit/>
          </a:bodyPr>
          <a:lstStyle/>
          <a:p>
            <a:pPr marL="45720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RESULT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results for the above code will depend on the specific data in the Breast_cancer_data.csv file and the hyperparameters chosen for the models.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However, based on the provided code and common observations in machine learning tasks, here are some potential outcomes: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460DC410-6A82-AF36-7BDF-6DB2A50FE5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1949188"/>
            <a:ext cx="5731510" cy="1326515"/>
          </a:xfrm>
          <a:prstGeom prst="rect">
            <a:avLst/>
          </a:prstGeom>
          <a:noFill/>
          <a:ln>
            <a:noFill/>
          </a:ln>
        </p:spPr>
      </p:pic>
      <p:sp>
        <p:nvSpPr>
          <p:cNvPr id="10" name="TextBox 9">
            <a:extLst>
              <a:ext uri="{FF2B5EF4-FFF2-40B4-BE49-F238E27FC236}">
                <a16:creationId xmlns:a16="http://schemas.microsoft.com/office/drawing/2014/main" id="{6F1B9A7F-CB62-FE15-1C28-56F76EFA1734}"/>
              </a:ext>
            </a:extLst>
          </p:cNvPr>
          <p:cNvSpPr txBox="1"/>
          <p:nvPr/>
        </p:nvSpPr>
        <p:spPr>
          <a:xfrm>
            <a:off x="1524" y="3715377"/>
            <a:ext cx="11236452" cy="774507"/>
          </a:xfrm>
          <a:prstGeom prst="rect">
            <a:avLst/>
          </a:prstGeom>
          <a:noFill/>
        </p:spPr>
        <p:txBody>
          <a:bodyPr wrap="square">
            <a:spAutoFit/>
          </a:bodyPr>
          <a:lstStyle/>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 can now compare and evaluate the results obtained with the above calculations.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KNN(K-NEAREST NEIGHBOR)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D506129F-6919-F643-C872-E30A2DC8EE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2102" y="4929557"/>
            <a:ext cx="7091426" cy="660399"/>
          </a:xfrm>
          <a:prstGeom prst="rect">
            <a:avLst/>
          </a:prstGeom>
          <a:noFill/>
          <a:ln>
            <a:noFill/>
          </a:ln>
        </p:spPr>
      </p:pic>
    </p:spTree>
    <p:extLst>
      <p:ext uri="{BB962C8B-B14F-4D97-AF65-F5344CB8AC3E}">
        <p14:creationId xmlns:p14="http://schemas.microsoft.com/office/powerpoint/2010/main" val="1670903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34E907-D2DE-43C6-75D1-40A7248492C8}"/>
              </a:ext>
            </a:extLst>
          </p:cNvPr>
          <p:cNvSpPr>
            <a:spLocks noGrp="1"/>
          </p:cNvSpPr>
          <p:nvPr>
            <p:ph idx="1"/>
          </p:nvPr>
        </p:nvSpPr>
        <p:spPr>
          <a:xfrm>
            <a:off x="210312" y="283464"/>
            <a:ext cx="11823192" cy="6208776"/>
          </a:xfrm>
        </p:spPr>
        <p:txBody>
          <a:bodyPr/>
          <a:lstStyle/>
          <a:p>
            <a:pPr marL="0" indent="0">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2) RANDOM FOREST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1243A328-2D67-BB65-E458-BD3B4AB450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5487" y="792734"/>
            <a:ext cx="7341275" cy="569722"/>
          </a:xfrm>
          <a:prstGeom prst="rect">
            <a:avLst/>
          </a:prstGeom>
          <a:noFill/>
          <a:ln>
            <a:noFill/>
          </a:ln>
        </p:spPr>
      </p:pic>
      <p:sp>
        <p:nvSpPr>
          <p:cNvPr id="6" name="TextBox 5">
            <a:extLst>
              <a:ext uri="{FF2B5EF4-FFF2-40B4-BE49-F238E27FC236}">
                <a16:creationId xmlns:a16="http://schemas.microsoft.com/office/drawing/2014/main" id="{AA409AA9-39DF-5EC1-10B6-5BA52F012E23}"/>
              </a:ext>
            </a:extLst>
          </p:cNvPr>
          <p:cNvSpPr txBox="1"/>
          <p:nvPr/>
        </p:nvSpPr>
        <p:spPr>
          <a:xfrm>
            <a:off x="-237744" y="1771142"/>
            <a:ext cx="5960364" cy="375552"/>
          </a:xfrm>
          <a:prstGeom prst="rect">
            <a:avLst/>
          </a:prstGeom>
          <a:noFill/>
        </p:spPr>
        <p:txBody>
          <a:bodyPr wrap="square">
            <a:spAutoFit/>
          </a:bodyPr>
          <a:lstStyle/>
          <a:p>
            <a:pPr marL="45720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3) SVM(SUPPORT VECTOR MACHINE)</a:t>
            </a: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8FD94D6-5C42-FBD1-E990-0100A6FCA7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4208" y="2317254"/>
            <a:ext cx="7422554" cy="617175"/>
          </a:xfrm>
          <a:prstGeom prst="rect">
            <a:avLst/>
          </a:prstGeom>
          <a:noFill/>
          <a:ln>
            <a:noFill/>
          </a:ln>
        </p:spPr>
      </p:pic>
      <p:sp>
        <p:nvSpPr>
          <p:cNvPr id="9" name="TextBox 8">
            <a:extLst>
              <a:ext uri="{FF2B5EF4-FFF2-40B4-BE49-F238E27FC236}">
                <a16:creationId xmlns:a16="http://schemas.microsoft.com/office/drawing/2014/main" id="{03CEE57F-8BB3-0B72-65EB-F3A67FA6EEAD}"/>
              </a:ext>
            </a:extLst>
          </p:cNvPr>
          <p:cNvSpPr txBox="1"/>
          <p:nvPr/>
        </p:nvSpPr>
        <p:spPr>
          <a:xfrm>
            <a:off x="210312" y="3186217"/>
            <a:ext cx="11219688" cy="2329805"/>
          </a:xfrm>
          <a:prstGeom prst="rect">
            <a:avLst/>
          </a:prstGeom>
          <a:noFill/>
        </p:spPr>
        <p:txBody>
          <a:bodyPr wrap="square">
            <a:spAutoFit/>
          </a:bodyPr>
          <a:lstStyle/>
          <a:p>
            <a:pPr marL="45720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paper treats The Breast Cancer diagnosis problem as a pattern classification problem. In this report we investigated several machine learning model and we selected the optimal model by selecting a high accuracy level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combinated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with a low rate of false-negatives (the means that the metric is high sensitivity).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870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D06C-5BF3-A800-0251-6804E57D5DFC}"/>
              </a:ext>
            </a:extLst>
          </p:cNvPr>
          <p:cNvSpPr>
            <a:spLocks noGrp="1"/>
          </p:cNvSpPr>
          <p:nvPr>
            <p:ph type="title"/>
          </p:nvPr>
        </p:nvSpPr>
        <p:spPr>
          <a:xfrm>
            <a:off x="182880" y="145669"/>
            <a:ext cx="5160264" cy="613283"/>
          </a:xfrm>
        </p:spPr>
        <p:txBody>
          <a:bodyPr>
            <a:noAutofit/>
          </a:bodyPr>
          <a:lstStyle/>
          <a:p>
            <a:r>
              <a:rPr lang="en-IN" sz="2800" b="1" dirty="0"/>
              <a:t>AIM OF THE PROJECT</a:t>
            </a:r>
          </a:p>
        </p:txBody>
      </p:sp>
      <p:sp>
        <p:nvSpPr>
          <p:cNvPr id="4" name="Rectangle 1">
            <a:extLst>
              <a:ext uri="{FF2B5EF4-FFF2-40B4-BE49-F238E27FC236}">
                <a16:creationId xmlns:a16="http://schemas.microsoft.com/office/drawing/2014/main" id="{2CD2323F-5138-09A8-416B-CF7C2B70AFEA}"/>
              </a:ext>
            </a:extLst>
          </p:cNvPr>
          <p:cNvSpPr>
            <a:spLocks noGrp="1" noChangeArrowheads="1"/>
          </p:cNvSpPr>
          <p:nvPr>
            <p:ph idx="1"/>
          </p:nvPr>
        </p:nvSpPr>
        <p:spPr bwMode="auto">
          <a:xfrm>
            <a:off x="182562" y="914400"/>
            <a:ext cx="1111942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Develop and evaluate machine learning models for predicting breast cancer diagnosis.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Analyze the dataset to understand features and relationships.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Preprocess data for model training.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Train and evaluate models like Random Forest, SVM, and KNN.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Assess model performance using accuracy, classification report, and confusion matrix.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Provide insights and recommendations based on results.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Contribute to accurate and reliable machine learning tools for breast cancer diagnosis. </a:t>
            </a:r>
          </a:p>
        </p:txBody>
      </p:sp>
    </p:spTree>
    <p:extLst>
      <p:ext uri="{BB962C8B-B14F-4D97-AF65-F5344CB8AC3E}">
        <p14:creationId xmlns:p14="http://schemas.microsoft.com/office/powerpoint/2010/main" val="402562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6BE9-7DCD-4B4A-2F1A-E301DE00786F}"/>
              </a:ext>
            </a:extLst>
          </p:cNvPr>
          <p:cNvSpPr>
            <a:spLocks noGrp="1"/>
          </p:cNvSpPr>
          <p:nvPr>
            <p:ph type="title"/>
          </p:nvPr>
        </p:nvSpPr>
        <p:spPr>
          <a:xfrm>
            <a:off x="280416" y="218821"/>
            <a:ext cx="5004816" cy="594995"/>
          </a:xfrm>
        </p:spPr>
        <p:txBody>
          <a:bodyPr>
            <a:normAutofit/>
          </a:bodyPr>
          <a:lstStyle/>
          <a:p>
            <a:r>
              <a:rPr lang="en-IN" sz="2400" b="1" dirty="0">
                <a:latin typeface="+mn-lt"/>
              </a:rPr>
              <a:t>REQUIREMENTS &amp; SPECIFICATIONS</a:t>
            </a:r>
          </a:p>
        </p:txBody>
      </p:sp>
      <p:sp>
        <p:nvSpPr>
          <p:cNvPr id="3" name="Content Placeholder 2">
            <a:extLst>
              <a:ext uri="{FF2B5EF4-FFF2-40B4-BE49-F238E27FC236}">
                <a16:creationId xmlns:a16="http://schemas.microsoft.com/office/drawing/2014/main" id="{7E31C184-D149-39C8-F018-17BB34101501}"/>
              </a:ext>
            </a:extLst>
          </p:cNvPr>
          <p:cNvSpPr>
            <a:spLocks noGrp="1"/>
          </p:cNvSpPr>
          <p:nvPr>
            <p:ph idx="1"/>
          </p:nvPr>
        </p:nvSpPr>
        <p:spPr>
          <a:xfrm>
            <a:off x="280416" y="938656"/>
            <a:ext cx="11679936" cy="5617591"/>
          </a:xfrm>
        </p:spPr>
        <p:txBody>
          <a:bodyPr>
            <a:normAutofit fontScale="92500" lnSpcReduction="20000"/>
          </a:bodyPr>
          <a:lstStyle/>
          <a:p>
            <a:r>
              <a:rPr lang="en-US" b="1" dirty="0"/>
              <a:t>Goals:</a:t>
            </a:r>
            <a:endParaRPr lang="en-US" dirty="0"/>
          </a:p>
          <a:p>
            <a:pPr>
              <a:buFont typeface="Arial" panose="020B0604020202020204" pitchFamily="34" charset="0"/>
              <a:buChar char="•"/>
            </a:pPr>
            <a:r>
              <a:rPr lang="en-US" dirty="0"/>
              <a:t>Develop and evaluate machine learning models for breast cancer diagnosis.</a:t>
            </a:r>
          </a:p>
          <a:p>
            <a:pPr>
              <a:buFont typeface="Arial" panose="020B0604020202020204" pitchFamily="34" charset="0"/>
              <a:buChar char="•"/>
            </a:pPr>
            <a:r>
              <a:rPr lang="en-US" dirty="0"/>
              <a:t>Improve early detection accuracy and efficiency.</a:t>
            </a:r>
          </a:p>
          <a:p>
            <a:pPr>
              <a:buFont typeface="Arial" panose="020B0604020202020204" pitchFamily="34" charset="0"/>
              <a:buChar char="•"/>
            </a:pPr>
            <a:r>
              <a:rPr lang="en-US" dirty="0"/>
              <a:t>Assist healthcare professionals in decision-making.</a:t>
            </a:r>
          </a:p>
          <a:p>
            <a:r>
              <a:rPr lang="en-US" b="1" dirty="0"/>
              <a:t>Dataset Requirements:</a:t>
            </a:r>
            <a:endParaRPr lang="en-US" dirty="0"/>
          </a:p>
          <a:p>
            <a:pPr>
              <a:buFont typeface="Arial" panose="020B0604020202020204" pitchFamily="34" charset="0"/>
              <a:buChar char="•"/>
            </a:pPr>
            <a:r>
              <a:rPr lang="en-US" dirty="0"/>
              <a:t>Clinical features (age, tumor characteristics, medical history, etc.)</a:t>
            </a:r>
          </a:p>
          <a:p>
            <a:pPr>
              <a:buFont typeface="Arial" panose="020B0604020202020204" pitchFamily="34" charset="0"/>
              <a:buChar char="•"/>
            </a:pPr>
            <a:r>
              <a:rPr lang="en-US" dirty="0"/>
              <a:t>Binary diagnosis labels (benign or malignant)</a:t>
            </a:r>
          </a:p>
          <a:p>
            <a:pPr>
              <a:buFont typeface="Arial" panose="020B0604020202020204" pitchFamily="34" charset="0"/>
              <a:buChar char="•"/>
            </a:pPr>
            <a:r>
              <a:rPr lang="en-US" dirty="0"/>
              <a:t>Sufficient sample size</a:t>
            </a:r>
          </a:p>
          <a:p>
            <a:pPr>
              <a:buFont typeface="Arial" panose="020B0604020202020204" pitchFamily="34" charset="0"/>
              <a:buChar char="•"/>
            </a:pPr>
            <a:r>
              <a:rPr lang="en-US" dirty="0"/>
              <a:t>Clean and well-structured data</a:t>
            </a:r>
          </a:p>
          <a:p>
            <a:r>
              <a:rPr lang="en-US" b="1" dirty="0"/>
              <a:t>Technical Specifications:</a:t>
            </a:r>
            <a:endParaRPr lang="en-US" dirty="0"/>
          </a:p>
          <a:p>
            <a:pPr>
              <a:buFont typeface="Arial" panose="020B0604020202020204" pitchFamily="34" charset="0"/>
              <a:buChar char="•"/>
            </a:pPr>
            <a:r>
              <a:rPr lang="en-US" dirty="0"/>
              <a:t>Python with libraries like pandas, NumPy, scikit-learn, and matplotlib</a:t>
            </a:r>
          </a:p>
          <a:p>
            <a:pPr>
              <a:buFont typeface="Arial" panose="020B0604020202020204" pitchFamily="34" charset="0"/>
              <a:buChar char="•"/>
            </a:pPr>
            <a:r>
              <a:rPr lang="en-US" dirty="0"/>
              <a:t>Development environment (</a:t>
            </a:r>
            <a:r>
              <a:rPr lang="en-US" dirty="0" err="1"/>
              <a:t>Jupyter</a:t>
            </a:r>
            <a:r>
              <a:rPr lang="en-US" dirty="0"/>
              <a:t> Notebook, IDE, or cloud-based)</a:t>
            </a:r>
          </a:p>
          <a:p>
            <a:pPr>
              <a:buFont typeface="Arial" panose="020B0604020202020204" pitchFamily="34" charset="0"/>
              <a:buChar char="•"/>
            </a:pPr>
            <a:r>
              <a:rPr lang="en-US" dirty="0"/>
              <a:t>Sufficient hardware resources</a:t>
            </a:r>
          </a:p>
          <a:p>
            <a:endParaRPr lang="en-IN" dirty="0"/>
          </a:p>
        </p:txBody>
      </p:sp>
    </p:spTree>
    <p:extLst>
      <p:ext uri="{BB962C8B-B14F-4D97-AF65-F5344CB8AC3E}">
        <p14:creationId xmlns:p14="http://schemas.microsoft.com/office/powerpoint/2010/main" val="238190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06FC7-1BB5-75F6-6E69-3F1FF1598C03}"/>
              </a:ext>
            </a:extLst>
          </p:cNvPr>
          <p:cNvSpPr>
            <a:spLocks noGrp="1"/>
          </p:cNvSpPr>
          <p:nvPr>
            <p:ph idx="1"/>
          </p:nvPr>
        </p:nvSpPr>
        <p:spPr>
          <a:xfrm>
            <a:off x="146304" y="173736"/>
            <a:ext cx="11786616" cy="6291072"/>
          </a:xfrm>
        </p:spPr>
        <p:txBody>
          <a:bodyPr>
            <a:normAutofit fontScale="92500" lnSpcReduction="20000"/>
          </a:bodyPr>
          <a:lstStyle/>
          <a:p>
            <a:r>
              <a:rPr lang="en-IN" sz="2400" b="1" dirty="0"/>
              <a:t>Model Selection and Evaluation:</a:t>
            </a:r>
            <a:endParaRPr lang="en-IN" sz="2400" dirty="0"/>
          </a:p>
          <a:p>
            <a:pPr>
              <a:buFont typeface="Arial" panose="020B0604020202020204" pitchFamily="34" charset="0"/>
              <a:buChar char="•"/>
            </a:pPr>
            <a:r>
              <a:rPr lang="en-IN" sz="2400" dirty="0"/>
              <a:t>Explore various algorithms (Random Forest, SVM, KNN, deep learning)</a:t>
            </a:r>
          </a:p>
          <a:p>
            <a:pPr>
              <a:buFont typeface="Arial" panose="020B0604020202020204" pitchFamily="34" charset="0"/>
              <a:buChar char="•"/>
            </a:pPr>
            <a:r>
              <a:rPr lang="en-IN" sz="2400" dirty="0"/>
              <a:t>Use metrics like accuracy, precision, recall, F1-score, and confusion matrix</a:t>
            </a:r>
          </a:p>
          <a:p>
            <a:pPr>
              <a:buFont typeface="Arial" panose="020B0604020202020204" pitchFamily="34" charset="0"/>
              <a:buChar char="•"/>
            </a:pPr>
            <a:r>
              <a:rPr lang="en-IN" sz="2400" dirty="0"/>
              <a:t>Employ cross-validation to prevent overfitting</a:t>
            </a:r>
          </a:p>
          <a:p>
            <a:pPr>
              <a:buFont typeface="Arial" panose="020B0604020202020204" pitchFamily="34" charset="0"/>
              <a:buChar char="•"/>
            </a:pPr>
            <a:r>
              <a:rPr lang="en-IN" sz="2400" dirty="0"/>
              <a:t>Tune hyperparameters for optimal performance</a:t>
            </a:r>
          </a:p>
          <a:p>
            <a:r>
              <a:rPr lang="en-IN" sz="2400" b="1" dirty="0"/>
              <a:t>Deployment and Integration:</a:t>
            </a:r>
            <a:endParaRPr lang="en-IN" sz="2400" dirty="0"/>
          </a:p>
          <a:p>
            <a:pPr>
              <a:buFont typeface="Arial" panose="020B0604020202020204" pitchFamily="34" charset="0"/>
              <a:buChar char="•"/>
            </a:pPr>
            <a:r>
              <a:rPr lang="en-IN" sz="2400" dirty="0"/>
              <a:t>Choose a suitable deployment platform (web app, mobile app, integration)</a:t>
            </a:r>
          </a:p>
          <a:p>
            <a:pPr>
              <a:buFont typeface="Arial" panose="020B0604020202020204" pitchFamily="34" charset="0"/>
              <a:buChar char="•"/>
            </a:pPr>
            <a:r>
              <a:rPr lang="en-IN" sz="2400" dirty="0"/>
              <a:t>Design a user-friendly interface</a:t>
            </a:r>
          </a:p>
          <a:p>
            <a:pPr>
              <a:buFont typeface="Arial" panose="020B0604020202020204" pitchFamily="34" charset="0"/>
              <a:buChar char="•"/>
            </a:pPr>
            <a:r>
              <a:rPr lang="en-IN" sz="2400" dirty="0"/>
              <a:t>Implement data privacy and security measures</a:t>
            </a:r>
          </a:p>
          <a:p>
            <a:r>
              <a:rPr lang="en-IN" sz="2400" b="1" dirty="0"/>
              <a:t>Ethical Considerations:</a:t>
            </a:r>
            <a:endParaRPr lang="en-IN" sz="2400" dirty="0"/>
          </a:p>
          <a:p>
            <a:pPr>
              <a:buFont typeface="Arial" panose="020B0604020202020204" pitchFamily="34" charset="0"/>
              <a:buChar char="•"/>
            </a:pPr>
            <a:r>
              <a:rPr lang="en-IN" sz="2400" dirty="0"/>
              <a:t>Address potential biases in the dataset and model</a:t>
            </a:r>
          </a:p>
          <a:p>
            <a:pPr>
              <a:buFont typeface="Arial" panose="020B0604020202020204" pitchFamily="34" charset="0"/>
              <a:buChar char="•"/>
            </a:pPr>
            <a:r>
              <a:rPr lang="en-IN" sz="2400" dirty="0"/>
              <a:t>Ensure clinical relevance of predictions</a:t>
            </a:r>
          </a:p>
          <a:p>
            <a:pPr>
              <a:buFont typeface="Arial" panose="020B0604020202020204" pitchFamily="34" charset="0"/>
              <a:buChar char="•"/>
            </a:pPr>
            <a:r>
              <a:rPr lang="en-IN" sz="2400" dirty="0"/>
              <a:t>Obtain informed consent from patients</a:t>
            </a:r>
          </a:p>
          <a:p>
            <a:r>
              <a:rPr lang="en-IN" sz="2400" b="1" dirty="0"/>
              <a:t>Additional Considerations:</a:t>
            </a:r>
            <a:endParaRPr lang="en-IN" sz="2400" dirty="0"/>
          </a:p>
          <a:p>
            <a:pPr>
              <a:buFont typeface="Arial" panose="020B0604020202020204" pitchFamily="34" charset="0"/>
              <a:buChar char="•"/>
            </a:pPr>
            <a:r>
              <a:rPr lang="en-IN" sz="2400" dirty="0"/>
              <a:t>Develop methods to explain model predictions</a:t>
            </a:r>
          </a:p>
          <a:p>
            <a:pPr>
              <a:buFont typeface="Arial" panose="020B0604020202020204" pitchFamily="34" charset="0"/>
              <a:buChar char="•"/>
            </a:pPr>
            <a:r>
              <a:rPr lang="en-IN" sz="2400" dirty="0"/>
              <a:t>Plan for continuous model improvement</a:t>
            </a:r>
          </a:p>
          <a:p>
            <a:pPr>
              <a:buFont typeface="Arial" panose="020B0604020202020204" pitchFamily="34" charset="0"/>
              <a:buChar char="•"/>
            </a:pPr>
            <a:r>
              <a:rPr lang="en-IN" sz="2400" dirty="0"/>
              <a:t>Adhere to relevant regulations and standards</a:t>
            </a:r>
          </a:p>
          <a:p>
            <a:endParaRPr lang="en-IN" sz="2400" dirty="0"/>
          </a:p>
        </p:txBody>
      </p:sp>
    </p:spTree>
    <p:extLst>
      <p:ext uri="{BB962C8B-B14F-4D97-AF65-F5344CB8AC3E}">
        <p14:creationId xmlns:p14="http://schemas.microsoft.com/office/powerpoint/2010/main" val="386033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3A02-E57B-88F6-8E8C-DDFA4495C7D5}"/>
              </a:ext>
            </a:extLst>
          </p:cNvPr>
          <p:cNvSpPr>
            <a:spLocks noGrp="1"/>
          </p:cNvSpPr>
          <p:nvPr>
            <p:ph type="title"/>
          </p:nvPr>
        </p:nvSpPr>
        <p:spPr>
          <a:xfrm>
            <a:off x="179832" y="81661"/>
            <a:ext cx="4739640" cy="677291"/>
          </a:xfrm>
        </p:spPr>
        <p:txBody>
          <a:bodyPr>
            <a:normAutofit/>
          </a:bodyPr>
          <a:lstStyle/>
          <a:p>
            <a:r>
              <a:rPr lang="en-IN" sz="2400" b="1" dirty="0">
                <a:latin typeface="+mn-lt"/>
              </a:rPr>
              <a:t>CONCEPT GENERATION</a:t>
            </a:r>
          </a:p>
        </p:txBody>
      </p:sp>
      <p:sp>
        <p:nvSpPr>
          <p:cNvPr id="3" name="Content Placeholder 2">
            <a:extLst>
              <a:ext uri="{FF2B5EF4-FFF2-40B4-BE49-F238E27FC236}">
                <a16:creationId xmlns:a16="http://schemas.microsoft.com/office/drawing/2014/main" id="{146D7CDD-20C2-928B-9B99-619237C91A65}"/>
              </a:ext>
            </a:extLst>
          </p:cNvPr>
          <p:cNvSpPr>
            <a:spLocks noGrp="1"/>
          </p:cNvSpPr>
          <p:nvPr>
            <p:ph idx="1"/>
          </p:nvPr>
        </p:nvSpPr>
        <p:spPr>
          <a:xfrm>
            <a:off x="179832" y="792352"/>
            <a:ext cx="11743944" cy="5754751"/>
          </a:xfrm>
        </p:spPr>
        <p:txBody>
          <a:bodyPr>
            <a:normAutofit fontScale="62500" lnSpcReduction="20000"/>
          </a:bodyPr>
          <a:lstStyle/>
          <a:p>
            <a:r>
              <a:rPr lang="en-US" b="1" dirty="0"/>
              <a:t>1. Predictive Model for Early Detection</a:t>
            </a:r>
          </a:p>
          <a:p>
            <a:r>
              <a:rPr lang="en-US" b="1" dirty="0"/>
              <a:t>Goal:</a:t>
            </a:r>
            <a:r>
              <a:rPr lang="en-US" dirty="0"/>
              <a:t> Develop a highly accurate machine learning model capable of early detection of breast cancer.</a:t>
            </a:r>
          </a:p>
          <a:p>
            <a:r>
              <a:rPr lang="en-US" b="1" dirty="0"/>
              <a:t>Key Features:</a:t>
            </a:r>
            <a:endParaRPr lang="en-US" dirty="0"/>
          </a:p>
          <a:p>
            <a:pPr>
              <a:buFont typeface="Arial" panose="020B0604020202020204" pitchFamily="34" charset="0"/>
              <a:buChar char="•"/>
            </a:pPr>
            <a:r>
              <a:rPr lang="en-US" b="1" dirty="0"/>
              <a:t>Feature Engineering:</a:t>
            </a:r>
            <a:r>
              <a:rPr lang="en-US" dirty="0"/>
              <a:t> Create informative features from raw data, such as combining multiple features or extracting new insights.</a:t>
            </a:r>
          </a:p>
          <a:p>
            <a:pPr>
              <a:buFont typeface="Arial" panose="020B0604020202020204" pitchFamily="34" charset="0"/>
              <a:buChar char="•"/>
            </a:pPr>
            <a:r>
              <a:rPr lang="en-US" b="1" dirty="0"/>
              <a:t>Model Selection:</a:t>
            </a:r>
            <a:r>
              <a:rPr lang="en-US" dirty="0"/>
              <a:t> Experiment with various algorithms like Random Forest, SVM, or deep learning models to find the best-performing one.</a:t>
            </a:r>
          </a:p>
          <a:p>
            <a:pPr>
              <a:buFont typeface="Arial" panose="020B0604020202020204" pitchFamily="34" charset="0"/>
              <a:buChar char="•"/>
            </a:pPr>
            <a:r>
              <a:rPr lang="en-US" b="1" dirty="0"/>
              <a:t>Hyperparameter Tuning:</a:t>
            </a:r>
            <a:r>
              <a:rPr lang="en-US" dirty="0"/>
              <a:t> Optimize model performance by fine-tuning hyperparameters using techniques like grid search or Bayesian optimization.</a:t>
            </a:r>
          </a:p>
          <a:p>
            <a:pPr>
              <a:buFont typeface="Arial" panose="020B0604020202020204" pitchFamily="34" charset="0"/>
              <a:buChar char="•"/>
            </a:pPr>
            <a:r>
              <a:rPr lang="en-US" b="1" dirty="0"/>
              <a:t>Model Evaluation:</a:t>
            </a:r>
            <a:r>
              <a:rPr lang="en-US" dirty="0"/>
              <a:t> Rigorously evaluate the model's performance using metrics like accuracy, precision, recall, F1-score, and ROC curve.</a:t>
            </a:r>
          </a:p>
          <a:p>
            <a:r>
              <a:rPr lang="en-US" b="1" dirty="0"/>
              <a:t>2. Risk Assessment Tool</a:t>
            </a:r>
          </a:p>
          <a:p>
            <a:r>
              <a:rPr lang="en-US" b="1" dirty="0"/>
              <a:t>Goal:</a:t>
            </a:r>
            <a:r>
              <a:rPr lang="en-US" dirty="0"/>
              <a:t> Create a tool that can assess a patient's individual risk of developing breast cancer.</a:t>
            </a:r>
          </a:p>
          <a:p>
            <a:r>
              <a:rPr lang="en-US" b="1" dirty="0"/>
              <a:t>Key Features:</a:t>
            </a:r>
            <a:endParaRPr lang="en-US" dirty="0"/>
          </a:p>
          <a:p>
            <a:pPr>
              <a:buFont typeface="Arial" panose="020B0604020202020204" pitchFamily="34" charset="0"/>
              <a:buChar char="•"/>
            </a:pPr>
            <a:r>
              <a:rPr lang="en-US" b="1" dirty="0"/>
              <a:t>Risk Factor Identification:</a:t>
            </a:r>
            <a:r>
              <a:rPr lang="en-US" dirty="0"/>
              <a:t> Identify key risk factors such as age, family history, lifestyle habits, and genetic predispositions.</a:t>
            </a:r>
          </a:p>
          <a:p>
            <a:pPr>
              <a:buFont typeface="Arial" panose="020B0604020202020204" pitchFamily="34" charset="0"/>
              <a:buChar char="•"/>
            </a:pPr>
            <a:r>
              <a:rPr lang="en-US" b="1" dirty="0"/>
              <a:t>Risk Scoring System:</a:t>
            </a:r>
            <a:r>
              <a:rPr lang="en-US" dirty="0"/>
              <a:t> Develop a scoring system to quantify a patient's overall risk based on the identified factors.</a:t>
            </a:r>
          </a:p>
          <a:p>
            <a:pPr>
              <a:buFont typeface="Arial" panose="020B0604020202020204" pitchFamily="34" charset="0"/>
              <a:buChar char="•"/>
            </a:pPr>
            <a:r>
              <a:rPr lang="en-US" b="1" dirty="0"/>
              <a:t>Personalized Recommendations:</a:t>
            </a:r>
            <a:r>
              <a:rPr lang="en-US" dirty="0"/>
              <a:t> Provide tailored recommendations for screening, lifestyle modifications, or genetic counseling based on the risk assessment.</a:t>
            </a:r>
          </a:p>
          <a:p>
            <a:pPr marL="0" indent="0">
              <a:buNone/>
            </a:pPr>
            <a:endParaRPr lang="en-US" b="1" dirty="0"/>
          </a:p>
        </p:txBody>
      </p:sp>
    </p:spTree>
    <p:extLst>
      <p:ext uri="{BB962C8B-B14F-4D97-AF65-F5344CB8AC3E}">
        <p14:creationId xmlns:p14="http://schemas.microsoft.com/office/powerpoint/2010/main" val="2433094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4EB7B-9DF8-101F-39DA-815621B38292}"/>
              </a:ext>
            </a:extLst>
          </p:cNvPr>
          <p:cNvSpPr>
            <a:spLocks noGrp="1"/>
          </p:cNvSpPr>
          <p:nvPr>
            <p:ph idx="1"/>
          </p:nvPr>
        </p:nvSpPr>
        <p:spPr>
          <a:xfrm>
            <a:off x="155448" y="228600"/>
            <a:ext cx="11667744" cy="6483096"/>
          </a:xfrm>
        </p:spPr>
        <p:txBody>
          <a:bodyPr>
            <a:normAutofit fontScale="32500" lnSpcReduction="20000"/>
          </a:bodyPr>
          <a:lstStyle/>
          <a:p>
            <a:r>
              <a:rPr lang="en-US" sz="4900" b="1" dirty="0"/>
              <a:t>3. Treatment Recommendation System</a:t>
            </a:r>
          </a:p>
          <a:p>
            <a:r>
              <a:rPr lang="en-US" sz="4900" b="1" dirty="0"/>
              <a:t>Goal:</a:t>
            </a:r>
            <a:r>
              <a:rPr lang="en-US" sz="4900" dirty="0"/>
              <a:t> Provide personalized treatment recommendations based on a patient's individual characteristics and diagnosis.</a:t>
            </a:r>
          </a:p>
          <a:p>
            <a:r>
              <a:rPr lang="en-US" sz="4900" b="1" dirty="0"/>
              <a:t>Key Features:</a:t>
            </a:r>
            <a:endParaRPr lang="en-US" sz="4900" dirty="0"/>
          </a:p>
          <a:p>
            <a:pPr>
              <a:buFont typeface="Arial" panose="020B0604020202020204" pitchFamily="34" charset="0"/>
              <a:buChar char="•"/>
            </a:pPr>
            <a:r>
              <a:rPr lang="en-US" sz="4900" b="1" dirty="0"/>
              <a:t>Clinical Data Integration:</a:t>
            </a:r>
            <a:r>
              <a:rPr lang="en-US" sz="4900" dirty="0"/>
              <a:t> Incorporate relevant clinical data, including tumor stage, grade, and molecular markers.</a:t>
            </a:r>
          </a:p>
          <a:p>
            <a:pPr>
              <a:buFont typeface="Arial" panose="020B0604020202020204" pitchFamily="34" charset="0"/>
              <a:buChar char="•"/>
            </a:pPr>
            <a:r>
              <a:rPr lang="en-US" sz="4900" b="1" dirty="0"/>
              <a:t>Treatment Algorithm:</a:t>
            </a:r>
            <a:r>
              <a:rPr lang="en-US" sz="4900" dirty="0"/>
              <a:t> Develop an algorithm to recommend the most appropriate treatment plan, considering factors like patient age, comorbidities, and preferences.</a:t>
            </a:r>
          </a:p>
          <a:p>
            <a:pPr>
              <a:buFont typeface="Arial" panose="020B0604020202020204" pitchFamily="34" charset="0"/>
              <a:buChar char="•"/>
            </a:pPr>
            <a:r>
              <a:rPr lang="en-US" sz="4900" b="1" dirty="0"/>
              <a:t>Treatment Outcome Prediction:</a:t>
            </a:r>
            <a:r>
              <a:rPr lang="en-US" sz="4900" dirty="0"/>
              <a:t> Predict potential treatment outcomes to help guide decision-making.</a:t>
            </a:r>
          </a:p>
          <a:p>
            <a:r>
              <a:rPr lang="en-US" sz="4900" b="1" dirty="0"/>
              <a:t>4. Patient Monitoring and Follow-up Tool</a:t>
            </a:r>
          </a:p>
          <a:p>
            <a:r>
              <a:rPr lang="en-US" sz="4900" b="1" dirty="0"/>
              <a:t>Goal:</a:t>
            </a:r>
            <a:r>
              <a:rPr lang="en-US" sz="4900" dirty="0"/>
              <a:t> Create a tool to assist in post-treatment monitoring and follow-up.</a:t>
            </a:r>
          </a:p>
          <a:p>
            <a:r>
              <a:rPr lang="en-US" sz="4900" b="1" dirty="0"/>
              <a:t>Key Features:</a:t>
            </a:r>
            <a:endParaRPr lang="en-US" sz="4900" dirty="0"/>
          </a:p>
          <a:p>
            <a:pPr>
              <a:buFont typeface="Arial" panose="020B0604020202020204" pitchFamily="34" charset="0"/>
              <a:buChar char="•"/>
            </a:pPr>
            <a:r>
              <a:rPr lang="en-US" sz="4900" b="1" dirty="0"/>
              <a:t>Remote Monitoring:</a:t>
            </a:r>
            <a:r>
              <a:rPr lang="en-US" sz="4900" dirty="0"/>
              <a:t> Enable remote monitoring of vital signs, symptoms, and medication adherence.</a:t>
            </a:r>
          </a:p>
          <a:p>
            <a:pPr>
              <a:buFont typeface="Arial" panose="020B0604020202020204" pitchFamily="34" charset="0"/>
              <a:buChar char="•"/>
            </a:pPr>
            <a:r>
              <a:rPr lang="en-US" sz="4900" b="1" dirty="0"/>
              <a:t>Early Detection of Recurrence:</a:t>
            </a:r>
            <a:r>
              <a:rPr lang="en-US" sz="4900" dirty="0"/>
              <a:t> Develop algorithms to identify early signs of recurrence or disease progression.</a:t>
            </a:r>
          </a:p>
          <a:p>
            <a:pPr>
              <a:buFont typeface="Arial" panose="020B0604020202020204" pitchFamily="34" charset="0"/>
              <a:buChar char="•"/>
            </a:pPr>
            <a:r>
              <a:rPr lang="en-US" sz="4900" b="1" dirty="0"/>
              <a:t>Personalized Follow-up Plans:</a:t>
            </a:r>
            <a:r>
              <a:rPr lang="en-US" sz="4900" dirty="0"/>
              <a:t> Create customized follow-up plans based on individual patient needs.</a:t>
            </a:r>
          </a:p>
          <a:p>
            <a:r>
              <a:rPr lang="en-US" sz="4900" b="1" dirty="0"/>
              <a:t>5. Educational Resource</a:t>
            </a:r>
          </a:p>
          <a:p>
            <a:r>
              <a:rPr lang="en-US" sz="4900" b="1" dirty="0"/>
              <a:t>Goal:</a:t>
            </a:r>
            <a:r>
              <a:rPr lang="en-US" sz="4900" dirty="0"/>
              <a:t> Develop an educational resource for patients and healthcare professionals about breast cancer prevention, early detection, and treatment.</a:t>
            </a:r>
          </a:p>
          <a:p>
            <a:r>
              <a:rPr lang="en-US" sz="4900" b="1" dirty="0"/>
              <a:t>Key Features:</a:t>
            </a:r>
            <a:endParaRPr lang="en-US" sz="4900" dirty="0"/>
          </a:p>
          <a:p>
            <a:pPr>
              <a:buFont typeface="Arial" panose="020B0604020202020204" pitchFamily="34" charset="0"/>
              <a:buChar char="•"/>
            </a:pPr>
            <a:r>
              <a:rPr lang="en-US" sz="4900" b="1" dirty="0"/>
              <a:t>Interactive Content:</a:t>
            </a:r>
            <a:r>
              <a:rPr lang="en-US" sz="4900" dirty="0"/>
              <a:t> Create interactive content like quizzes, simulations, and videos to engage the user.</a:t>
            </a:r>
          </a:p>
          <a:p>
            <a:pPr>
              <a:buFont typeface="Arial" panose="020B0604020202020204" pitchFamily="34" charset="0"/>
              <a:buChar char="•"/>
            </a:pPr>
            <a:r>
              <a:rPr lang="en-US" sz="4900" b="1" dirty="0"/>
              <a:t>Personalized Learning:</a:t>
            </a:r>
            <a:r>
              <a:rPr lang="en-US" sz="4900" dirty="0"/>
              <a:t> Tailor the content to the user's specific needs and knowledge level.</a:t>
            </a:r>
          </a:p>
          <a:p>
            <a:pPr>
              <a:buFont typeface="Arial" panose="020B0604020202020204" pitchFamily="34" charset="0"/>
              <a:buChar char="•"/>
            </a:pPr>
            <a:r>
              <a:rPr lang="en-US" sz="4900" b="1" dirty="0"/>
              <a:t>Community Building:</a:t>
            </a:r>
            <a:r>
              <a:rPr lang="en-US" sz="4900" dirty="0"/>
              <a:t> Foster a supportive community through forums and social media groups.</a:t>
            </a:r>
          </a:p>
          <a:p>
            <a:r>
              <a:rPr lang="en-US" sz="4900" dirty="0"/>
              <a:t>By combining these concepts and leveraging the power of machine learning, we can significantly improve breast cancer diagnosis, treatment, and patient outcomes.</a:t>
            </a:r>
          </a:p>
          <a:p>
            <a:endParaRPr lang="en-IN" dirty="0"/>
          </a:p>
        </p:txBody>
      </p:sp>
    </p:spTree>
    <p:extLst>
      <p:ext uri="{BB962C8B-B14F-4D97-AF65-F5344CB8AC3E}">
        <p14:creationId xmlns:p14="http://schemas.microsoft.com/office/powerpoint/2010/main" val="2481232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F2E7-7445-5D97-B137-E5F88A3FBAE0}"/>
              </a:ext>
            </a:extLst>
          </p:cNvPr>
          <p:cNvSpPr>
            <a:spLocks noGrp="1"/>
          </p:cNvSpPr>
          <p:nvPr>
            <p:ph type="title"/>
          </p:nvPr>
        </p:nvSpPr>
        <p:spPr>
          <a:xfrm>
            <a:off x="381000" y="109093"/>
            <a:ext cx="4520184" cy="814451"/>
          </a:xfrm>
        </p:spPr>
        <p:txBody>
          <a:bodyPr>
            <a:normAutofit/>
          </a:bodyPr>
          <a:lstStyle/>
          <a:p>
            <a:r>
              <a:rPr lang="en-IN" sz="2800" b="1" dirty="0">
                <a:latin typeface="+mn-lt"/>
              </a:rPr>
              <a:t>METHODS &amp; ANALYSIS</a:t>
            </a:r>
          </a:p>
        </p:txBody>
      </p:sp>
      <p:sp>
        <p:nvSpPr>
          <p:cNvPr id="8" name="Rectangle 8">
            <a:extLst>
              <a:ext uri="{FF2B5EF4-FFF2-40B4-BE49-F238E27FC236}">
                <a16:creationId xmlns:a16="http://schemas.microsoft.com/office/drawing/2014/main" id="{9393C121-7EE6-3A39-6C10-9FC6B562035C}"/>
              </a:ext>
            </a:extLst>
          </p:cNvPr>
          <p:cNvSpPr>
            <a:spLocks noChangeArrowheads="1"/>
          </p:cNvSpPr>
          <p:nvPr/>
        </p:nvSpPr>
        <p:spPr bwMode="auto">
          <a:xfrm>
            <a:off x="0" y="873359"/>
            <a:ext cx="1118311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8.1) DATA ANALYSIS: </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Data Exploration and Visualization:</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Diagnosis Distribution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The dataset is imbalanced, with a higher number of benign cases compared to malignant cases.</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5" name="Picture 50">
            <a:extLst>
              <a:ext uri="{FF2B5EF4-FFF2-40B4-BE49-F238E27FC236}">
                <a16:creationId xmlns:a16="http://schemas.microsoft.com/office/drawing/2014/main" id="{0DD1CBE1-5CB4-953E-40FB-B83DCC9A2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4" y="2203705"/>
            <a:ext cx="5730875" cy="162718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AFD0CB43-DB4C-833C-BF82-B5CBC07901E5}"/>
              </a:ext>
            </a:extLst>
          </p:cNvPr>
          <p:cNvSpPr>
            <a:spLocks noChangeArrowheads="1"/>
          </p:cNvSpPr>
          <p:nvPr/>
        </p:nvSpPr>
        <p:spPr bwMode="auto">
          <a:xfrm>
            <a:off x="457200" y="15636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TextBox 14">
            <a:extLst>
              <a:ext uri="{FF2B5EF4-FFF2-40B4-BE49-F238E27FC236}">
                <a16:creationId xmlns:a16="http://schemas.microsoft.com/office/drawing/2014/main" id="{601E6EDE-F2F4-C2DF-05AE-AE7EB0AB4212}"/>
              </a:ext>
            </a:extLst>
          </p:cNvPr>
          <p:cNvSpPr txBox="1"/>
          <p:nvPr/>
        </p:nvSpPr>
        <p:spPr>
          <a:xfrm>
            <a:off x="197675" y="4375029"/>
            <a:ext cx="6121908" cy="1572418"/>
          </a:xfrm>
          <a:prstGeom prst="rect">
            <a:avLst/>
          </a:prstGeom>
          <a:noFill/>
        </p:spPr>
        <p:txBody>
          <a:bodyPr wrap="square">
            <a:spAutoFit/>
          </a:bodyPr>
          <a:lstStyle/>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diagnosis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1    357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0    212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Name: count,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dtype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int64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253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D24BE4B-6B5C-12F7-545E-87BC49B86B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1" y="73153"/>
            <a:ext cx="4303205" cy="3428999"/>
          </a:xfrm>
          <a:prstGeom prst="rect">
            <a:avLst/>
          </a:prstGeom>
          <a:noFill/>
          <a:ln>
            <a:noFill/>
          </a:ln>
        </p:spPr>
      </p:pic>
      <p:sp>
        <p:nvSpPr>
          <p:cNvPr id="6" name="TextBox 5">
            <a:extLst>
              <a:ext uri="{FF2B5EF4-FFF2-40B4-BE49-F238E27FC236}">
                <a16:creationId xmlns:a16="http://schemas.microsoft.com/office/drawing/2014/main" id="{AB730AC6-5DC8-CEC5-DD73-8FD8A4A3D603}"/>
              </a:ext>
            </a:extLst>
          </p:cNvPr>
          <p:cNvSpPr txBox="1"/>
          <p:nvPr/>
        </p:nvSpPr>
        <p:spPr>
          <a:xfrm>
            <a:off x="267462" y="3502152"/>
            <a:ext cx="11098530" cy="1367234"/>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Feature Distributions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Visualizations like boxplots, violin plots, and histograms reveal differences in feature distributions between benign and malignant cases. For instance, malignant cases generally have larger mean radius, perimeter, and area compared to benign cases.[5]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Pairplot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visualization of relationships between variables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6F099FC-ED49-20CD-B556-1F8A5D4FA8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869386"/>
            <a:ext cx="7665720" cy="1476549"/>
          </a:xfrm>
          <a:prstGeom prst="rect">
            <a:avLst/>
          </a:prstGeom>
          <a:noFill/>
          <a:ln>
            <a:noFill/>
          </a:ln>
        </p:spPr>
      </p:pic>
    </p:spTree>
    <p:extLst>
      <p:ext uri="{BB962C8B-B14F-4D97-AF65-F5344CB8AC3E}">
        <p14:creationId xmlns:p14="http://schemas.microsoft.com/office/powerpoint/2010/main" val="2276858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2219</Words>
  <Application>Microsoft Office PowerPoint</Application>
  <PresentationFormat>Widescreen</PresentationFormat>
  <Paragraphs>211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Symbol</vt:lpstr>
      <vt:lpstr>Office Theme</vt:lpstr>
      <vt:lpstr>PowerPoint Presentation</vt:lpstr>
      <vt:lpstr>INTRODUCTION</vt:lpstr>
      <vt:lpstr>AIM OF THE PROJECT</vt:lpstr>
      <vt:lpstr>REQUIREMENTS &amp; SPECIFICATIONS</vt:lpstr>
      <vt:lpstr>PowerPoint Presentation</vt:lpstr>
      <vt:lpstr>CONCEPT GENERATION</vt:lpstr>
      <vt:lpstr>PowerPoint Presentation</vt:lpstr>
      <vt:lpstr>METHODS &amp;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Kriti Upadhyay</dc:creator>
  <cp:lastModifiedBy>Kriti Upadhyay</cp:lastModifiedBy>
  <cp:revision>1</cp:revision>
  <dcterms:created xsi:type="dcterms:W3CDTF">2024-11-18T17:39:29Z</dcterms:created>
  <dcterms:modified xsi:type="dcterms:W3CDTF">2024-11-18T18:30:08Z</dcterms:modified>
</cp:coreProperties>
</file>