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42" r:id="rId5"/>
    <p:sldId id="359" r:id="rId6"/>
    <p:sldId id="373" r:id="rId7"/>
    <p:sldId id="375" r:id="rId8"/>
    <p:sldId id="376" r:id="rId9"/>
    <p:sldId id="378" r:id="rId10"/>
    <p:sldId id="379" r:id="rId11"/>
    <p:sldId id="380" r:id="rId12"/>
    <p:sldId id="381" r:id="rId13"/>
    <p:sldId id="3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0B99A-C58F-405E-8ED2-EEE8A9665EA9}" v="8" dt="2024-03-19T18:29:45.919"/>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showGuides="1">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3/19/2024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3/19/2024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code/cagkanbay/car-price-predicti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Car price</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prediction</a:t>
            </a:r>
          </a:p>
        </p:txBody>
      </p:sp>
    </p:spTree>
    <p:extLst>
      <p:ext uri="{BB962C8B-B14F-4D97-AF65-F5344CB8AC3E}">
        <p14:creationId xmlns:p14="http://schemas.microsoft.com/office/powerpoint/2010/main" val="24980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Tree>
    <p:extLst>
      <p:ext uri="{BB962C8B-B14F-4D97-AF65-F5344CB8AC3E}">
        <p14:creationId xmlns:p14="http://schemas.microsoft.com/office/powerpoint/2010/main" val="239546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Ai ml</a:t>
            </a:r>
            <a:br>
              <a:rPr lang="en-US" dirty="0"/>
            </a:br>
            <a:br>
              <a:rPr lang="en-US" dirty="0"/>
            </a:br>
            <a:r>
              <a:rPr lang="en-US" dirty="0"/>
              <a:t>project</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694852" cy="3405187"/>
          </a:xfrm>
        </p:spPr>
        <p:txBody>
          <a:bodyPr anchor="t"/>
          <a:lstStyle/>
          <a:p>
            <a:pPr marL="342900" indent="-342900">
              <a:buFont typeface="Arial" panose="020B0604020202020204" pitchFamily="34" charset="0"/>
              <a:buChar char="•"/>
            </a:pPr>
            <a:r>
              <a:rPr lang="en-IN" dirty="0"/>
              <a:t>Project name: Car Price Prediction</a:t>
            </a:r>
          </a:p>
          <a:p>
            <a:pPr marL="342900" indent="-342900">
              <a:buFont typeface="Arial" panose="020B0604020202020204" pitchFamily="34" charset="0"/>
              <a:buChar char="•"/>
            </a:pPr>
            <a:r>
              <a:rPr lang="en-IN" dirty="0"/>
              <a:t>Programming tools: Python, </a:t>
            </a:r>
            <a:r>
              <a:rPr lang="en-IN" dirty="0" err="1"/>
              <a:t>Jupyter</a:t>
            </a:r>
            <a:r>
              <a:rPr lang="en-IN" dirty="0"/>
              <a:t> Notebook</a:t>
            </a:r>
          </a:p>
          <a:p>
            <a:pPr marL="342900" indent="-342900">
              <a:buFont typeface="Arial" panose="020B0604020202020204" pitchFamily="34" charset="0"/>
              <a:buChar char="•"/>
            </a:pPr>
            <a:r>
              <a:rPr lang="en-IN" dirty="0"/>
              <a:t>Presented to: </a:t>
            </a:r>
            <a:r>
              <a:rPr lang="en-IN" dirty="0" err="1"/>
              <a:t>Shinnu</a:t>
            </a:r>
            <a:r>
              <a:rPr lang="en-IN" dirty="0"/>
              <a:t> Mam &amp; Tushar Sir</a:t>
            </a:r>
            <a:endParaRPr lang="en-US" dirty="0"/>
          </a:p>
          <a:p>
            <a:pPr marL="342900" indent="-342900">
              <a:buFont typeface="Arial" panose="020B0604020202020204" pitchFamily="34" charset="0"/>
              <a:buChar char="•"/>
            </a:pPr>
            <a:r>
              <a:rPr lang="en-US" dirty="0"/>
              <a:t>Presented by: Kritika Bansal (2210990524)</a:t>
            </a:r>
            <a:endParaRPr lang="en-IN" dirty="0"/>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643F-1F7B-8EAA-6FEF-06AD2D4CA25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780B1D3-E8CE-73EC-5DE7-C7BC885A88B7}"/>
              </a:ext>
            </a:extLst>
          </p:cNvPr>
          <p:cNvSpPr>
            <a:spLocks noGrp="1"/>
          </p:cNvSpPr>
          <p:nvPr>
            <p:ph sz="quarter" idx="31"/>
          </p:nvPr>
        </p:nvSpPr>
        <p:spPr>
          <a:xfrm>
            <a:off x="3305669" y="2470150"/>
            <a:ext cx="7420819" cy="3986634"/>
          </a:xfrm>
        </p:spPr>
        <p:txBody>
          <a:bodyPr/>
          <a:lstStyle/>
          <a:p>
            <a:pPr algn="l"/>
            <a:r>
              <a:rPr lang="en-US" b="0" i="0" dirty="0">
                <a:solidFill>
                  <a:srgbClr val="ECECEC"/>
                </a:solidFill>
                <a:effectLst/>
              </a:rPr>
              <a:t>Machine learning techniques offer promising solutions to this challenge by leveraging historical data and extracting meaningful patterns to forecast future prices.</a:t>
            </a:r>
          </a:p>
          <a:p>
            <a:pPr algn="l"/>
            <a:r>
              <a:rPr lang="en-US" b="0" i="0" dirty="0">
                <a:solidFill>
                  <a:srgbClr val="ECECEC"/>
                </a:solidFill>
                <a:effectLst/>
              </a:rPr>
              <a:t>In this project, we delve into the realm of machine learning for car price prediction. By harnessing the power of advanced algorithms, we aim to build a predictive model capable of estimating the prices of cars based on a set of relevant features. Using </a:t>
            </a:r>
            <a:r>
              <a:rPr lang="en-IN" b="0" i="0" dirty="0">
                <a:effectLst/>
              </a:rPr>
              <a:t>Linear Regression, Lasso Regression, Matplotlib (Scatter Plot), etc.</a:t>
            </a:r>
          </a:p>
          <a:p>
            <a:pPr algn="l"/>
            <a:r>
              <a:rPr lang="en-IN" dirty="0"/>
              <a:t>E</a:t>
            </a:r>
            <a:r>
              <a:rPr lang="en-IN" b="0" i="0" dirty="0">
                <a:effectLst/>
              </a:rPr>
              <a:t>stimate pre owned car prices by analysing present price, kilo meters driven, fuel type, transmission etc.</a:t>
            </a:r>
            <a:endParaRPr lang="en-IN" dirty="0"/>
          </a:p>
        </p:txBody>
      </p:sp>
      <p:sp>
        <p:nvSpPr>
          <p:cNvPr id="4" name="Slide Number Placeholder 3">
            <a:extLst>
              <a:ext uri="{FF2B5EF4-FFF2-40B4-BE49-F238E27FC236}">
                <a16:creationId xmlns:a16="http://schemas.microsoft.com/office/drawing/2014/main" id="{D40FC144-763C-79CC-7635-798ECED74118}"/>
              </a:ext>
            </a:extLst>
          </p:cNvPr>
          <p:cNvSpPr>
            <a:spLocks noGrp="1"/>
          </p:cNvSpPr>
          <p:nvPr>
            <p:ph type="sldNum" sz="quarter" idx="12"/>
          </p:nvPr>
        </p:nvSpPr>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36315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5F54-CC2E-160D-C004-C545C2E4D3BF}"/>
              </a:ext>
            </a:extLst>
          </p:cNvPr>
          <p:cNvSpPr>
            <a:spLocks noGrp="1"/>
          </p:cNvSpPr>
          <p:nvPr>
            <p:ph type="title"/>
          </p:nvPr>
        </p:nvSpPr>
        <p:spPr>
          <a:xfrm>
            <a:off x="387501" y="212164"/>
            <a:ext cx="3736630" cy="2202350"/>
          </a:xfrm>
        </p:spPr>
        <p:txBody>
          <a:bodyPr/>
          <a:lstStyle/>
          <a:p>
            <a:r>
              <a:rPr lang="en-IN" dirty="0"/>
              <a:t>Dataset</a:t>
            </a:r>
            <a:br>
              <a:rPr lang="en-IN" dirty="0"/>
            </a:br>
            <a:br>
              <a:rPr lang="en-IN" dirty="0"/>
            </a:br>
            <a:r>
              <a:rPr lang="en-IN" dirty="0"/>
              <a:t>collection</a:t>
            </a:r>
          </a:p>
        </p:txBody>
      </p:sp>
      <p:sp>
        <p:nvSpPr>
          <p:cNvPr id="3" name="Content Placeholder 2">
            <a:extLst>
              <a:ext uri="{FF2B5EF4-FFF2-40B4-BE49-F238E27FC236}">
                <a16:creationId xmlns:a16="http://schemas.microsoft.com/office/drawing/2014/main" id="{A9515B82-CFB2-ECFF-592F-C6DD269C95AA}"/>
              </a:ext>
            </a:extLst>
          </p:cNvPr>
          <p:cNvSpPr>
            <a:spLocks noGrp="1"/>
          </p:cNvSpPr>
          <p:nvPr>
            <p:ph sz="quarter" idx="36"/>
          </p:nvPr>
        </p:nvSpPr>
        <p:spPr>
          <a:xfrm>
            <a:off x="93306" y="2807892"/>
            <a:ext cx="4478694" cy="3878711"/>
          </a:xfrm>
        </p:spPr>
        <p:txBody>
          <a:bodyPr/>
          <a:lstStyle/>
          <a:p>
            <a:pPr marL="285750" indent="-285750">
              <a:buFont typeface="Arial" panose="020B0604020202020204" pitchFamily="34" charset="0"/>
              <a:buChar char="•"/>
            </a:pPr>
            <a:r>
              <a:rPr lang="en-US" b="0" i="0" dirty="0">
                <a:solidFill>
                  <a:srgbClr val="ECECEC"/>
                </a:solidFill>
                <a:effectLst/>
              </a:rPr>
              <a:t>By analyzing these features collectively, we aim to build a predictive model that accurately estimates the selling price of cars based on their various attributes. </a:t>
            </a:r>
          </a:p>
          <a:p>
            <a:pPr marL="285750" indent="-285750">
              <a:buFont typeface="Arial" panose="020B0604020202020204" pitchFamily="34" charset="0"/>
              <a:buChar char="•"/>
            </a:pPr>
            <a:r>
              <a:rPr lang="en-US" b="0" i="0" dirty="0">
                <a:solidFill>
                  <a:srgbClr val="ECECEC"/>
                </a:solidFill>
                <a:effectLst/>
              </a:rPr>
              <a:t>Through data-driven insights, we seek to enhance understanding of the factors driving car prices and empower stakeholders in the automotive industry to make informed decisions regarding pricing, marketing, and inventory management.</a:t>
            </a:r>
            <a:endParaRPr lang="en-IN" dirty="0"/>
          </a:p>
        </p:txBody>
      </p:sp>
      <p:pic>
        <p:nvPicPr>
          <p:cNvPr id="5" name="Picture 4">
            <a:extLst>
              <a:ext uri="{FF2B5EF4-FFF2-40B4-BE49-F238E27FC236}">
                <a16:creationId xmlns:a16="http://schemas.microsoft.com/office/drawing/2014/main" id="{550FF759-C824-9753-F078-DA314AF6D8DF}"/>
              </a:ext>
            </a:extLst>
          </p:cNvPr>
          <p:cNvPicPr>
            <a:picLocks noChangeAspect="1"/>
          </p:cNvPicPr>
          <p:nvPr/>
        </p:nvPicPr>
        <p:blipFill>
          <a:blip r:embed="rId2"/>
          <a:stretch>
            <a:fillRect/>
          </a:stretch>
        </p:blipFill>
        <p:spPr>
          <a:xfrm>
            <a:off x="4786604" y="494522"/>
            <a:ext cx="7312090" cy="5971592"/>
          </a:xfrm>
          <a:prstGeom prst="rect">
            <a:avLst/>
          </a:prstGeom>
        </p:spPr>
      </p:pic>
    </p:spTree>
    <p:extLst>
      <p:ext uri="{BB962C8B-B14F-4D97-AF65-F5344CB8AC3E}">
        <p14:creationId xmlns:p14="http://schemas.microsoft.com/office/powerpoint/2010/main" val="3231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1472-8C2B-B0EE-3083-CF8F584ABF60}"/>
              </a:ext>
            </a:extLst>
          </p:cNvPr>
          <p:cNvSpPr>
            <a:spLocks noGrp="1"/>
          </p:cNvSpPr>
          <p:nvPr>
            <p:ph type="title"/>
          </p:nvPr>
        </p:nvSpPr>
        <p:spPr>
          <a:xfrm>
            <a:off x="6551812" y="281793"/>
            <a:ext cx="4352662" cy="2203704"/>
          </a:xfrm>
        </p:spPr>
        <p:txBody>
          <a:bodyPr/>
          <a:lstStyle/>
          <a:p>
            <a:r>
              <a:rPr lang="en-IN" dirty="0"/>
              <a:t>Data </a:t>
            </a:r>
            <a:br>
              <a:rPr lang="en-IN" dirty="0"/>
            </a:br>
            <a:br>
              <a:rPr lang="en-IN" dirty="0"/>
            </a:br>
            <a:r>
              <a:rPr lang="en-IN" dirty="0"/>
              <a:t>preprocessing</a:t>
            </a:r>
          </a:p>
        </p:txBody>
      </p:sp>
      <p:sp>
        <p:nvSpPr>
          <p:cNvPr id="4" name="Content Placeholder 3">
            <a:extLst>
              <a:ext uri="{FF2B5EF4-FFF2-40B4-BE49-F238E27FC236}">
                <a16:creationId xmlns:a16="http://schemas.microsoft.com/office/drawing/2014/main" id="{C12A6C7A-EF5B-C61F-F677-E25BFAA01EAE}"/>
              </a:ext>
            </a:extLst>
          </p:cNvPr>
          <p:cNvSpPr>
            <a:spLocks noGrp="1"/>
          </p:cNvSpPr>
          <p:nvPr>
            <p:ph sz="quarter" idx="36"/>
          </p:nvPr>
        </p:nvSpPr>
        <p:spPr>
          <a:xfrm>
            <a:off x="6198637" y="2842655"/>
            <a:ext cx="5567265" cy="3841609"/>
          </a:xfrm>
        </p:spPr>
        <p:txBody>
          <a:bodyPr/>
          <a:lstStyle/>
          <a:p>
            <a:pPr marL="285750" indent="-285750" algn="l">
              <a:buFont typeface="Wingdings" panose="05000000000000000000" pitchFamily="2" charset="2"/>
              <a:buChar char="§"/>
            </a:pPr>
            <a:r>
              <a:rPr lang="en-US" b="0" i="0" dirty="0">
                <a:solidFill>
                  <a:srgbClr val="ECECEC"/>
                </a:solidFill>
                <a:effectLst/>
              </a:rPr>
              <a:t>Importing necessary libraries: Importing Pandas, Matplotlib, Seaborn, and other required libraries.</a:t>
            </a:r>
          </a:p>
          <a:p>
            <a:pPr marL="285750" indent="-285750" algn="l">
              <a:buFont typeface="Wingdings" panose="05000000000000000000" pitchFamily="2" charset="2"/>
              <a:buChar char="§"/>
            </a:pPr>
            <a:r>
              <a:rPr lang="en-US" b="0" i="0" dirty="0">
                <a:solidFill>
                  <a:srgbClr val="ECECEC"/>
                </a:solidFill>
                <a:effectLst/>
              </a:rPr>
              <a:t>Loading dataset: Using Pandas to load the dataset into the Data Frame.</a:t>
            </a:r>
          </a:p>
          <a:p>
            <a:pPr marL="285750" indent="-285750" algn="l">
              <a:buFont typeface="Wingdings" panose="05000000000000000000" pitchFamily="2" charset="2"/>
              <a:buChar char="§"/>
            </a:pPr>
            <a:r>
              <a:rPr lang="en-US" b="0" i="0" dirty="0">
                <a:solidFill>
                  <a:srgbClr val="ECECEC"/>
                </a:solidFill>
                <a:effectLst/>
              </a:rPr>
              <a:t>Exploring the dataset: Using methods like head(), info(), and describe() to understand the structure and contents of the dataset.</a:t>
            </a:r>
          </a:p>
          <a:p>
            <a:pPr marL="285750" indent="-285750" algn="l">
              <a:buFont typeface="Wingdings" panose="05000000000000000000" pitchFamily="2" charset="2"/>
              <a:buChar char="§"/>
            </a:pPr>
            <a:r>
              <a:rPr lang="en-US" b="0" i="0" dirty="0">
                <a:solidFill>
                  <a:srgbClr val="ECECEC"/>
                </a:solidFill>
                <a:effectLst/>
              </a:rPr>
              <a:t>Data cleaning: Removing duplicates, outliers, or any inconsistencies in the data.</a:t>
            </a:r>
          </a:p>
          <a:p>
            <a:endParaRPr lang="en-IN" dirty="0"/>
          </a:p>
        </p:txBody>
      </p:sp>
      <p:sp>
        <p:nvSpPr>
          <p:cNvPr id="5" name="Slide Number Placeholder 4">
            <a:extLst>
              <a:ext uri="{FF2B5EF4-FFF2-40B4-BE49-F238E27FC236}">
                <a16:creationId xmlns:a16="http://schemas.microsoft.com/office/drawing/2014/main" id="{6AFFD49C-9EA2-0194-7047-84F230A2DD1B}"/>
              </a:ext>
            </a:extLst>
          </p:cNvPr>
          <p:cNvSpPr>
            <a:spLocks noGrp="1"/>
          </p:cNvSpPr>
          <p:nvPr>
            <p:ph type="sldNum" sz="quarter" idx="12"/>
          </p:nvPr>
        </p:nvSpPr>
        <p:spPr/>
        <p:txBody>
          <a:bodyPr/>
          <a:lstStyle/>
          <a:p>
            <a:fld id="{FE024F78-56A6-7740-B68D-8D4D026EDF3F}" type="slidenum">
              <a:rPr lang="en-US" smtClean="0"/>
              <a:pPr/>
              <a:t>5</a:t>
            </a:fld>
            <a:endParaRPr lang="en-US" dirty="0"/>
          </a:p>
        </p:txBody>
      </p:sp>
      <p:pic>
        <p:nvPicPr>
          <p:cNvPr id="9" name="Picture 8">
            <a:extLst>
              <a:ext uri="{FF2B5EF4-FFF2-40B4-BE49-F238E27FC236}">
                <a16:creationId xmlns:a16="http://schemas.microsoft.com/office/drawing/2014/main" id="{FF523A9B-BDF9-C2FA-8CE5-60960F303588}"/>
              </a:ext>
            </a:extLst>
          </p:cNvPr>
          <p:cNvPicPr>
            <a:picLocks noChangeAspect="1"/>
          </p:cNvPicPr>
          <p:nvPr/>
        </p:nvPicPr>
        <p:blipFill>
          <a:blip r:embed="rId2"/>
          <a:stretch>
            <a:fillRect/>
          </a:stretch>
        </p:blipFill>
        <p:spPr>
          <a:xfrm>
            <a:off x="633973" y="3121846"/>
            <a:ext cx="4541914" cy="3562418"/>
          </a:xfrm>
          <a:prstGeom prst="rect">
            <a:avLst/>
          </a:prstGeom>
        </p:spPr>
      </p:pic>
      <p:pic>
        <p:nvPicPr>
          <p:cNvPr id="13" name="Picture 12">
            <a:extLst>
              <a:ext uri="{FF2B5EF4-FFF2-40B4-BE49-F238E27FC236}">
                <a16:creationId xmlns:a16="http://schemas.microsoft.com/office/drawing/2014/main" id="{43C95650-8D33-5A7E-044E-994B4D9B2D65}"/>
              </a:ext>
            </a:extLst>
          </p:cNvPr>
          <p:cNvPicPr>
            <a:picLocks noChangeAspect="1"/>
          </p:cNvPicPr>
          <p:nvPr/>
        </p:nvPicPr>
        <p:blipFill>
          <a:blip r:embed="rId3"/>
          <a:stretch>
            <a:fillRect/>
          </a:stretch>
        </p:blipFill>
        <p:spPr>
          <a:xfrm>
            <a:off x="633973" y="178259"/>
            <a:ext cx="4541914" cy="2545301"/>
          </a:xfrm>
          <a:prstGeom prst="rect">
            <a:avLst/>
          </a:prstGeom>
        </p:spPr>
      </p:pic>
    </p:spTree>
    <p:extLst>
      <p:ext uri="{BB962C8B-B14F-4D97-AF65-F5344CB8AC3E}">
        <p14:creationId xmlns:p14="http://schemas.microsoft.com/office/powerpoint/2010/main" val="387495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53B1-C322-BD9D-D266-8DEC02206285}"/>
              </a:ext>
            </a:extLst>
          </p:cNvPr>
          <p:cNvSpPr>
            <a:spLocks noGrp="1"/>
          </p:cNvSpPr>
          <p:nvPr>
            <p:ph type="title"/>
          </p:nvPr>
        </p:nvSpPr>
        <p:spPr>
          <a:xfrm>
            <a:off x="6737684" y="173736"/>
            <a:ext cx="4700337" cy="2203704"/>
          </a:xfrm>
        </p:spPr>
        <p:txBody>
          <a:bodyPr/>
          <a:lstStyle/>
          <a:p>
            <a:r>
              <a:rPr lang="en-IN" dirty="0"/>
              <a:t>Model</a:t>
            </a:r>
            <a:br>
              <a:rPr lang="en-IN" dirty="0"/>
            </a:br>
            <a:br>
              <a:rPr lang="en-IN" dirty="0"/>
            </a:br>
            <a:r>
              <a:rPr lang="en-IN" dirty="0"/>
              <a:t>selection &amp;</a:t>
            </a:r>
            <a:br>
              <a:rPr lang="en-IN" dirty="0"/>
            </a:br>
            <a:br>
              <a:rPr lang="en-IN" dirty="0"/>
            </a:br>
            <a:r>
              <a:rPr lang="en-IN" dirty="0"/>
              <a:t>training</a:t>
            </a:r>
          </a:p>
        </p:txBody>
      </p:sp>
      <p:sp>
        <p:nvSpPr>
          <p:cNvPr id="4" name="Content Placeholder 3">
            <a:extLst>
              <a:ext uri="{FF2B5EF4-FFF2-40B4-BE49-F238E27FC236}">
                <a16:creationId xmlns:a16="http://schemas.microsoft.com/office/drawing/2014/main" id="{1E6D81DF-32D5-EB78-8B4A-70597E82A09B}"/>
              </a:ext>
            </a:extLst>
          </p:cNvPr>
          <p:cNvSpPr>
            <a:spLocks noGrp="1"/>
          </p:cNvSpPr>
          <p:nvPr>
            <p:ph sz="quarter" idx="36"/>
          </p:nvPr>
        </p:nvSpPr>
        <p:spPr>
          <a:xfrm>
            <a:off x="6382138" y="2830224"/>
            <a:ext cx="5303639" cy="3854040"/>
          </a:xfrm>
        </p:spPr>
        <p:txBody>
          <a:bodyPr/>
          <a:lstStyle/>
          <a:p>
            <a:pPr marL="285750" indent="-285750" algn="l">
              <a:buFont typeface="Wingdings" panose="05000000000000000000" pitchFamily="2" charset="2"/>
              <a:buChar char="§"/>
            </a:pPr>
            <a:r>
              <a:rPr lang="en-US" b="0" i="0" dirty="0">
                <a:solidFill>
                  <a:srgbClr val="ECECEC"/>
                </a:solidFill>
                <a:effectLst/>
              </a:rPr>
              <a:t>Splitting the dataset: Splitting the dataset into training and testing sets to train the model and evaluate its performance.</a:t>
            </a:r>
          </a:p>
          <a:p>
            <a:pPr marL="285750" indent="-285750" algn="l">
              <a:buFont typeface="Wingdings" panose="05000000000000000000" pitchFamily="2" charset="2"/>
              <a:buChar char="§"/>
            </a:pPr>
            <a:r>
              <a:rPr lang="en-US" b="0" i="0" dirty="0">
                <a:solidFill>
                  <a:srgbClr val="ECECEC"/>
                </a:solidFill>
                <a:effectLst/>
              </a:rPr>
              <a:t>Choosing machine learning algorithm: Selecting appropriate algorithms such as Linear Regression or Lasso Regression based on the problem and data characteristics.</a:t>
            </a:r>
          </a:p>
          <a:p>
            <a:pPr marL="285750" indent="-285750" algn="l">
              <a:buFont typeface="Wingdings" panose="05000000000000000000" pitchFamily="2" charset="2"/>
              <a:buChar char="§"/>
            </a:pPr>
            <a:r>
              <a:rPr lang="en-US" b="0" i="0" dirty="0">
                <a:solidFill>
                  <a:srgbClr val="ECECEC"/>
                </a:solidFill>
                <a:effectLst/>
              </a:rPr>
              <a:t>Model training: Training the chosen model using the training dataset.</a:t>
            </a:r>
          </a:p>
          <a:p>
            <a:endParaRPr lang="en-IN" dirty="0"/>
          </a:p>
        </p:txBody>
      </p:sp>
      <p:sp>
        <p:nvSpPr>
          <p:cNvPr id="5" name="Slide Number Placeholder 4">
            <a:extLst>
              <a:ext uri="{FF2B5EF4-FFF2-40B4-BE49-F238E27FC236}">
                <a16:creationId xmlns:a16="http://schemas.microsoft.com/office/drawing/2014/main" id="{901CB16F-503E-2242-6D7E-FACAB927351A}"/>
              </a:ext>
            </a:extLst>
          </p:cNvPr>
          <p:cNvSpPr>
            <a:spLocks noGrp="1"/>
          </p:cNvSpPr>
          <p:nvPr>
            <p:ph type="sldNum" sz="quarter" idx="12"/>
          </p:nvPr>
        </p:nvSpPr>
        <p:spPr/>
        <p:txBody>
          <a:bodyPr/>
          <a:lstStyle/>
          <a:p>
            <a:fld id="{FE024F78-56A6-7740-B68D-8D4D026EDF3F}" type="slidenum">
              <a:rPr lang="en-US" smtClean="0"/>
              <a:pPr/>
              <a:t>6</a:t>
            </a:fld>
            <a:endParaRPr lang="en-US" dirty="0"/>
          </a:p>
        </p:txBody>
      </p:sp>
      <p:pic>
        <p:nvPicPr>
          <p:cNvPr id="7" name="Picture 6">
            <a:extLst>
              <a:ext uri="{FF2B5EF4-FFF2-40B4-BE49-F238E27FC236}">
                <a16:creationId xmlns:a16="http://schemas.microsoft.com/office/drawing/2014/main" id="{A6728E16-3B7E-E9B2-9E48-A1B639970832}"/>
              </a:ext>
            </a:extLst>
          </p:cNvPr>
          <p:cNvPicPr>
            <a:picLocks noChangeAspect="1"/>
          </p:cNvPicPr>
          <p:nvPr/>
        </p:nvPicPr>
        <p:blipFill>
          <a:blip r:embed="rId2"/>
          <a:stretch>
            <a:fillRect/>
          </a:stretch>
        </p:blipFill>
        <p:spPr>
          <a:xfrm>
            <a:off x="196593" y="173736"/>
            <a:ext cx="3955530" cy="2961350"/>
          </a:xfrm>
          <a:prstGeom prst="rect">
            <a:avLst/>
          </a:prstGeom>
        </p:spPr>
      </p:pic>
      <p:pic>
        <p:nvPicPr>
          <p:cNvPr id="9" name="Picture 8">
            <a:extLst>
              <a:ext uri="{FF2B5EF4-FFF2-40B4-BE49-F238E27FC236}">
                <a16:creationId xmlns:a16="http://schemas.microsoft.com/office/drawing/2014/main" id="{D95BA1A3-19AD-BF9D-00B3-33D31C060539}"/>
              </a:ext>
            </a:extLst>
          </p:cNvPr>
          <p:cNvPicPr>
            <a:picLocks noChangeAspect="1"/>
          </p:cNvPicPr>
          <p:nvPr/>
        </p:nvPicPr>
        <p:blipFill>
          <a:blip r:embed="rId3"/>
          <a:stretch>
            <a:fillRect/>
          </a:stretch>
        </p:blipFill>
        <p:spPr>
          <a:xfrm>
            <a:off x="1854333" y="3209731"/>
            <a:ext cx="3955530" cy="3535182"/>
          </a:xfrm>
          <a:prstGeom prst="rect">
            <a:avLst/>
          </a:prstGeom>
        </p:spPr>
      </p:pic>
    </p:spTree>
    <p:extLst>
      <p:ext uri="{BB962C8B-B14F-4D97-AF65-F5344CB8AC3E}">
        <p14:creationId xmlns:p14="http://schemas.microsoft.com/office/powerpoint/2010/main" val="112800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E9DD-21B9-3F7E-6C4C-ACBFC56B267A}"/>
              </a:ext>
            </a:extLst>
          </p:cNvPr>
          <p:cNvSpPr>
            <a:spLocks noGrp="1"/>
          </p:cNvSpPr>
          <p:nvPr>
            <p:ph type="title"/>
          </p:nvPr>
        </p:nvSpPr>
        <p:spPr/>
        <p:txBody>
          <a:bodyPr/>
          <a:lstStyle/>
          <a:p>
            <a:r>
              <a:rPr lang="en-IN" dirty="0"/>
              <a:t>visualization</a:t>
            </a:r>
          </a:p>
        </p:txBody>
      </p:sp>
      <p:sp>
        <p:nvSpPr>
          <p:cNvPr id="3" name="Content Placeholder 2">
            <a:extLst>
              <a:ext uri="{FF2B5EF4-FFF2-40B4-BE49-F238E27FC236}">
                <a16:creationId xmlns:a16="http://schemas.microsoft.com/office/drawing/2014/main" id="{6AA814F6-E134-50C6-273A-AA5932A984C1}"/>
              </a:ext>
            </a:extLst>
          </p:cNvPr>
          <p:cNvSpPr>
            <a:spLocks noGrp="1"/>
          </p:cNvSpPr>
          <p:nvPr>
            <p:ph sz="quarter" idx="10"/>
          </p:nvPr>
        </p:nvSpPr>
        <p:spPr>
          <a:xfrm>
            <a:off x="693822" y="3087688"/>
            <a:ext cx="4466504" cy="3611692"/>
          </a:xfrm>
        </p:spPr>
        <p:txBody>
          <a:bodyPr/>
          <a:lstStyle/>
          <a:p>
            <a:pPr marL="285750" indent="-285750">
              <a:buFont typeface="Wingdings" panose="05000000000000000000" pitchFamily="2" charset="2"/>
              <a:buChar char="§"/>
            </a:pPr>
            <a:r>
              <a:rPr lang="en-US" b="0" i="0" dirty="0">
                <a:solidFill>
                  <a:srgbClr val="ECECEC"/>
                </a:solidFill>
                <a:effectLst/>
              </a:rPr>
              <a:t>In addition to numerical metrics, we visualize the performance of our model using plots. </a:t>
            </a:r>
          </a:p>
          <a:p>
            <a:pPr marL="285750" indent="-285750">
              <a:buFont typeface="Wingdings" panose="05000000000000000000" pitchFamily="2" charset="2"/>
              <a:buChar char="§"/>
            </a:pPr>
            <a:r>
              <a:rPr lang="en-US" b="0" i="0" dirty="0">
                <a:solidFill>
                  <a:srgbClr val="ECECEC"/>
                </a:solidFill>
                <a:effectLst/>
              </a:rPr>
              <a:t>One such plot is the scatter plot of actual versus predicted prices on the test data. This visualization provides insights into how well our model performs across different price ranges and helps identify any systematic errors or biases.</a:t>
            </a:r>
            <a:endParaRPr lang="en-IN" dirty="0"/>
          </a:p>
        </p:txBody>
      </p:sp>
      <p:pic>
        <p:nvPicPr>
          <p:cNvPr id="5" name="Picture 4">
            <a:extLst>
              <a:ext uri="{FF2B5EF4-FFF2-40B4-BE49-F238E27FC236}">
                <a16:creationId xmlns:a16="http://schemas.microsoft.com/office/drawing/2014/main" id="{145A604D-E48D-894E-D8D0-87261AE8528A}"/>
              </a:ext>
            </a:extLst>
          </p:cNvPr>
          <p:cNvPicPr>
            <a:picLocks noChangeAspect="1"/>
          </p:cNvPicPr>
          <p:nvPr/>
        </p:nvPicPr>
        <p:blipFill>
          <a:blip r:embed="rId2"/>
          <a:stretch>
            <a:fillRect/>
          </a:stretch>
        </p:blipFill>
        <p:spPr>
          <a:xfrm>
            <a:off x="6416556" y="209148"/>
            <a:ext cx="4649550" cy="3037905"/>
          </a:xfrm>
          <a:prstGeom prst="rect">
            <a:avLst/>
          </a:prstGeom>
        </p:spPr>
      </p:pic>
      <p:pic>
        <p:nvPicPr>
          <p:cNvPr id="7" name="Picture 6">
            <a:extLst>
              <a:ext uri="{FF2B5EF4-FFF2-40B4-BE49-F238E27FC236}">
                <a16:creationId xmlns:a16="http://schemas.microsoft.com/office/drawing/2014/main" id="{2F64255F-E409-8661-4EBF-B9633B7334B5}"/>
              </a:ext>
            </a:extLst>
          </p:cNvPr>
          <p:cNvPicPr>
            <a:picLocks noChangeAspect="1"/>
          </p:cNvPicPr>
          <p:nvPr/>
        </p:nvPicPr>
        <p:blipFill>
          <a:blip r:embed="rId3"/>
          <a:stretch>
            <a:fillRect/>
          </a:stretch>
        </p:blipFill>
        <p:spPr>
          <a:xfrm>
            <a:off x="7526899" y="3429000"/>
            <a:ext cx="4556245" cy="3315351"/>
          </a:xfrm>
          <a:prstGeom prst="rect">
            <a:avLst/>
          </a:prstGeom>
        </p:spPr>
      </p:pic>
    </p:spTree>
    <p:extLst>
      <p:ext uri="{BB962C8B-B14F-4D97-AF65-F5344CB8AC3E}">
        <p14:creationId xmlns:p14="http://schemas.microsoft.com/office/powerpoint/2010/main" val="274615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9770-13A2-FDE7-A8B6-A3D4D983095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B2021BF-3006-89E8-2122-D2F8E3FB3B26}"/>
              </a:ext>
            </a:extLst>
          </p:cNvPr>
          <p:cNvSpPr>
            <a:spLocks noGrp="1"/>
          </p:cNvSpPr>
          <p:nvPr>
            <p:ph sz="quarter" idx="31"/>
          </p:nvPr>
        </p:nvSpPr>
        <p:spPr>
          <a:xfrm>
            <a:off x="3231024" y="2658211"/>
            <a:ext cx="7420819" cy="3930650"/>
          </a:xfrm>
        </p:spPr>
        <p:txBody>
          <a:bodyPr/>
          <a:lstStyle/>
          <a:p>
            <a:r>
              <a:rPr lang="en-US" b="0" i="0" dirty="0">
                <a:solidFill>
                  <a:srgbClr val="ECECEC"/>
                </a:solidFill>
                <a:effectLst/>
              </a:rPr>
              <a:t>By combining the principles of machine learning with domain knowledge in the automotive industry, we aim to develop a robust and reliable car price prediction model. </a:t>
            </a:r>
          </a:p>
          <a:p>
            <a:r>
              <a:rPr lang="en-US" b="0" i="0" dirty="0">
                <a:solidFill>
                  <a:srgbClr val="ECECEC"/>
                </a:solidFill>
                <a:effectLst/>
              </a:rPr>
              <a:t>Such a model not only facilitates informed decision-making for car buyers and sellers but also contributes to the advancement of data-driven approaches in the automotive sector. </a:t>
            </a:r>
          </a:p>
          <a:p>
            <a:r>
              <a:rPr lang="en-US" b="0" i="0" dirty="0">
                <a:solidFill>
                  <a:srgbClr val="ECECEC"/>
                </a:solidFill>
                <a:effectLst/>
              </a:rPr>
              <a:t>Through this project, we hope to demonstrate the practical utility of machine learning in addressing real-world challenges and driving innovation in the automotive market.</a:t>
            </a:r>
            <a:endParaRPr lang="en-IN" dirty="0"/>
          </a:p>
        </p:txBody>
      </p:sp>
      <p:sp>
        <p:nvSpPr>
          <p:cNvPr id="4" name="Slide Number Placeholder 3">
            <a:extLst>
              <a:ext uri="{FF2B5EF4-FFF2-40B4-BE49-F238E27FC236}">
                <a16:creationId xmlns:a16="http://schemas.microsoft.com/office/drawing/2014/main" id="{9BF7F0C3-5C32-9C6E-E76C-B37F7A3EB5F9}"/>
              </a:ext>
            </a:extLst>
          </p:cNvPr>
          <p:cNvSpPr>
            <a:spLocks noGrp="1"/>
          </p:cNvSpPr>
          <p:nvPr>
            <p:ph type="sldNum" sz="quarter" idx="12"/>
          </p:nvPr>
        </p:nvSpPr>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256616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5415-C6BA-4F52-1EE1-698C23C1DFF6}"/>
              </a:ext>
            </a:extLst>
          </p:cNvPr>
          <p:cNvSpPr>
            <a:spLocks noGrp="1"/>
          </p:cNvSpPr>
          <p:nvPr>
            <p:ph type="title"/>
          </p:nvPr>
        </p:nvSpPr>
        <p:spPr>
          <a:xfrm>
            <a:off x="2932448" y="264160"/>
            <a:ext cx="6327105" cy="1676607"/>
          </a:xfrm>
        </p:spPr>
        <p:txBody>
          <a:bodyPr/>
          <a:lstStyle/>
          <a:p>
            <a:r>
              <a:rPr lang="en-IN" dirty="0"/>
              <a:t>References &amp; links</a:t>
            </a:r>
          </a:p>
        </p:txBody>
      </p:sp>
      <p:sp>
        <p:nvSpPr>
          <p:cNvPr id="3" name="TextBox 2">
            <a:extLst>
              <a:ext uri="{FF2B5EF4-FFF2-40B4-BE49-F238E27FC236}">
                <a16:creationId xmlns:a16="http://schemas.microsoft.com/office/drawing/2014/main" id="{23B5B10F-33E8-D1FD-DFE3-A56160722805}"/>
              </a:ext>
            </a:extLst>
          </p:cNvPr>
          <p:cNvSpPr txBox="1"/>
          <p:nvPr/>
        </p:nvSpPr>
        <p:spPr>
          <a:xfrm>
            <a:off x="2304662" y="2425959"/>
            <a:ext cx="7249885" cy="4247317"/>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rPr>
              <a:t>Car data.csv</a:t>
            </a:r>
          </a:p>
          <a:p>
            <a:pPr marL="285750" indent="-285750">
              <a:buFont typeface="Wingdings" panose="05000000000000000000" pitchFamily="2" charset="2"/>
              <a:buChar char="§"/>
            </a:pPr>
            <a:endParaRPr lang="en-IN" dirty="0">
              <a:solidFill>
                <a:schemeClr val="bg1"/>
              </a:solidFill>
            </a:endParaRPr>
          </a:p>
          <a:p>
            <a:pPr marL="285750" indent="-285750">
              <a:buFont typeface="Wingdings" panose="05000000000000000000" pitchFamily="2" charset="2"/>
              <a:buChar char="§"/>
            </a:pPr>
            <a:r>
              <a:rPr lang="en-IN" dirty="0">
                <a:solidFill>
                  <a:schemeClr val="bg1"/>
                </a:solidFill>
              </a:rPr>
              <a:t>Libraries used: </a:t>
            </a:r>
          </a:p>
          <a:p>
            <a:pPr marL="742950" lvl="1" indent="-285750">
              <a:buFont typeface="Courier New" panose="02070309020205020404" pitchFamily="49" charset="0"/>
              <a:buChar char="o"/>
            </a:pPr>
            <a:r>
              <a:rPr lang="en-IN" dirty="0">
                <a:solidFill>
                  <a:schemeClr val="bg1"/>
                </a:solidFill>
              </a:rPr>
              <a:t>Pandas</a:t>
            </a:r>
          </a:p>
          <a:p>
            <a:pPr marL="742950" lvl="1" indent="-285750">
              <a:buFont typeface="Courier New" panose="02070309020205020404" pitchFamily="49" charset="0"/>
              <a:buChar char="o"/>
            </a:pPr>
            <a:r>
              <a:rPr lang="en-IN" dirty="0" err="1">
                <a:solidFill>
                  <a:schemeClr val="bg1"/>
                </a:solidFill>
              </a:rPr>
              <a:t>matplotlib.pyplot</a:t>
            </a:r>
            <a:r>
              <a:rPr lang="en-IN" dirty="0">
                <a:solidFill>
                  <a:schemeClr val="bg1"/>
                </a:solidFill>
              </a:rPr>
              <a:t> </a:t>
            </a:r>
          </a:p>
          <a:p>
            <a:pPr marL="742950" lvl="1" indent="-285750">
              <a:buFont typeface="Courier New" panose="02070309020205020404" pitchFamily="49" charset="0"/>
              <a:buChar char="o"/>
            </a:pPr>
            <a:r>
              <a:rPr lang="en-IN" dirty="0">
                <a:solidFill>
                  <a:schemeClr val="bg1"/>
                </a:solidFill>
              </a:rPr>
              <a:t>seaborn </a:t>
            </a:r>
          </a:p>
          <a:p>
            <a:pPr marL="742950" lvl="1" indent="-285750">
              <a:buFont typeface="Courier New" panose="02070309020205020404" pitchFamily="49" charset="0"/>
              <a:buChar char="o"/>
            </a:pPr>
            <a:r>
              <a:rPr lang="en-IN" dirty="0">
                <a:solidFill>
                  <a:schemeClr val="bg1"/>
                </a:solidFill>
              </a:rPr>
              <a:t>from </a:t>
            </a:r>
            <a:r>
              <a:rPr lang="en-IN" dirty="0" err="1">
                <a:solidFill>
                  <a:schemeClr val="bg1"/>
                </a:solidFill>
              </a:rPr>
              <a:t>sklearn.model_selection</a:t>
            </a:r>
            <a:r>
              <a:rPr lang="en-IN" dirty="0">
                <a:solidFill>
                  <a:schemeClr val="bg1"/>
                </a:solidFill>
              </a:rPr>
              <a:t>  (</a:t>
            </a:r>
            <a:r>
              <a:rPr lang="en-IN" dirty="0" err="1">
                <a:solidFill>
                  <a:schemeClr val="bg1"/>
                </a:solidFill>
              </a:rPr>
              <a:t>train_test_split</a:t>
            </a:r>
            <a:r>
              <a:rPr lang="en-IN" dirty="0">
                <a:solidFill>
                  <a:schemeClr val="bg1"/>
                </a:solidFill>
              </a:rPr>
              <a:t>)</a:t>
            </a:r>
          </a:p>
          <a:p>
            <a:pPr marL="742950" lvl="1" indent="-285750">
              <a:buFont typeface="Courier New" panose="02070309020205020404" pitchFamily="49" charset="0"/>
              <a:buChar char="o"/>
            </a:pPr>
            <a:r>
              <a:rPr lang="en-IN" dirty="0">
                <a:solidFill>
                  <a:schemeClr val="bg1"/>
                </a:solidFill>
              </a:rPr>
              <a:t>from </a:t>
            </a:r>
            <a:r>
              <a:rPr lang="en-IN" dirty="0" err="1">
                <a:solidFill>
                  <a:schemeClr val="bg1"/>
                </a:solidFill>
              </a:rPr>
              <a:t>sklearn.linear_model</a:t>
            </a:r>
            <a:r>
              <a:rPr lang="en-IN" dirty="0">
                <a:solidFill>
                  <a:schemeClr val="bg1"/>
                </a:solidFill>
              </a:rPr>
              <a:t> (</a:t>
            </a:r>
            <a:r>
              <a:rPr lang="en-IN" dirty="0" err="1">
                <a:solidFill>
                  <a:schemeClr val="bg1"/>
                </a:solidFill>
              </a:rPr>
              <a:t>LinearRegression</a:t>
            </a:r>
            <a:r>
              <a:rPr lang="en-IN" dirty="0">
                <a:solidFill>
                  <a:schemeClr val="bg1"/>
                </a:solidFill>
              </a:rPr>
              <a:t>)</a:t>
            </a:r>
          </a:p>
          <a:p>
            <a:pPr marL="742950" lvl="1" indent="-285750">
              <a:buFont typeface="Courier New" panose="02070309020205020404" pitchFamily="49" charset="0"/>
              <a:buChar char="o"/>
            </a:pPr>
            <a:r>
              <a:rPr lang="en-IN" dirty="0">
                <a:solidFill>
                  <a:schemeClr val="bg1"/>
                </a:solidFill>
              </a:rPr>
              <a:t>from </a:t>
            </a:r>
            <a:r>
              <a:rPr lang="en-IN" dirty="0" err="1">
                <a:solidFill>
                  <a:schemeClr val="bg1"/>
                </a:solidFill>
              </a:rPr>
              <a:t>sklearn.linear_model</a:t>
            </a:r>
            <a:r>
              <a:rPr lang="en-IN" dirty="0">
                <a:solidFill>
                  <a:schemeClr val="bg1"/>
                </a:solidFill>
              </a:rPr>
              <a:t> (Lasso)</a:t>
            </a:r>
          </a:p>
          <a:p>
            <a:pPr marL="742950" lvl="1" indent="-285750">
              <a:buFont typeface="Courier New" panose="02070309020205020404" pitchFamily="49" charset="0"/>
              <a:buChar char="o"/>
            </a:pPr>
            <a:r>
              <a:rPr lang="en-IN" dirty="0">
                <a:solidFill>
                  <a:schemeClr val="bg1"/>
                </a:solidFill>
              </a:rPr>
              <a:t>from </a:t>
            </a:r>
            <a:r>
              <a:rPr lang="en-IN" dirty="0" err="1">
                <a:solidFill>
                  <a:schemeClr val="bg1"/>
                </a:solidFill>
              </a:rPr>
              <a:t>sklearn</a:t>
            </a:r>
            <a:r>
              <a:rPr lang="en-IN" dirty="0">
                <a:solidFill>
                  <a:schemeClr val="bg1"/>
                </a:solidFill>
              </a:rPr>
              <a:t> (metrics)</a:t>
            </a:r>
          </a:p>
          <a:p>
            <a:pPr marL="742950" lvl="1" indent="-285750">
              <a:buFont typeface="Courier New" panose="02070309020205020404" pitchFamily="49" charset="0"/>
              <a:buChar char="o"/>
            </a:pPr>
            <a:endParaRPr lang="en-IN" dirty="0">
              <a:solidFill>
                <a:schemeClr val="bg1"/>
              </a:solidFill>
            </a:endParaRPr>
          </a:p>
          <a:p>
            <a:pPr marL="285750" indent="-285750">
              <a:buFont typeface="Wingdings" panose="05000000000000000000" pitchFamily="2" charset="2"/>
              <a:buChar char="§"/>
            </a:pPr>
            <a:r>
              <a:rPr lang="en-IN" dirty="0">
                <a:solidFill>
                  <a:schemeClr val="bg1"/>
                </a:solidFill>
                <a:hlinkClick r:id="rId2"/>
              </a:rPr>
              <a:t>https://www.kaggle.com/code/cagkanbay/car-price-prediction</a:t>
            </a:r>
            <a:endParaRPr lang="en-IN" dirty="0">
              <a:solidFill>
                <a:schemeClr val="bg1"/>
              </a:solidFill>
            </a:endParaRPr>
          </a:p>
          <a:p>
            <a:pPr marL="285750" indent="-285750">
              <a:buFont typeface="Wingdings" panose="05000000000000000000" pitchFamily="2" charset="2"/>
              <a:buChar char="§"/>
            </a:pPr>
            <a:endParaRPr lang="en-IN" dirty="0">
              <a:solidFill>
                <a:schemeClr val="bg1"/>
              </a:solidFill>
            </a:endParaRPr>
          </a:p>
          <a:p>
            <a:pPr marL="285750" indent="-285750">
              <a:buFont typeface="Wingdings" panose="05000000000000000000" pitchFamily="2" charset="2"/>
              <a:buChar char="§"/>
            </a:pPr>
            <a:r>
              <a:rPr lang="en-IN" dirty="0">
                <a:solidFill>
                  <a:schemeClr val="bg1"/>
                </a:solidFill>
              </a:rPr>
              <a:t>https://medium.com/analytics-vidhya/linear-regression-a-z-using-car-price-prediction-dataset-e32b50c7a561</a:t>
            </a:r>
          </a:p>
        </p:txBody>
      </p:sp>
    </p:spTree>
    <p:extLst>
      <p:ext uri="{BB962C8B-B14F-4D97-AF65-F5344CB8AC3E}">
        <p14:creationId xmlns:p14="http://schemas.microsoft.com/office/powerpoint/2010/main" val="900791218"/>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107</TotalTime>
  <Words>565</Words>
  <Application>Microsoft Office PowerPoint</Application>
  <PresentationFormat>Widescreen</PresentationFormat>
  <Paragraphs>53</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Nova</vt:lpstr>
      <vt:lpstr>Biome</vt:lpstr>
      <vt:lpstr>Calibri</vt:lpstr>
      <vt:lpstr>Courier New</vt:lpstr>
      <vt:lpstr>Wingdings</vt:lpstr>
      <vt:lpstr>Custom</vt:lpstr>
      <vt:lpstr>Car price</vt:lpstr>
      <vt:lpstr>Ai ml  project</vt:lpstr>
      <vt:lpstr>introduction</vt:lpstr>
      <vt:lpstr>Dataset  collection</vt:lpstr>
      <vt:lpstr>Data   preprocessing</vt:lpstr>
      <vt:lpstr>Model  selection &amp;  training</vt:lpstr>
      <vt:lpstr>visualization</vt:lpstr>
      <vt:lpstr>conclusion</vt:lpstr>
      <vt:lpstr>References &amp;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dc:title>
  <dc:creator>kritika bansal</dc:creator>
  <cp:lastModifiedBy>kritika bansal</cp:lastModifiedBy>
  <cp:revision>2</cp:revision>
  <dcterms:created xsi:type="dcterms:W3CDTF">2024-03-19T16:44:22Z</dcterms:created>
  <dcterms:modified xsi:type="dcterms:W3CDTF">2024-03-19T18:32:12Z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