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handoutMasterIdLst>
    <p:handoutMasterId r:id="rId21"/>
  </p:handoutMasterIdLst>
  <p:sldIdLst>
    <p:sldId id="306" r:id="rId5"/>
    <p:sldId id="307" r:id="rId6"/>
    <p:sldId id="308" r:id="rId7"/>
    <p:sldId id="309" r:id="rId8"/>
    <p:sldId id="294" r:id="rId9"/>
    <p:sldId id="321" r:id="rId10"/>
    <p:sldId id="295" r:id="rId11"/>
    <p:sldId id="314" r:id="rId12"/>
    <p:sldId id="315" r:id="rId13"/>
    <p:sldId id="316" r:id="rId14"/>
    <p:sldId id="317" r:id="rId15"/>
    <p:sldId id="318" r:id="rId16"/>
    <p:sldId id="319" r:id="rId17"/>
    <p:sldId id="320" r:id="rId18"/>
    <p:sldId id="312"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86346-59A2-4282-9A64-05524C79D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61D54C-AFC8-47F5-B030-A8ED60D08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36B27D-C1ED-4C55-9062-2279210E96ED}" type="datetime1">
              <a:rPr lang="en-GB" smtClean="0"/>
              <a:t>07/02/2024</a:t>
            </a:fld>
            <a:endParaRPr lang="en-GB" dirty="0"/>
          </a:p>
        </p:txBody>
      </p:sp>
      <p:sp>
        <p:nvSpPr>
          <p:cNvPr id="4" name="Footer Placeholder 3">
            <a:extLst>
              <a:ext uri="{FF2B5EF4-FFF2-40B4-BE49-F238E27FC236}">
                <a16:creationId xmlns:a16="http://schemas.microsoft.com/office/drawing/2014/main" id="{B43D8396-DC49-433C-84C0-BD573781E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CDA06B3-9442-49D9-BE03-080DCCEA19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5AD26-F754-4E27-9D95-B069583ABB63}" type="slidenum">
              <a:rPr lang="en-GB" smtClean="0"/>
              <a:t>‹#›</a:t>
            </a:fld>
            <a:endParaRPr lang="en-GB"/>
          </a:p>
        </p:txBody>
      </p:sp>
    </p:spTree>
    <p:extLst>
      <p:ext uri="{BB962C8B-B14F-4D97-AF65-F5344CB8AC3E}">
        <p14:creationId xmlns:p14="http://schemas.microsoft.com/office/powerpoint/2010/main" val="412208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EAF8-BEF3-4EDD-99CF-6435314FE1C9}" type="datetime1">
              <a:rPr lang="en-GB" smtClean="0"/>
              <a:pPr/>
              <a:t>07/02/2024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n-GB" noProof="0" smtClean="0"/>
              <a:t>‹#›</a:t>
            </a:fld>
            <a:endParaRPr lang="en-GB"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a:t>
            </a:fld>
            <a:endParaRPr lang="en-GB"/>
          </a:p>
        </p:txBody>
      </p:sp>
    </p:spTree>
    <p:extLst>
      <p:ext uri="{BB962C8B-B14F-4D97-AF65-F5344CB8AC3E}">
        <p14:creationId xmlns:p14="http://schemas.microsoft.com/office/powerpoint/2010/main" val="6862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a:t>
            </a:fld>
            <a:endParaRPr lang="en-GB"/>
          </a:p>
        </p:txBody>
      </p:sp>
    </p:spTree>
    <p:extLst>
      <p:ext uri="{BB962C8B-B14F-4D97-AF65-F5344CB8AC3E}">
        <p14:creationId xmlns:p14="http://schemas.microsoft.com/office/powerpoint/2010/main" val="126397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3</a:t>
            </a:fld>
            <a:endParaRPr lang="en-GB"/>
          </a:p>
        </p:txBody>
      </p:sp>
    </p:spTree>
    <p:extLst>
      <p:ext uri="{BB962C8B-B14F-4D97-AF65-F5344CB8AC3E}">
        <p14:creationId xmlns:p14="http://schemas.microsoft.com/office/powerpoint/2010/main" val="49301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4</a:t>
            </a:fld>
            <a:endParaRPr lang="en-GB"/>
          </a:p>
        </p:txBody>
      </p:sp>
    </p:spTree>
    <p:extLst>
      <p:ext uri="{BB962C8B-B14F-4D97-AF65-F5344CB8AC3E}">
        <p14:creationId xmlns:p14="http://schemas.microsoft.com/office/powerpoint/2010/main" val="299751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5</a:t>
            </a:fld>
            <a:endParaRPr lang="en-GB"/>
          </a:p>
        </p:txBody>
      </p:sp>
    </p:spTree>
    <p:extLst>
      <p:ext uri="{BB962C8B-B14F-4D97-AF65-F5344CB8AC3E}">
        <p14:creationId xmlns:p14="http://schemas.microsoft.com/office/powerpoint/2010/main" val="3690816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7</a:t>
            </a:fld>
            <a:endParaRPr lang="en-GB"/>
          </a:p>
        </p:txBody>
      </p:sp>
    </p:spTree>
    <p:extLst>
      <p:ext uri="{BB962C8B-B14F-4D97-AF65-F5344CB8AC3E}">
        <p14:creationId xmlns:p14="http://schemas.microsoft.com/office/powerpoint/2010/main" val="4063533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15</a:t>
            </a:fld>
            <a:endParaRPr lang="en-GB"/>
          </a:p>
        </p:txBody>
      </p:sp>
    </p:spTree>
    <p:extLst>
      <p:ext uri="{BB962C8B-B14F-4D97-AF65-F5344CB8AC3E}">
        <p14:creationId xmlns:p14="http://schemas.microsoft.com/office/powerpoint/2010/main" val="299450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n-GB" noProof="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n-US" noProof="0"/>
              <a:t>Click icon to add picture</a:t>
            </a:r>
            <a:endParaRPr lang="en-GB" noProof="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n-US" noProof="0"/>
              <a:t>Click icon to add picture</a:t>
            </a:r>
            <a:endParaRPr lang="en-GB" noProof="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n-US" noProof="0"/>
              <a:t>Click icon to add picture</a:t>
            </a:r>
            <a:endParaRPr lang="en-GB" noProof="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n-US" noProof="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n-GB" noProof="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n-GB" noProof="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n-GB" noProof="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n-US" noProof="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n-GB" noProof="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n-US" noProof="0"/>
              <a:t>Click icon to add picture</a:t>
            </a:r>
            <a:endParaRPr lang="en-GB" noProof="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n-GB" noProof="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n-GB" noProof="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krit-nandan-633b5324b/"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mailto:kritnandan3@gmail.com" TargetMode="External"/><Relationship Id="rId4" Type="http://schemas.openxmlformats.org/officeDocument/2006/relationships/hyperlink" Target="mailto:kritnandan22@iitk.ac.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645305" y="594360"/>
            <a:ext cx="6272784" cy="1878252"/>
          </a:xfrm>
        </p:spPr>
        <p:txBody>
          <a:bodyPr rtlCol="0">
            <a:normAutofit/>
          </a:bodyPr>
          <a:lstStyle/>
          <a:p>
            <a:pPr rtl="0"/>
            <a:r>
              <a:rPr lang="en-US" dirty="0"/>
              <a:t>Search project cgs 616</a:t>
            </a:r>
            <a:endParaRPr lang="en-GB"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5641848" y="3911600"/>
            <a:ext cx="5093208" cy="1986280"/>
          </a:xfrm>
        </p:spPr>
        <p:txBody>
          <a:bodyPr rtlCol="0">
            <a:normAutofit/>
          </a:bodyPr>
          <a:lstStyle/>
          <a:p>
            <a:pPr rtl="0"/>
            <a:r>
              <a:rPr lang="en-US" sz="5400" dirty="0"/>
              <a:t>KRITNANDAN</a:t>
            </a:r>
            <a:endParaRPr lang="en-GB" sz="5400"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B10D-7008-3FE1-1CB4-93DB7CB18B70}"/>
              </a:ext>
            </a:extLst>
          </p:cNvPr>
          <p:cNvSpPr>
            <a:spLocks noGrp="1"/>
          </p:cNvSpPr>
          <p:nvPr>
            <p:ph type="title"/>
          </p:nvPr>
        </p:nvSpPr>
        <p:spPr>
          <a:xfrm>
            <a:off x="576072" y="1"/>
            <a:ext cx="10771632" cy="782319"/>
          </a:xfrm>
        </p:spPr>
        <p:txBody>
          <a:bodyPr>
            <a:normAutofit/>
          </a:bodyPr>
          <a:lstStyle/>
          <a:p>
            <a:r>
              <a:rPr lang="en-US" sz="4000" dirty="0" err="1"/>
              <a:t>Worldcloud</a:t>
            </a:r>
            <a:r>
              <a:rPr lang="en-US" sz="4000" dirty="0"/>
              <a:t> of sample topic #1</a:t>
            </a:r>
            <a:endParaRPr lang="en-GB" sz="4000" dirty="0"/>
          </a:p>
        </p:txBody>
      </p:sp>
      <p:pic>
        <p:nvPicPr>
          <p:cNvPr id="8" name="Content Placeholder 7" descr="A close up of words&#10;&#10;Description automatically generated">
            <a:extLst>
              <a:ext uri="{FF2B5EF4-FFF2-40B4-BE49-F238E27FC236}">
                <a16:creationId xmlns:a16="http://schemas.microsoft.com/office/drawing/2014/main" id="{5F9B07D2-EE6B-7B16-73CA-DD7F7882034B}"/>
              </a:ext>
            </a:extLst>
          </p:cNvPr>
          <p:cNvPicPr>
            <a:picLocks noGrp="1" noChangeAspect="1"/>
          </p:cNvPicPr>
          <p:nvPr>
            <p:ph idx="1"/>
          </p:nvPr>
        </p:nvPicPr>
        <p:blipFill>
          <a:blip r:embed="rId2"/>
          <a:stretch>
            <a:fillRect/>
          </a:stretch>
        </p:blipFill>
        <p:spPr>
          <a:xfrm>
            <a:off x="658368" y="782320"/>
            <a:ext cx="11056112" cy="5574030"/>
          </a:xfrm>
        </p:spPr>
      </p:pic>
      <p:sp>
        <p:nvSpPr>
          <p:cNvPr id="4" name="Date Placeholder 3">
            <a:extLst>
              <a:ext uri="{FF2B5EF4-FFF2-40B4-BE49-F238E27FC236}">
                <a16:creationId xmlns:a16="http://schemas.microsoft.com/office/drawing/2014/main" id="{5DE69FDB-72D4-2FA1-9B1F-4CCF7F7FE455}"/>
              </a:ext>
            </a:extLst>
          </p:cNvPr>
          <p:cNvSpPr>
            <a:spLocks noGrp="1"/>
          </p:cNvSpPr>
          <p:nvPr>
            <p:ph type="dt" sz="half" idx="10"/>
          </p:nvPr>
        </p:nvSpPr>
        <p:spPr/>
        <p:txBody>
          <a:bodyPr/>
          <a:lstStyle/>
          <a:p>
            <a:pPr rtl="0"/>
            <a:r>
              <a:rPr lang="en-GB" noProof="0" dirty="0"/>
              <a:t>06/02/2024</a:t>
            </a:r>
          </a:p>
        </p:txBody>
      </p:sp>
      <p:sp>
        <p:nvSpPr>
          <p:cNvPr id="6" name="Slide Number Placeholder 5">
            <a:extLst>
              <a:ext uri="{FF2B5EF4-FFF2-40B4-BE49-F238E27FC236}">
                <a16:creationId xmlns:a16="http://schemas.microsoft.com/office/drawing/2014/main" id="{32A3E0F2-2D5B-BC59-8AB6-D55004679E59}"/>
              </a:ext>
            </a:extLst>
          </p:cNvPr>
          <p:cNvSpPr>
            <a:spLocks noGrp="1"/>
          </p:cNvSpPr>
          <p:nvPr>
            <p:ph type="sldNum" sz="quarter" idx="12"/>
          </p:nvPr>
        </p:nvSpPr>
        <p:spPr/>
        <p:txBody>
          <a:bodyPr/>
          <a:lstStyle/>
          <a:p>
            <a:pPr rtl="0"/>
            <a:fld id="{D8DA9DAA-006C-4F4B-980E-E3DF019B24E2}" type="slidenum">
              <a:rPr lang="en-GB" noProof="0" smtClean="0"/>
              <a:pPr rtl="0"/>
              <a:t>10</a:t>
            </a:fld>
            <a:endParaRPr lang="en-GB" noProof="0"/>
          </a:p>
        </p:txBody>
      </p:sp>
    </p:spTree>
    <p:extLst>
      <p:ext uri="{BB962C8B-B14F-4D97-AF65-F5344CB8AC3E}">
        <p14:creationId xmlns:p14="http://schemas.microsoft.com/office/powerpoint/2010/main" val="1520820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0A9F-7122-3F27-7F71-F3FA04C56FDD}"/>
              </a:ext>
            </a:extLst>
          </p:cNvPr>
          <p:cNvSpPr>
            <a:spLocks noGrp="1"/>
          </p:cNvSpPr>
          <p:nvPr>
            <p:ph type="title"/>
          </p:nvPr>
        </p:nvSpPr>
        <p:spPr>
          <a:xfrm>
            <a:off x="576072" y="1"/>
            <a:ext cx="10771632" cy="841247"/>
          </a:xfrm>
        </p:spPr>
        <p:txBody>
          <a:bodyPr>
            <a:normAutofit/>
          </a:bodyPr>
          <a:lstStyle/>
          <a:p>
            <a:r>
              <a:rPr lang="en-US" sz="4000" dirty="0"/>
              <a:t>Sample topic #2</a:t>
            </a:r>
            <a:endParaRPr lang="en-GB" sz="4000" dirty="0"/>
          </a:p>
        </p:txBody>
      </p:sp>
      <p:pic>
        <p:nvPicPr>
          <p:cNvPr id="8" name="Content Placeholder 7" descr="A black background with words and numbers&#10;&#10;Description automatically generated">
            <a:extLst>
              <a:ext uri="{FF2B5EF4-FFF2-40B4-BE49-F238E27FC236}">
                <a16:creationId xmlns:a16="http://schemas.microsoft.com/office/drawing/2014/main" id="{0C481636-1C9A-9A85-1575-7C2EE0DDC2E3}"/>
              </a:ext>
            </a:extLst>
          </p:cNvPr>
          <p:cNvPicPr>
            <a:picLocks noGrp="1" noChangeAspect="1"/>
          </p:cNvPicPr>
          <p:nvPr>
            <p:ph idx="1"/>
          </p:nvPr>
        </p:nvPicPr>
        <p:blipFill>
          <a:blip r:embed="rId2"/>
          <a:stretch>
            <a:fillRect/>
          </a:stretch>
        </p:blipFill>
        <p:spPr>
          <a:xfrm>
            <a:off x="396240" y="841248"/>
            <a:ext cx="11541760" cy="5335715"/>
          </a:xfrm>
        </p:spPr>
      </p:pic>
      <p:sp>
        <p:nvSpPr>
          <p:cNvPr id="4" name="Date Placeholder 3">
            <a:extLst>
              <a:ext uri="{FF2B5EF4-FFF2-40B4-BE49-F238E27FC236}">
                <a16:creationId xmlns:a16="http://schemas.microsoft.com/office/drawing/2014/main" id="{FD23D654-BF2E-C32D-CC93-A5850E488184}"/>
              </a:ext>
            </a:extLst>
          </p:cNvPr>
          <p:cNvSpPr>
            <a:spLocks noGrp="1"/>
          </p:cNvSpPr>
          <p:nvPr>
            <p:ph type="dt" sz="half" idx="10"/>
          </p:nvPr>
        </p:nvSpPr>
        <p:spPr/>
        <p:txBody>
          <a:bodyPr/>
          <a:lstStyle/>
          <a:p>
            <a:pPr rtl="0"/>
            <a:r>
              <a:rPr lang="en-GB" noProof="0" dirty="0"/>
              <a:t>06/02/2024</a:t>
            </a:r>
          </a:p>
        </p:txBody>
      </p:sp>
      <p:sp>
        <p:nvSpPr>
          <p:cNvPr id="6" name="Slide Number Placeholder 5">
            <a:extLst>
              <a:ext uri="{FF2B5EF4-FFF2-40B4-BE49-F238E27FC236}">
                <a16:creationId xmlns:a16="http://schemas.microsoft.com/office/drawing/2014/main" id="{FC134702-38D4-6959-6FEB-886C7D47205C}"/>
              </a:ext>
            </a:extLst>
          </p:cNvPr>
          <p:cNvSpPr>
            <a:spLocks noGrp="1"/>
          </p:cNvSpPr>
          <p:nvPr>
            <p:ph type="sldNum" sz="quarter" idx="12"/>
          </p:nvPr>
        </p:nvSpPr>
        <p:spPr/>
        <p:txBody>
          <a:bodyPr/>
          <a:lstStyle/>
          <a:p>
            <a:pPr rtl="0"/>
            <a:fld id="{D8DA9DAA-006C-4F4B-980E-E3DF019B24E2}" type="slidenum">
              <a:rPr lang="en-GB" noProof="0" smtClean="0"/>
              <a:pPr rtl="0"/>
              <a:t>11</a:t>
            </a:fld>
            <a:endParaRPr lang="en-GB" noProof="0"/>
          </a:p>
        </p:txBody>
      </p:sp>
    </p:spTree>
    <p:extLst>
      <p:ext uri="{BB962C8B-B14F-4D97-AF65-F5344CB8AC3E}">
        <p14:creationId xmlns:p14="http://schemas.microsoft.com/office/powerpoint/2010/main" val="390298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5022-4E48-CB25-308D-52ECBD3475D0}"/>
              </a:ext>
            </a:extLst>
          </p:cNvPr>
          <p:cNvSpPr>
            <a:spLocks noGrp="1"/>
          </p:cNvSpPr>
          <p:nvPr>
            <p:ph type="title"/>
          </p:nvPr>
        </p:nvSpPr>
        <p:spPr>
          <a:xfrm>
            <a:off x="576072" y="0"/>
            <a:ext cx="10771632" cy="661862"/>
          </a:xfrm>
        </p:spPr>
        <p:txBody>
          <a:bodyPr>
            <a:normAutofit/>
          </a:bodyPr>
          <a:lstStyle/>
          <a:p>
            <a:r>
              <a:rPr lang="en-US" sz="4000" dirty="0"/>
              <a:t>Sample topic #3</a:t>
            </a:r>
            <a:endParaRPr lang="en-GB" sz="4000" dirty="0"/>
          </a:p>
        </p:txBody>
      </p:sp>
      <p:pic>
        <p:nvPicPr>
          <p:cNvPr id="8" name="Content Placeholder 7" descr="A close up of words&#10;&#10;Description automatically generated">
            <a:extLst>
              <a:ext uri="{FF2B5EF4-FFF2-40B4-BE49-F238E27FC236}">
                <a16:creationId xmlns:a16="http://schemas.microsoft.com/office/drawing/2014/main" id="{50B8F565-61AB-2517-8F5B-82CFEAFE3C12}"/>
              </a:ext>
            </a:extLst>
          </p:cNvPr>
          <p:cNvPicPr>
            <a:picLocks noGrp="1" noChangeAspect="1"/>
          </p:cNvPicPr>
          <p:nvPr>
            <p:ph idx="1"/>
          </p:nvPr>
        </p:nvPicPr>
        <p:blipFill>
          <a:blip r:embed="rId2"/>
          <a:stretch>
            <a:fillRect/>
          </a:stretch>
        </p:blipFill>
        <p:spPr>
          <a:xfrm>
            <a:off x="576072" y="841248"/>
            <a:ext cx="10986007" cy="5335715"/>
          </a:xfrm>
        </p:spPr>
      </p:pic>
      <p:sp>
        <p:nvSpPr>
          <p:cNvPr id="4" name="Date Placeholder 3">
            <a:extLst>
              <a:ext uri="{FF2B5EF4-FFF2-40B4-BE49-F238E27FC236}">
                <a16:creationId xmlns:a16="http://schemas.microsoft.com/office/drawing/2014/main" id="{8436B371-1442-6250-CF90-A4596CAEFF0F}"/>
              </a:ext>
            </a:extLst>
          </p:cNvPr>
          <p:cNvSpPr>
            <a:spLocks noGrp="1"/>
          </p:cNvSpPr>
          <p:nvPr>
            <p:ph type="dt" sz="half" idx="10"/>
          </p:nvPr>
        </p:nvSpPr>
        <p:spPr/>
        <p:txBody>
          <a:bodyPr/>
          <a:lstStyle/>
          <a:p>
            <a:pPr rtl="0"/>
            <a:r>
              <a:rPr lang="en-US" dirty="0"/>
              <a:t>06/02/2024</a:t>
            </a:r>
            <a:endParaRPr lang="en-GB" noProof="0" dirty="0"/>
          </a:p>
        </p:txBody>
      </p:sp>
      <p:sp>
        <p:nvSpPr>
          <p:cNvPr id="6" name="Slide Number Placeholder 5">
            <a:extLst>
              <a:ext uri="{FF2B5EF4-FFF2-40B4-BE49-F238E27FC236}">
                <a16:creationId xmlns:a16="http://schemas.microsoft.com/office/drawing/2014/main" id="{25DD0BE0-B768-B47D-FB90-F50481C13DF0}"/>
              </a:ext>
            </a:extLst>
          </p:cNvPr>
          <p:cNvSpPr>
            <a:spLocks noGrp="1"/>
          </p:cNvSpPr>
          <p:nvPr>
            <p:ph type="sldNum" sz="quarter" idx="12"/>
          </p:nvPr>
        </p:nvSpPr>
        <p:spPr/>
        <p:txBody>
          <a:bodyPr/>
          <a:lstStyle/>
          <a:p>
            <a:pPr rtl="0"/>
            <a:fld id="{D8DA9DAA-006C-4F4B-980E-E3DF019B24E2}" type="slidenum">
              <a:rPr lang="en-GB" noProof="0" smtClean="0"/>
              <a:pPr rtl="0"/>
              <a:t>12</a:t>
            </a:fld>
            <a:endParaRPr lang="en-GB" noProof="0"/>
          </a:p>
        </p:txBody>
      </p:sp>
    </p:spTree>
    <p:extLst>
      <p:ext uri="{BB962C8B-B14F-4D97-AF65-F5344CB8AC3E}">
        <p14:creationId xmlns:p14="http://schemas.microsoft.com/office/powerpoint/2010/main" val="1345979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A528-4B0C-A22E-A429-FCCE1F7D5DD1}"/>
              </a:ext>
            </a:extLst>
          </p:cNvPr>
          <p:cNvSpPr>
            <a:spLocks noGrp="1"/>
          </p:cNvSpPr>
          <p:nvPr>
            <p:ph type="title"/>
          </p:nvPr>
        </p:nvSpPr>
        <p:spPr>
          <a:xfrm>
            <a:off x="576072" y="1"/>
            <a:ext cx="10771632" cy="1117599"/>
          </a:xfrm>
        </p:spPr>
        <p:txBody>
          <a:bodyPr>
            <a:normAutofit/>
          </a:bodyPr>
          <a:lstStyle/>
          <a:p>
            <a:r>
              <a:rPr lang="en-US" sz="4000" dirty="0"/>
              <a:t>ELEMENTRY TEMPORAL ANALYSIS</a:t>
            </a:r>
            <a:endParaRPr lang="en-GB" sz="4000" dirty="0"/>
          </a:p>
        </p:txBody>
      </p:sp>
      <p:pic>
        <p:nvPicPr>
          <p:cNvPr id="8" name="Content Placeholder 7" descr="A bar code with numbers and letters&#10;&#10;Description automatically generated">
            <a:extLst>
              <a:ext uri="{FF2B5EF4-FFF2-40B4-BE49-F238E27FC236}">
                <a16:creationId xmlns:a16="http://schemas.microsoft.com/office/drawing/2014/main" id="{4360C88C-6D7C-F7BD-79C2-D7EA804CA752}"/>
              </a:ext>
            </a:extLst>
          </p:cNvPr>
          <p:cNvPicPr>
            <a:picLocks noGrp="1" noChangeAspect="1"/>
          </p:cNvPicPr>
          <p:nvPr>
            <p:ph idx="1"/>
          </p:nvPr>
        </p:nvPicPr>
        <p:blipFill>
          <a:blip r:embed="rId2"/>
          <a:stretch>
            <a:fillRect/>
          </a:stretch>
        </p:blipFill>
        <p:spPr>
          <a:xfrm>
            <a:off x="406401" y="843280"/>
            <a:ext cx="11209528" cy="5333683"/>
          </a:xfrm>
        </p:spPr>
      </p:pic>
      <p:sp>
        <p:nvSpPr>
          <p:cNvPr id="4" name="Date Placeholder 3">
            <a:extLst>
              <a:ext uri="{FF2B5EF4-FFF2-40B4-BE49-F238E27FC236}">
                <a16:creationId xmlns:a16="http://schemas.microsoft.com/office/drawing/2014/main" id="{5EEA98D9-2203-DE27-3A15-ADC5766016A8}"/>
              </a:ext>
            </a:extLst>
          </p:cNvPr>
          <p:cNvSpPr>
            <a:spLocks noGrp="1"/>
          </p:cNvSpPr>
          <p:nvPr>
            <p:ph type="dt" sz="half" idx="10"/>
          </p:nvPr>
        </p:nvSpPr>
        <p:spPr/>
        <p:txBody>
          <a:bodyPr/>
          <a:lstStyle/>
          <a:p>
            <a:pPr rtl="0"/>
            <a:r>
              <a:rPr lang="en-GB" noProof="0" dirty="0"/>
              <a:t>06/02/2024</a:t>
            </a:r>
          </a:p>
        </p:txBody>
      </p:sp>
      <p:sp>
        <p:nvSpPr>
          <p:cNvPr id="6" name="Slide Number Placeholder 5">
            <a:extLst>
              <a:ext uri="{FF2B5EF4-FFF2-40B4-BE49-F238E27FC236}">
                <a16:creationId xmlns:a16="http://schemas.microsoft.com/office/drawing/2014/main" id="{892BFB01-D1F6-2AAF-742A-11664B640537}"/>
              </a:ext>
            </a:extLst>
          </p:cNvPr>
          <p:cNvSpPr>
            <a:spLocks noGrp="1"/>
          </p:cNvSpPr>
          <p:nvPr>
            <p:ph type="sldNum" sz="quarter" idx="12"/>
          </p:nvPr>
        </p:nvSpPr>
        <p:spPr/>
        <p:txBody>
          <a:bodyPr/>
          <a:lstStyle/>
          <a:p>
            <a:pPr rtl="0"/>
            <a:fld id="{D8DA9DAA-006C-4F4B-980E-E3DF019B24E2}" type="slidenum">
              <a:rPr lang="en-GB" noProof="0" smtClean="0"/>
              <a:pPr rtl="0"/>
              <a:t>13</a:t>
            </a:fld>
            <a:endParaRPr lang="en-GB" noProof="0"/>
          </a:p>
        </p:txBody>
      </p:sp>
    </p:spTree>
    <p:extLst>
      <p:ext uri="{BB962C8B-B14F-4D97-AF65-F5344CB8AC3E}">
        <p14:creationId xmlns:p14="http://schemas.microsoft.com/office/powerpoint/2010/main" val="2910112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3610-A37B-F3E7-B67F-684EBB33FFA4}"/>
              </a:ext>
            </a:extLst>
          </p:cNvPr>
          <p:cNvSpPr>
            <a:spLocks noGrp="1"/>
          </p:cNvSpPr>
          <p:nvPr>
            <p:ph type="title"/>
          </p:nvPr>
        </p:nvSpPr>
        <p:spPr>
          <a:xfrm>
            <a:off x="576072" y="365125"/>
            <a:ext cx="10771632" cy="742315"/>
          </a:xfrm>
        </p:spPr>
        <p:txBody>
          <a:bodyPr>
            <a:normAutofit fontScale="90000"/>
          </a:bodyPr>
          <a:lstStyle/>
          <a:p>
            <a:r>
              <a:rPr lang="en-US" dirty="0"/>
              <a:t>ELEMENTRY COUNT ANALYSIS</a:t>
            </a:r>
            <a:endParaRPr lang="en-GB" dirty="0"/>
          </a:p>
        </p:txBody>
      </p:sp>
      <p:pic>
        <p:nvPicPr>
          <p:cNvPr id="8" name="Content Placeholder 7" descr="A graph of a graph&#10;&#10;Description automatically generated with medium confidence">
            <a:extLst>
              <a:ext uri="{FF2B5EF4-FFF2-40B4-BE49-F238E27FC236}">
                <a16:creationId xmlns:a16="http://schemas.microsoft.com/office/drawing/2014/main" id="{6B0B72AA-74F5-252D-10A8-60D69232F617}"/>
              </a:ext>
            </a:extLst>
          </p:cNvPr>
          <p:cNvPicPr>
            <a:picLocks noGrp="1" noChangeAspect="1"/>
          </p:cNvPicPr>
          <p:nvPr>
            <p:ph idx="1"/>
          </p:nvPr>
        </p:nvPicPr>
        <p:blipFill>
          <a:blip r:embed="rId2"/>
          <a:stretch>
            <a:fillRect/>
          </a:stretch>
        </p:blipFill>
        <p:spPr>
          <a:xfrm>
            <a:off x="731520" y="1016000"/>
            <a:ext cx="10982960" cy="5160963"/>
          </a:xfrm>
        </p:spPr>
      </p:pic>
      <p:sp>
        <p:nvSpPr>
          <p:cNvPr id="4" name="Date Placeholder 3">
            <a:extLst>
              <a:ext uri="{FF2B5EF4-FFF2-40B4-BE49-F238E27FC236}">
                <a16:creationId xmlns:a16="http://schemas.microsoft.com/office/drawing/2014/main" id="{E96F7B7E-7E9B-E752-2AA0-B0391264BF97}"/>
              </a:ext>
            </a:extLst>
          </p:cNvPr>
          <p:cNvSpPr>
            <a:spLocks noGrp="1"/>
          </p:cNvSpPr>
          <p:nvPr>
            <p:ph type="dt" sz="half" idx="10"/>
          </p:nvPr>
        </p:nvSpPr>
        <p:spPr/>
        <p:txBody>
          <a:bodyPr/>
          <a:lstStyle/>
          <a:p>
            <a:pPr rtl="0"/>
            <a:r>
              <a:rPr lang="en-GB" noProof="0" dirty="0"/>
              <a:t>06/02/2024</a:t>
            </a:r>
          </a:p>
        </p:txBody>
      </p:sp>
      <p:sp>
        <p:nvSpPr>
          <p:cNvPr id="6" name="Slide Number Placeholder 5">
            <a:extLst>
              <a:ext uri="{FF2B5EF4-FFF2-40B4-BE49-F238E27FC236}">
                <a16:creationId xmlns:a16="http://schemas.microsoft.com/office/drawing/2014/main" id="{D0FD47EB-5FEA-4474-D4C5-09DC8E91F27A}"/>
              </a:ext>
            </a:extLst>
          </p:cNvPr>
          <p:cNvSpPr>
            <a:spLocks noGrp="1"/>
          </p:cNvSpPr>
          <p:nvPr>
            <p:ph type="sldNum" sz="quarter" idx="12"/>
          </p:nvPr>
        </p:nvSpPr>
        <p:spPr/>
        <p:txBody>
          <a:bodyPr/>
          <a:lstStyle/>
          <a:p>
            <a:pPr rtl="0"/>
            <a:fld id="{D8DA9DAA-006C-4F4B-980E-E3DF019B24E2}" type="slidenum">
              <a:rPr lang="en-GB" noProof="0" smtClean="0"/>
              <a:pPr rtl="0"/>
              <a:t>14</a:t>
            </a:fld>
            <a:endParaRPr lang="en-GB" noProof="0"/>
          </a:p>
        </p:txBody>
      </p:sp>
    </p:spTree>
    <p:extLst>
      <p:ext uri="{BB962C8B-B14F-4D97-AF65-F5344CB8AC3E}">
        <p14:creationId xmlns:p14="http://schemas.microsoft.com/office/powerpoint/2010/main" val="142894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en-US" dirty="0"/>
              <a:t>06/02/2024</a:t>
            </a:r>
            <a:endParaRPr lang="en-GB" dirty="0"/>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en-GB" smtClean="0"/>
              <a:pPr rtl="0"/>
              <a:t>15</a:t>
            </a:fld>
            <a:endParaRPr lang="en-GB"/>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760720" y="585216"/>
            <a:ext cx="5276088" cy="827024"/>
          </a:xfrm>
        </p:spPr>
        <p:txBody>
          <a:bodyPr rtlCol="0"/>
          <a:lstStyle/>
          <a:p>
            <a:pPr rtl="0"/>
            <a:r>
              <a:rPr lang="en-GB"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rtlCol="0">
            <a:normAutofit fontScale="55000" lnSpcReduction="20000"/>
          </a:bodyPr>
          <a:lstStyle/>
          <a:p>
            <a:pPr rtl="0"/>
            <a:r>
              <a:rPr lang="en-GB" sz="4700" dirty="0" err="1"/>
              <a:t>Kritnandan</a:t>
            </a:r>
            <a:endParaRPr lang="en-GB" sz="4700" dirty="0"/>
          </a:p>
          <a:p>
            <a:pPr rtl="0"/>
            <a:r>
              <a:rPr lang="en-GB" dirty="0">
                <a:hlinkClick r:id="rId3"/>
              </a:rPr>
              <a:t>https://www.linkedin.com/in/krit-nandan-633b5324b/</a:t>
            </a:r>
            <a:endParaRPr lang="en-GB" dirty="0"/>
          </a:p>
          <a:p>
            <a:pPr rtl="0"/>
            <a:r>
              <a:rPr lang="en-GB" dirty="0">
                <a:hlinkClick r:id="rId4"/>
              </a:rPr>
              <a:t>kritnandan22@iitk.ac.in</a:t>
            </a:r>
            <a:endParaRPr lang="en-GB" dirty="0"/>
          </a:p>
          <a:p>
            <a:pPr rtl="0"/>
            <a:r>
              <a:rPr lang="en-GB" dirty="0">
                <a:hlinkClick r:id="rId5"/>
              </a:rPr>
              <a:t>kritnandan3@gmail.com</a:t>
            </a:r>
            <a:endParaRPr lang="en-GB" dirty="0"/>
          </a:p>
          <a:p>
            <a:pPr rtl="0"/>
            <a:endParaRPr lang="en-GB" dirty="0"/>
          </a:p>
          <a:p>
            <a:pPr rtl="0"/>
            <a:endParaRPr lang="en-GB" dirty="0"/>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76072" y="365125"/>
            <a:ext cx="4138168" cy="1325563"/>
          </a:xfrm>
        </p:spPr>
        <p:txBody>
          <a:bodyPr rtlCol="0" anchor="ctr">
            <a:normAutofit/>
          </a:bodyPr>
          <a:lstStyle/>
          <a:p>
            <a:pPr rtl="0"/>
            <a:r>
              <a:rPr lang="en-US" b="1" cap="all" spc="400" dirty="0"/>
              <a:t>D</a:t>
            </a:r>
            <a:r>
              <a:rPr lang="en-GB" b="1" cap="all" spc="400" dirty="0"/>
              <a:t>ATASET</a:t>
            </a:r>
            <a:endParaRPr lang="en-GB" dirty="0"/>
          </a:p>
        </p:txBody>
      </p:sp>
      <p:pic>
        <p:nvPicPr>
          <p:cNvPr id="15" name="Picture Placeholder 14" descr="A screenshot of a computer&#10;&#10;Description automatically generated">
            <a:extLst>
              <a:ext uri="{FF2B5EF4-FFF2-40B4-BE49-F238E27FC236}">
                <a16:creationId xmlns:a16="http://schemas.microsoft.com/office/drawing/2014/main" id="{E10DCD61-1972-B066-A505-5C460CB70234}"/>
              </a:ext>
            </a:extLst>
          </p:cNvPr>
          <p:cNvPicPr>
            <a:picLocks noGrp="1" noChangeAspect="1"/>
          </p:cNvPicPr>
          <p:nvPr>
            <p:ph idx="1"/>
          </p:nvPr>
        </p:nvPicPr>
        <p:blipFill rotWithShape="1">
          <a:blip r:embed="rId3"/>
          <a:srcRect b="8190"/>
          <a:stretch/>
        </p:blipFill>
        <p:spPr>
          <a:xfrm>
            <a:off x="576072" y="2119451"/>
            <a:ext cx="10771632" cy="4371835"/>
          </a:xfrm>
          <a:no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658368" y="6491286"/>
            <a:ext cx="2743200" cy="365125"/>
          </a:xfrm>
        </p:spPr>
        <p:txBody>
          <a:bodyPr rtlCol="0" anchor="ctr">
            <a:normAutofit/>
          </a:bodyPr>
          <a:lstStyle/>
          <a:p>
            <a:pPr rtl="0">
              <a:spcAft>
                <a:spcPts val="600"/>
              </a:spcAft>
            </a:pPr>
            <a:r>
              <a:rPr lang="en-US" dirty="0"/>
              <a:t>06/02/2024</a:t>
            </a:r>
            <a:endParaRPr lang="en-GB" dirty="0"/>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a:off x="8503920" y="841248"/>
            <a:ext cx="3630168" cy="365125"/>
          </a:xfrm>
        </p:spPr>
        <p:txBody>
          <a:bodyPr rtlCol="0" anchor="ctr">
            <a:normAutofit/>
          </a:bodyPr>
          <a:lstStyle/>
          <a:p>
            <a:pPr rtl="0">
              <a:spcAft>
                <a:spcPts val="600"/>
              </a:spcAft>
            </a:pPr>
            <a:r>
              <a:rPr lang="en-US" dirty="0"/>
              <a:t> </a:t>
            </a:r>
            <a:endParaRPr lang="en-GB" dirty="0"/>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en-GB" smtClean="0"/>
              <a:pPr rtl="0">
                <a:spcAft>
                  <a:spcPts val="600"/>
                </a:spcAft>
              </a:pPr>
              <a:t>2</a:t>
            </a:fld>
            <a:endParaRPr lang="en-GB"/>
          </a:p>
        </p:txBody>
      </p:sp>
      <p:sp>
        <p:nvSpPr>
          <p:cNvPr id="17" name="TextBox 16">
            <a:extLst>
              <a:ext uri="{FF2B5EF4-FFF2-40B4-BE49-F238E27FC236}">
                <a16:creationId xmlns:a16="http://schemas.microsoft.com/office/drawing/2014/main" id="{48A314ED-3796-7EB3-7FC5-5BB5A9D59661}"/>
              </a:ext>
            </a:extLst>
          </p:cNvPr>
          <p:cNvSpPr txBox="1"/>
          <p:nvPr/>
        </p:nvSpPr>
        <p:spPr>
          <a:xfrm>
            <a:off x="4988560" y="365125"/>
            <a:ext cx="5852160" cy="1200329"/>
          </a:xfrm>
          <a:prstGeom prst="rect">
            <a:avLst/>
          </a:prstGeom>
          <a:noFill/>
        </p:spPr>
        <p:txBody>
          <a:bodyPr wrap="square" rtlCol="0">
            <a:spAutoFit/>
          </a:bodyPr>
          <a:lstStyle/>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Exporting Chrome History by using the sqllite3.exe</a:t>
            </a:r>
            <a:r>
              <a:rPr lang="en-US" sz="1800" b="0" i="0" dirty="0">
                <a:solidFill>
                  <a:srgbClr val="80808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Dropping the columns from data that is not required for further analysis like(id , type count</a:t>
            </a:r>
            <a:r>
              <a:rPr lang="en-US" dirty="0">
                <a:solidFill>
                  <a:srgbClr val="000000"/>
                </a:solidFill>
                <a:latin typeface="Calibri" panose="020F0502020204030204" pitchFamily="34" charset="0"/>
              </a:rPr>
              <a:t>, </a:t>
            </a:r>
            <a:r>
              <a:rPr lang="en-US" sz="1800" b="0" i="0" u="none" strike="noStrike" dirty="0">
                <a:solidFill>
                  <a:srgbClr val="000000"/>
                </a:solidFill>
                <a:effectLst/>
                <a:latin typeface="Calibri" panose="020F0502020204030204" pitchFamily="34" charset="0"/>
              </a:rPr>
              <a:t>transition etc.)</a:t>
            </a:r>
            <a:endParaRPr lang="en-US" b="0" i="0" dirty="0">
              <a:solidFill>
                <a:srgbClr val="000000"/>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text preprocessing&#10;&#10;Description automatically generated">
            <a:extLst>
              <a:ext uri="{FF2B5EF4-FFF2-40B4-BE49-F238E27FC236}">
                <a16:creationId xmlns:a16="http://schemas.microsoft.com/office/drawing/2014/main" id="{B1A93754-EBE7-D3F2-CFC2-1CF8DC496DEC}"/>
              </a:ext>
            </a:extLst>
          </p:cNvPr>
          <p:cNvPicPr>
            <a:picLocks noChangeAspect="1"/>
          </p:cNvPicPr>
          <p:nvPr/>
        </p:nvPicPr>
        <p:blipFill rotWithShape="1">
          <a:blip r:embed="rId3"/>
          <a:srcRect t="2334" r="-2" b="1165"/>
          <a:stretch/>
        </p:blipFill>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a:noFill/>
        </p:spPr>
      </p:pic>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202936" y="995680"/>
            <a:ext cx="5833872" cy="1656080"/>
          </a:xfrm>
        </p:spPr>
        <p:txBody>
          <a:bodyPr rtlCol="0" anchor="b">
            <a:normAutofit fontScale="90000"/>
          </a:bodyPr>
          <a:lstStyle/>
          <a:p>
            <a:pPr rtl="0"/>
            <a:r>
              <a:rPr lang="en-US" dirty="0"/>
              <a:t>Terms and definitions</a:t>
            </a:r>
            <a:endParaRPr lang="en-GB"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658368" y="201168"/>
            <a:ext cx="2743200" cy="365125"/>
          </a:xfrm>
        </p:spPr>
        <p:txBody>
          <a:bodyPr rtlCol="0" anchor="ctr">
            <a:normAutofit/>
          </a:bodyPr>
          <a:lstStyle/>
          <a:p>
            <a:pPr rtl="0">
              <a:spcAft>
                <a:spcPts val="600"/>
              </a:spcAft>
            </a:pPr>
            <a:r>
              <a:rPr lang="en-US" dirty="0"/>
              <a:t>06/02/2024</a:t>
            </a:r>
            <a:endParaRPr lang="en-GB"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201168"/>
            <a:ext cx="2743200" cy="365125"/>
          </a:xfrm>
        </p:spPr>
        <p:txBody>
          <a:bodyPr rtlCol="0" anchor="ctr">
            <a:normAutofit/>
          </a:bodyPr>
          <a:lstStyle/>
          <a:p>
            <a:pPr rtl="0">
              <a:spcAft>
                <a:spcPts val="600"/>
              </a:spcAft>
            </a:pPr>
            <a:fld id="{D8DA9DAA-006C-4F4B-980E-E3DF019B24E2}" type="slidenum">
              <a:rPr lang="en-GB" smtClean="0"/>
              <a:pPr rtl="0">
                <a:spcAft>
                  <a:spcPts val="600"/>
                </a:spcAft>
              </a:pPr>
              <a:t>3</a:t>
            </a:fld>
            <a:endParaRPr lang="en-GB"/>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type="body" sz="quarter" idx="13"/>
          </p:nvPr>
        </p:nvSpPr>
        <p:spPr>
          <a:xfrm>
            <a:off x="5202936" y="3127248"/>
            <a:ext cx="6521704" cy="2379472"/>
          </a:xfrm>
        </p:spPr>
        <p:txBody>
          <a:bodyPr rtlCol="0">
            <a:normAutofit/>
          </a:bodyPr>
          <a:lstStyle/>
          <a:p>
            <a:pPr rtl="0"/>
            <a:r>
              <a:rPr lang="en-GB" dirty="0"/>
              <a:t>. </a:t>
            </a:r>
          </a:p>
          <a:p>
            <a:pPr rtl="0"/>
            <a:endParaRPr lang="en-GB" dirty="0"/>
          </a:p>
        </p:txBody>
      </p:sp>
      <p:sp>
        <p:nvSpPr>
          <p:cNvPr id="12" name="TextBox 11">
            <a:extLst>
              <a:ext uri="{FF2B5EF4-FFF2-40B4-BE49-F238E27FC236}">
                <a16:creationId xmlns:a16="http://schemas.microsoft.com/office/drawing/2014/main" id="{3CECFD44-63D2-369B-B07C-F82D1F1B71B8}"/>
              </a:ext>
            </a:extLst>
          </p:cNvPr>
          <p:cNvSpPr txBox="1"/>
          <p:nvPr/>
        </p:nvSpPr>
        <p:spPr>
          <a:xfrm>
            <a:off x="5740400" y="3127248"/>
            <a:ext cx="5984240" cy="2308324"/>
          </a:xfrm>
          <a:prstGeom prst="rect">
            <a:avLst/>
          </a:prstGeom>
          <a:noFill/>
        </p:spPr>
        <p:txBody>
          <a:bodyPr wrap="square" rtlCol="0">
            <a:spAutoFit/>
          </a:bodyPr>
          <a:lstStyle/>
          <a:p>
            <a:r>
              <a:rPr lang="en-US" dirty="0"/>
              <a:t>Text preprocessing in NLP involves cleaning and transforming raw text through tasks like tokenization, lowercasing, punctuation removal, and stop word removal. These techniques standardize text, reduce noise, and enhance the accuracy of NLP tasks like sentiment analysis and text classification. It's crucial for handling real-world text data, improving efficiency in downstream tasks.</a:t>
            </a:r>
            <a:endParaRPr lang="en-GB"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1EF9E68-175C-3461-5F0B-2EA081000D8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a:t>Dwell time and transition points </a:t>
            </a:r>
            <a:endParaRPr lang="en-GB" sz="5000"/>
          </a:p>
        </p:txBody>
      </p:sp>
      <p:sp>
        <p:nvSpPr>
          <p:cNvPr id="8" name="TextBox 7">
            <a:extLst>
              <a:ext uri="{FF2B5EF4-FFF2-40B4-BE49-F238E27FC236}">
                <a16:creationId xmlns:a16="http://schemas.microsoft.com/office/drawing/2014/main" id="{5F2ED41F-7B4E-1B6A-AF4A-B46599A8CC58}"/>
              </a:ext>
            </a:extLst>
          </p:cNvPr>
          <p:cNvSpPr txBox="1"/>
          <p:nvPr/>
        </p:nvSpPr>
        <p:spPr>
          <a:xfrm>
            <a:off x="838200" y="1825625"/>
            <a:ext cx="10515600" cy="4351338"/>
          </a:xfrm>
          <a:prstGeom prst="rect">
            <a:avLst/>
          </a:prstGeom>
        </p:spPr>
        <p:txBody>
          <a:bodyPr vert="horz" lIns="91440" tIns="45720" rIns="91440" bIns="45720" rtlCol="0">
            <a:normAutofit/>
          </a:bodyPr>
          <a:lstStyle/>
          <a:p>
            <a:pPr marL="228600" indent="-228600">
              <a:lnSpc>
                <a:spcPct val="90000"/>
              </a:lnSpc>
              <a:spcBef>
                <a:spcPts val="1000"/>
              </a:spcBef>
              <a:buFont typeface="Arial" panose="020B0604020202020204" pitchFamily="34" charset="0"/>
              <a:buChar char="•"/>
            </a:pPr>
            <a:r>
              <a:rPr lang="en-US" sz="2800" dirty="0"/>
              <a:t>Dwell time signifies the duration users spend on specific web pages before navigating away or closing tabs. Transition points refer to instances when users move between different URLs or web pages within their browsing session. Analyzing these metrics in Chrome history offers insights into user engagement, preferences, and browsing patterns. This data can inform optimizations in content recommendations, browsing experiences, and user interface design within the Chrome browser.</a:t>
            </a:r>
          </a:p>
        </p:txBody>
      </p:sp>
      <p:sp>
        <p:nvSpPr>
          <p:cNvPr id="19" name="Slide Number Placeholder 5">
            <a:extLst>
              <a:ext uri="{FF2B5EF4-FFF2-40B4-BE49-F238E27FC236}">
                <a16:creationId xmlns:a16="http://schemas.microsoft.com/office/drawing/2014/main" id="{8A391D44-71E2-4106-9880-4E87EA1FF51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GB" smtClean="0"/>
              <a:pPr>
                <a:spcAft>
                  <a:spcPts val="600"/>
                </a:spcAft>
              </a:pPr>
              <a:t>4</a:t>
            </a:fld>
            <a:endParaRPr lang="en-GB"/>
          </a:p>
        </p:txBody>
      </p:sp>
      <p:sp>
        <p:nvSpPr>
          <p:cNvPr id="15" name="Date Placeholder 3" hidden="1">
            <a:extLst>
              <a:ext uri="{FF2B5EF4-FFF2-40B4-BE49-F238E27FC236}">
                <a16:creationId xmlns:a16="http://schemas.microsoft.com/office/drawing/2014/main" id="{F4AD439B-1656-6F6D-1D64-F14BD4D42A42}"/>
              </a:ext>
            </a:extLst>
          </p:cNvPr>
          <p:cNvSpPr>
            <a:spLocks noGrp="1"/>
          </p:cNvSpPr>
          <p:nvPr>
            <p:ph type="dt" sz="half" idx="4294967295"/>
          </p:nvPr>
        </p:nvSpPr>
        <p:spPr>
          <a:xfrm>
            <a:off x="658368" y="201168"/>
            <a:ext cx="2743200" cy="365125"/>
          </a:xfrm>
        </p:spPr>
        <p:txBody>
          <a:bodyPr/>
          <a:lstStyle/>
          <a:p>
            <a:pPr rtl="0">
              <a:spcAft>
                <a:spcPts val="600"/>
              </a:spcAft>
            </a:pPr>
            <a:r>
              <a:rPr lang="en-GB" noProof="0"/>
              <a:t>9/3/20XX</a:t>
            </a:r>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561847" y="268605"/>
            <a:ext cx="10410953" cy="1026795"/>
          </a:xfrm>
        </p:spPr>
        <p:txBody>
          <a:bodyPr rtlCol="0" anchor="ctr">
            <a:normAutofit/>
          </a:bodyPr>
          <a:lstStyle/>
          <a:p>
            <a:pPr rtl="0"/>
            <a:r>
              <a:rPr lang="en-US" sz="4000" dirty="0"/>
              <a:t>T</a:t>
            </a:r>
            <a:r>
              <a:rPr lang="en-GB" sz="4000" dirty="0" err="1"/>
              <a:t>ransition</a:t>
            </a:r>
            <a:r>
              <a:rPr lang="en-GB" sz="4000" dirty="0"/>
              <a:t> points and dwell time</a:t>
            </a:r>
          </a:p>
        </p:txBody>
      </p:sp>
      <p:pic>
        <p:nvPicPr>
          <p:cNvPr id="6" name="Content Placeholder 5" descr="A graph of a graph">
            <a:extLst>
              <a:ext uri="{FF2B5EF4-FFF2-40B4-BE49-F238E27FC236}">
                <a16:creationId xmlns:a16="http://schemas.microsoft.com/office/drawing/2014/main" id="{1A34DC3A-68D0-9898-52FE-1CA6D6FDB827}"/>
              </a:ext>
            </a:extLst>
          </p:cNvPr>
          <p:cNvPicPr>
            <a:picLocks noGrp="1" noChangeAspect="1"/>
          </p:cNvPicPr>
          <p:nvPr>
            <p:ph idx="1"/>
          </p:nvPr>
        </p:nvPicPr>
        <p:blipFill>
          <a:blip r:embed="rId3"/>
          <a:stretch>
            <a:fillRect/>
          </a:stretch>
        </p:blipFill>
        <p:spPr>
          <a:xfrm>
            <a:off x="658368" y="1409699"/>
            <a:ext cx="11107534" cy="4968875"/>
          </a:xfrm>
          <a:noFill/>
        </p:spPr>
      </p:pic>
      <p:sp>
        <p:nvSpPr>
          <p:cNvPr id="14" name="Date Placeholder 3">
            <a:extLst>
              <a:ext uri="{FF2B5EF4-FFF2-40B4-BE49-F238E27FC236}">
                <a16:creationId xmlns:a16="http://schemas.microsoft.com/office/drawing/2014/main" id="{AB60F97D-E6D3-878F-8D51-0339F82BA206}"/>
              </a:ext>
            </a:extLst>
          </p:cNvPr>
          <p:cNvSpPr>
            <a:spLocks noGrp="1"/>
          </p:cNvSpPr>
          <p:nvPr>
            <p:ph type="dt" sz="half" idx="10"/>
          </p:nvPr>
        </p:nvSpPr>
        <p:spPr>
          <a:xfrm>
            <a:off x="658368" y="6492874"/>
            <a:ext cx="2743200" cy="317627"/>
          </a:xfrm>
        </p:spPr>
        <p:txBody>
          <a:bodyPr/>
          <a:lstStyle/>
          <a:p>
            <a:pPr rtl="0">
              <a:spcAft>
                <a:spcPts val="600"/>
              </a:spcAft>
            </a:pPr>
            <a:r>
              <a:rPr lang="en-US" dirty="0"/>
              <a:t>06/02/2024</a:t>
            </a:r>
            <a:endParaRPr lang="en-GB" noProof="0" dirty="0"/>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492874"/>
            <a:ext cx="2743200" cy="317627"/>
          </a:xfrm>
        </p:spPr>
        <p:txBody>
          <a:bodyPr rtlCol="0" anchor="ctr">
            <a:normAutofit/>
          </a:bodyPr>
          <a:lstStyle/>
          <a:p>
            <a:pPr rtl="0">
              <a:spcAft>
                <a:spcPts val="600"/>
              </a:spcAft>
            </a:pPr>
            <a:fld id="{D8DA9DAA-006C-4F4B-980E-E3DF019B24E2}" type="slidenum">
              <a:rPr lang="en-GB" b="1" cap="all" spc="100" smtClean="0"/>
              <a:pPr rtl="0">
                <a:spcAft>
                  <a:spcPts val="600"/>
                </a:spcAft>
              </a:pPr>
              <a:t>5</a:t>
            </a:fld>
            <a:endParaRPr lang="en-GB" b="1" cap="all" spc="100" dirty="0"/>
          </a:p>
        </p:txBody>
      </p:sp>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AEBB6A42-3C18-F316-B3C1-CFA3A2EE9388}"/>
              </a:ext>
            </a:extLst>
          </p:cNvPr>
          <p:cNvSpPr>
            <a:spLocks noGrp="1"/>
          </p:cNvSpPr>
          <p:nvPr>
            <p:ph idx="1"/>
          </p:nvPr>
        </p:nvSpPr>
        <p:spPr>
          <a:xfrm>
            <a:off x="838200" y="558800"/>
            <a:ext cx="10515600" cy="5618163"/>
          </a:xfrm>
        </p:spPr>
        <p:txBody>
          <a:bodyPr>
            <a:noAutofit/>
          </a:bodyPr>
          <a:lstStyle/>
          <a:p>
            <a:r>
              <a:rPr lang="en-US" sz="2000" dirty="0"/>
              <a:t>Initialize a </a:t>
            </a:r>
            <a:r>
              <a:rPr lang="en-US" sz="2000" dirty="0" err="1"/>
              <a:t>CountVectorizer</a:t>
            </a:r>
            <a:r>
              <a:rPr lang="en-US" sz="2000" dirty="0"/>
              <a:t> to convert text documents into a matrix of token counts.</a:t>
            </a:r>
          </a:p>
          <a:p>
            <a:r>
              <a:rPr lang="en-US" sz="2000" dirty="0"/>
              <a:t>Fit the vectorizer to the documents and transform them into a matrix X.</a:t>
            </a:r>
          </a:p>
          <a:p>
            <a:r>
              <a:rPr lang="en-US" sz="2000" dirty="0"/>
              <a:t>Apply Latent Dirichlet Allocation (LDA) with 3 components to uncover topics within the documents.</a:t>
            </a:r>
          </a:p>
          <a:p>
            <a:r>
              <a:rPr lang="en-US" sz="2000" dirty="0"/>
              <a:t>Calculate the cosine similarity matrix to detect transition points where similarity drops below 0.8.</a:t>
            </a:r>
          </a:p>
          <a:p>
            <a:r>
              <a:rPr lang="en-US" sz="2000" dirty="0"/>
              <a:t>For each transition point, find the dominant topic and its distribution using LDA.</a:t>
            </a:r>
          </a:p>
          <a:p>
            <a:r>
              <a:rPr lang="en-US" sz="2000" dirty="0"/>
              <a:t>Incorporate dwell time information to weigh topic distributions.</a:t>
            </a:r>
          </a:p>
          <a:p>
            <a:r>
              <a:rPr lang="en-US" sz="2000" dirty="0"/>
              <a:t>Compile results including transition points, dominant topics, topic distributions, dwell time, and weighted distributions.</a:t>
            </a:r>
          </a:p>
          <a:p>
            <a:r>
              <a:rPr lang="en-US" sz="2000" dirty="0"/>
              <a:t>Construct a data frame to organize and visualize the transition points and associated metrics.</a:t>
            </a:r>
          </a:p>
          <a:p>
            <a:r>
              <a:rPr lang="en-US" sz="2000" dirty="0"/>
              <a:t>Plot a line graph showing dwell time over time, with transition points marked by colored markers representing dominant topics.</a:t>
            </a:r>
          </a:p>
          <a:p>
            <a:r>
              <a:rPr lang="en-US" sz="2000" dirty="0"/>
              <a:t>Utilize distinct colors for each topic and black for transition points to enhance clarity in the presentation.</a:t>
            </a:r>
            <a:endParaRPr lang="en-GB" sz="2000" dirty="0"/>
          </a:p>
        </p:txBody>
      </p:sp>
      <p:sp>
        <p:nvSpPr>
          <p:cNvPr id="6" name="Slide Number Placeholder 5">
            <a:extLst>
              <a:ext uri="{FF2B5EF4-FFF2-40B4-BE49-F238E27FC236}">
                <a16:creationId xmlns:a16="http://schemas.microsoft.com/office/drawing/2014/main" id="{AC965538-9FA3-C5AF-E256-33CCBDCC8FA6}"/>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D8DA9DAA-006C-4F4B-980E-E3DF019B24E2}" type="slidenum">
              <a:rPr lang="en-GB" noProof="0" smtClean="0"/>
              <a:pPr rtl="0">
                <a:spcAft>
                  <a:spcPts val="600"/>
                </a:spcAft>
              </a:pPr>
              <a:t>6</a:t>
            </a:fld>
            <a:endParaRPr lang="en-GB" noProof="0"/>
          </a:p>
        </p:txBody>
      </p:sp>
      <p:sp>
        <p:nvSpPr>
          <p:cNvPr id="4" name="Date Placeholder 3" hidden="1">
            <a:extLst>
              <a:ext uri="{FF2B5EF4-FFF2-40B4-BE49-F238E27FC236}">
                <a16:creationId xmlns:a16="http://schemas.microsoft.com/office/drawing/2014/main" id="{2029AA3F-12D1-923D-F99C-42A2FA6ADB47}"/>
              </a:ext>
            </a:extLst>
          </p:cNvPr>
          <p:cNvSpPr>
            <a:spLocks noGrp="1"/>
          </p:cNvSpPr>
          <p:nvPr>
            <p:ph type="dt" sz="half" idx="4294967295"/>
          </p:nvPr>
        </p:nvSpPr>
        <p:spPr>
          <a:xfrm>
            <a:off x="658368" y="6356350"/>
            <a:ext cx="2743200" cy="365125"/>
          </a:xfrm>
        </p:spPr>
        <p:txBody>
          <a:bodyPr/>
          <a:lstStyle/>
          <a:p>
            <a:pPr rtl="0">
              <a:spcAft>
                <a:spcPts val="600"/>
              </a:spcAft>
            </a:pPr>
            <a:r>
              <a:rPr lang="en-GB" noProof="0"/>
              <a:t>9/3/20XX</a:t>
            </a:r>
          </a:p>
        </p:txBody>
      </p:sp>
    </p:spTree>
    <p:extLst>
      <p:ext uri="{BB962C8B-B14F-4D97-AF65-F5344CB8AC3E}">
        <p14:creationId xmlns:p14="http://schemas.microsoft.com/office/powerpoint/2010/main" val="296627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1117600" y="365126"/>
            <a:ext cx="10230104" cy="722630"/>
          </a:xfrm>
        </p:spPr>
        <p:txBody>
          <a:bodyPr rtlCol="0" anchor="ctr">
            <a:normAutofit/>
          </a:bodyPr>
          <a:lstStyle/>
          <a:p>
            <a:pPr rtl="0"/>
            <a:r>
              <a:rPr lang="en-US" sz="4000" dirty="0"/>
              <a:t>G</a:t>
            </a:r>
            <a:r>
              <a:rPr lang="en-GB" sz="4000" dirty="0" err="1"/>
              <a:t>raph</a:t>
            </a:r>
            <a:r>
              <a:rPr lang="en-GB" sz="4000" dirty="0"/>
              <a:t> with topic name</a:t>
            </a:r>
          </a:p>
        </p:txBody>
      </p:sp>
      <p:pic>
        <p:nvPicPr>
          <p:cNvPr id="8" name="Content Placeholder 7">
            <a:extLst>
              <a:ext uri="{FF2B5EF4-FFF2-40B4-BE49-F238E27FC236}">
                <a16:creationId xmlns:a16="http://schemas.microsoft.com/office/drawing/2014/main" id="{8045E791-1BB4-05EF-42DD-FEABAEF277C1}"/>
              </a:ext>
            </a:extLst>
          </p:cNvPr>
          <p:cNvPicPr>
            <a:picLocks noGrp="1" noChangeAspect="1"/>
          </p:cNvPicPr>
          <p:nvPr>
            <p:ph idx="1"/>
          </p:nvPr>
        </p:nvPicPr>
        <p:blipFill>
          <a:blip r:embed="rId3"/>
          <a:srcRect/>
          <a:stretch/>
        </p:blipFill>
        <p:spPr>
          <a:xfrm>
            <a:off x="559838" y="1270318"/>
            <a:ext cx="11252718" cy="4903470"/>
          </a:xfrm>
          <a:noFill/>
        </p:spPr>
      </p:pic>
      <p:sp>
        <p:nvSpPr>
          <p:cNvPr id="13" name="Date Placeholder 3">
            <a:extLst>
              <a:ext uri="{FF2B5EF4-FFF2-40B4-BE49-F238E27FC236}">
                <a16:creationId xmlns:a16="http://schemas.microsoft.com/office/drawing/2014/main" id="{7EC48147-80E7-3DAB-1EE3-24881FBB5740}"/>
              </a:ext>
            </a:extLst>
          </p:cNvPr>
          <p:cNvSpPr>
            <a:spLocks noGrp="1"/>
          </p:cNvSpPr>
          <p:nvPr>
            <p:ph type="dt" sz="half" idx="10"/>
          </p:nvPr>
        </p:nvSpPr>
        <p:spPr>
          <a:xfrm>
            <a:off x="559838" y="6310311"/>
            <a:ext cx="2743200" cy="365125"/>
          </a:xfrm>
        </p:spPr>
        <p:txBody>
          <a:bodyPr anchor="ctr">
            <a:normAutofit/>
          </a:bodyPr>
          <a:lstStyle/>
          <a:p>
            <a:pPr rtl="0"/>
            <a:r>
              <a:rPr lang="en-GB" noProof="0" dirty="0"/>
              <a:t>06/02/2024</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D8DA9DAA-006C-4F4B-980E-E3DF019B24E2}" type="slidenum">
              <a:rPr lang="en-GB" b="1" cap="all" spc="100" smtClean="0"/>
              <a:pPr rtl="0">
                <a:spcAft>
                  <a:spcPts val="600"/>
                </a:spcAft>
              </a:pPr>
              <a:t>7</a:t>
            </a:fld>
            <a:endParaRPr lang="en-GB" b="1" cap="all" spc="100"/>
          </a:p>
        </p:txBody>
      </p:sp>
    </p:spTree>
    <p:extLst>
      <p:ext uri="{BB962C8B-B14F-4D97-AF65-F5344CB8AC3E}">
        <p14:creationId xmlns:p14="http://schemas.microsoft.com/office/powerpoint/2010/main" val="27782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8762-D836-9B46-1C13-E7EB308E4254}"/>
              </a:ext>
            </a:extLst>
          </p:cNvPr>
          <p:cNvSpPr>
            <a:spLocks noGrp="1"/>
          </p:cNvSpPr>
          <p:nvPr>
            <p:ph type="title"/>
          </p:nvPr>
        </p:nvSpPr>
        <p:spPr>
          <a:xfrm>
            <a:off x="576072" y="365126"/>
            <a:ext cx="10406888" cy="841248"/>
          </a:xfrm>
        </p:spPr>
        <p:txBody>
          <a:bodyPr>
            <a:normAutofit/>
          </a:bodyPr>
          <a:lstStyle/>
          <a:p>
            <a:r>
              <a:rPr lang="en-US" sz="4000" dirty="0"/>
              <a:t>Graph with URL of website</a:t>
            </a:r>
            <a:endParaRPr lang="en-GB" sz="4000" dirty="0"/>
          </a:p>
        </p:txBody>
      </p:sp>
      <p:pic>
        <p:nvPicPr>
          <p:cNvPr id="8" name="Content Placeholder 7" descr="A graph with blue lines&#10;&#10;Description automatically generated">
            <a:extLst>
              <a:ext uri="{FF2B5EF4-FFF2-40B4-BE49-F238E27FC236}">
                <a16:creationId xmlns:a16="http://schemas.microsoft.com/office/drawing/2014/main" id="{552515EC-E93D-51F8-7108-D165A99F07D1}"/>
              </a:ext>
            </a:extLst>
          </p:cNvPr>
          <p:cNvPicPr>
            <a:picLocks noGrp="1" noChangeAspect="1"/>
          </p:cNvPicPr>
          <p:nvPr>
            <p:ph idx="1"/>
          </p:nvPr>
        </p:nvPicPr>
        <p:blipFill>
          <a:blip r:embed="rId2"/>
          <a:stretch>
            <a:fillRect/>
          </a:stretch>
        </p:blipFill>
        <p:spPr>
          <a:xfrm>
            <a:off x="576263" y="1206374"/>
            <a:ext cx="11208300" cy="5149975"/>
          </a:xfrm>
        </p:spPr>
      </p:pic>
      <p:sp>
        <p:nvSpPr>
          <p:cNvPr id="4" name="Date Placeholder 3">
            <a:extLst>
              <a:ext uri="{FF2B5EF4-FFF2-40B4-BE49-F238E27FC236}">
                <a16:creationId xmlns:a16="http://schemas.microsoft.com/office/drawing/2014/main" id="{154BA0B7-B078-5837-2289-5A4744A2D3C3}"/>
              </a:ext>
            </a:extLst>
          </p:cNvPr>
          <p:cNvSpPr>
            <a:spLocks noGrp="1"/>
          </p:cNvSpPr>
          <p:nvPr>
            <p:ph type="dt" sz="half" idx="10"/>
          </p:nvPr>
        </p:nvSpPr>
        <p:spPr/>
        <p:txBody>
          <a:bodyPr/>
          <a:lstStyle/>
          <a:p>
            <a:pPr rtl="0"/>
            <a:r>
              <a:rPr lang="en-GB" noProof="0" dirty="0"/>
              <a:t>06/02/2024</a:t>
            </a:r>
          </a:p>
        </p:txBody>
      </p:sp>
      <p:sp>
        <p:nvSpPr>
          <p:cNvPr id="6" name="Slide Number Placeholder 5">
            <a:extLst>
              <a:ext uri="{FF2B5EF4-FFF2-40B4-BE49-F238E27FC236}">
                <a16:creationId xmlns:a16="http://schemas.microsoft.com/office/drawing/2014/main" id="{2B9F0E75-40E4-12CD-052F-15B58E8A6761}"/>
              </a:ext>
            </a:extLst>
          </p:cNvPr>
          <p:cNvSpPr>
            <a:spLocks noGrp="1"/>
          </p:cNvSpPr>
          <p:nvPr>
            <p:ph type="sldNum" sz="quarter" idx="12"/>
          </p:nvPr>
        </p:nvSpPr>
        <p:spPr/>
        <p:txBody>
          <a:bodyPr/>
          <a:lstStyle/>
          <a:p>
            <a:pPr rtl="0"/>
            <a:fld id="{D8DA9DAA-006C-4F4B-980E-E3DF019B24E2}" type="slidenum">
              <a:rPr lang="en-GB" noProof="0" smtClean="0"/>
              <a:pPr rtl="0"/>
              <a:t>8</a:t>
            </a:fld>
            <a:endParaRPr lang="en-GB" noProof="0"/>
          </a:p>
        </p:txBody>
      </p:sp>
    </p:spTree>
    <p:extLst>
      <p:ext uri="{BB962C8B-B14F-4D97-AF65-F5344CB8AC3E}">
        <p14:creationId xmlns:p14="http://schemas.microsoft.com/office/powerpoint/2010/main" val="4129314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0582-1849-4667-2455-6C99EAE6C50F}"/>
              </a:ext>
            </a:extLst>
          </p:cNvPr>
          <p:cNvSpPr>
            <a:spLocks noGrp="1"/>
          </p:cNvSpPr>
          <p:nvPr>
            <p:ph type="title"/>
          </p:nvPr>
        </p:nvSpPr>
        <p:spPr>
          <a:xfrm>
            <a:off x="576072" y="365126"/>
            <a:ext cx="10771632" cy="841248"/>
          </a:xfrm>
        </p:spPr>
        <p:txBody>
          <a:bodyPr>
            <a:normAutofit fontScale="90000"/>
          </a:bodyPr>
          <a:lstStyle/>
          <a:p>
            <a:r>
              <a:rPr lang="en-US" sz="3600" dirty="0"/>
              <a:t>Dataset with topic distribution probability</a:t>
            </a:r>
            <a:endParaRPr lang="en-GB" sz="3600" dirty="0"/>
          </a:p>
        </p:txBody>
      </p:sp>
      <p:pic>
        <p:nvPicPr>
          <p:cNvPr id="8" name="Content Placeholder 7" descr="A screenshot of a computer&#10;&#10;Description automatically generated">
            <a:extLst>
              <a:ext uri="{FF2B5EF4-FFF2-40B4-BE49-F238E27FC236}">
                <a16:creationId xmlns:a16="http://schemas.microsoft.com/office/drawing/2014/main" id="{4D0CF7D2-A0E6-1605-195F-62E4AF569B77}"/>
              </a:ext>
            </a:extLst>
          </p:cNvPr>
          <p:cNvPicPr>
            <a:picLocks noGrp="1" noChangeAspect="1"/>
          </p:cNvPicPr>
          <p:nvPr>
            <p:ph idx="1"/>
          </p:nvPr>
        </p:nvPicPr>
        <p:blipFill>
          <a:blip r:embed="rId2"/>
          <a:stretch>
            <a:fillRect/>
          </a:stretch>
        </p:blipFill>
        <p:spPr>
          <a:xfrm>
            <a:off x="576263" y="1329694"/>
            <a:ext cx="11016297" cy="5026656"/>
          </a:xfrm>
        </p:spPr>
      </p:pic>
      <p:sp>
        <p:nvSpPr>
          <p:cNvPr id="4" name="Date Placeholder 3">
            <a:extLst>
              <a:ext uri="{FF2B5EF4-FFF2-40B4-BE49-F238E27FC236}">
                <a16:creationId xmlns:a16="http://schemas.microsoft.com/office/drawing/2014/main" id="{1064B0E3-B725-7784-6B45-448AF3AB1665}"/>
              </a:ext>
            </a:extLst>
          </p:cNvPr>
          <p:cNvSpPr>
            <a:spLocks noGrp="1"/>
          </p:cNvSpPr>
          <p:nvPr>
            <p:ph type="dt" sz="half" idx="10"/>
          </p:nvPr>
        </p:nvSpPr>
        <p:spPr/>
        <p:txBody>
          <a:bodyPr/>
          <a:lstStyle/>
          <a:p>
            <a:pPr rtl="0"/>
            <a:r>
              <a:rPr lang="en-US" dirty="0"/>
              <a:t>06/02/2024</a:t>
            </a:r>
            <a:endParaRPr lang="en-GB" noProof="0" dirty="0"/>
          </a:p>
        </p:txBody>
      </p:sp>
      <p:sp>
        <p:nvSpPr>
          <p:cNvPr id="6" name="Slide Number Placeholder 5">
            <a:extLst>
              <a:ext uri="{FF2B5EF4-FFF2-40B4-BE49-F238E27FC236}">
                <a16:creationId xmlns:a16="http://schemas.microsoft.com/office/drawing/2014/main" id="{382FE233-D1BC-3212-2266-0BDBC0F37CED}"/>
              </a:ext>
            </a:extLst>
          </p:cNvPr>
          <p:cNvSpPr>
            <a:spLocks noGrp="1"/>
          </p:cNvSpPr>
          <p:nvPr>
            <p:ph type="sldNum" sz="quarter" idx="12"/>
          </p:nvPr>
        </p:nvSpPr>
        <p:spPr/>
        <p:txBody>
          <a:bodyPr/>
          <a:lstStyle/>
          <a:p>
            <a:pPr rtl="0"/>
            <a:fld id="{D8DA9DAA-006C-4F4B-980E-E3DF019B24E2}" type="slidenum">
              <a:rPr lang="en-GB" noProof="0" smtClean="0"/>
              <a:pPr rtl="0"/>
              <a:t>9</a:t>
            </a:fld>
            <a:endParaRPr lang="en-GB" noProof="0"/>
          </a:p>
        </p:txBody>
      </p:sp>
    </p:spTree>
    <p:extLst>
      <p:ext uri="{BB962C8B-B14F-4D97-AF65-F5344CB8AC3E}">
        <p14:creationId xmlns:p14="http://schemas.microsoft.com/office/powerpoint/2010/main" val="278231892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6_TF89338750_Win32" id="{41E8F413-9A18-4BDF-B28A-7CD5BF285DD4}" vid="{F5763C4E-78C1-4EFB-B9F5-2F4B07C76D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{5A636922-FC27-4B65-9155-F0A51906FC68}tf89338750_win32</Template>
  <TotalTime>662</TotalTime>
  <Words>446</Words>
  <Application>Microsoft Office PowerPoint</Application>
  <PresentationFormat>Widescreen</PresentationFormat>
  <Paragraphs>70</Paragraphs>
  <Slides>15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Univers</vt:lpstr>
      <vt:lpstr>GradientUnivers</vt:lpstr>
      <vt:lpstr>Search project cgs 616</vt:lpstr>
      <vt:lpstr>DATASET</vt:lpstr>
      <vt:lpstr>Terms and definitions</vt:lpstr>
      <vt:lpstr>Dwell time and transition points </vt:lpstr>
      <vt:lpstr>Transition points and dwell time</vt:lpstr>
      <vt:lpstr>PowerPoint Presentation</vt:lpstr>
      <vt:lpstr>Graph with topic name</vt:lpstr>
      <vt:lpstr>Graph with URL of website</vt:lpstr>
      <vt:lpstr>Dataset with topic distribution probability</vt:lpstr>
      <vt:lpstr>Worldcloud of sample topic #1</vt:lpstr>
      <vt:lpstr>Sample topic #2</vt:lpstr>
      <vt:lpstr>Sample topic #3</vt:lpstr>
      <vt:lpstr>ELEMENTRY TEMPORAL ANALYSIS</vt:lpstr>
      <vt:lpstr>ELEMENTRY COUNT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project cgs 616</dc:title>
  <dc:creator>Krit Nandan</dc:creator>
  <cp:lastModifiedBy>Krit Nandan</cp:lastModifiedBy>
  <cp:revision>3</cp:revision>
  <dcterms:created xsi:type="dcterms:W3CDTF">2024-02-06T19:35:02Z</dcterms:created>
  <dcterms:modified xsi:type="dcterms:W3CDTF">2024-02-07T06:39:48Z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