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63" r:id="rId6"/>
    <p:sldId id="264" r:id="rId7"/>
    <p:sldId id="262" r:id="rId8"/>
    <p:sldId id="261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90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E2524-7232-4F5E-BA99-959C8AE08FE7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D630-6F4E-4368-B539-3EA1AB11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5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E2524-7232-4F5E-BA99-959C8AE08FE7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D630-6F4E-4368-B539-3EA1AB11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1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E2524-7232-4F5E-BA99-959C8AE08FE7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D630-6F4E-4368-B539-3EA1AB11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2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E2524-7232-4F5E-BA99-959C8AE08FE7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D630-6F4E-4368-B539-3EA1AB11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1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E2524-7232-4F5E-BA99-959C8AE08FE7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D630-6F4E-4368-B539-3EA1AB11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4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E2524-7232-4F5E-BA99-959C8AE08FE7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D630-6F4E-4368-B539-3EA1AB11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3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E2524-7232-4F5E-BA99-959C8AE08FE7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D630-6F4E-4368-B539-3EA1AB11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1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E2524-7232-4F5E-BA99-959C8AE08FE7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D630-6F4E-4368-B539-3EA1AB11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E2524-7232-4F5E-BA99-959C8AE08FE7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D630-6F4E-4368-B539-3EA1AB11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E2524-7232-4F5E-BA99-959C8AE08FE7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D630-6F4E-4368-B539-3EA1AB11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5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E2524-7232-4F5E-BA99-959C8AE08FE7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D630-6F4E-4368-B539-3EA1AB11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7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E2524-7232-4F5E-BA99-959C8AE08FE7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DD630-6F4E-4368-B539-3EA1AB11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454" y="70866"/>
            <a:ext cx="1881044" cy="10430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71454" y="1316974"/>
            <a:ext cx="534473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dirty="0" smtClean="0"/>
              <a:t>HTML</a:t>
            </a:r>
            <a:endParaRPr lang="en-US" sz="16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01927" y="6273225"/>
            <a:ext cx="7435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 smtClean="0"/>
              <a:t>อ.กฤตินันท์ ชอบตรง</a:t>
            </a:r>
            <a:r>
              <a:rPr lang="en-US" sz="3200" b="1" dirty="0" smtClean="0"/>
              <a:t>                               </a:t>
            </a:r>
            <a:r>
              <a:rPr lang="th-TH" sz="3200" b="1" dirty="0" smtClean="0"/>
              <a:t>อ.จิรพล บุญยัง</a:t>
            </a:r>
            <a:endParaRPr lang="en-US" sz="3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45" y="4788414"/>
            <a:ext cx="1484811" cy="14848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839" y="4782653"/>
            <a:ext cx="1496333" cy="149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454" y="70866"/>
            <a:ext cx="1881044" cy="10430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383" y="257695"/>
            <a:ext cx="30380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600" b="1" dirty="0" smtClean="0"/>
              <a:t>แท็ก</a:t>
            </a:r>
            <a:r>
              <a:rPr lang="en-US" sz="6600" b="1" dirty="0" smtClean="0"/>
              <a:t>(Tag)</a:t>
            </a:r>
            <a:endParaRPr lang="en-US" sz="66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913481"/>
              </p:ext>
            </p:extLst>
          </p:nvPr>
        </p:nvGraphicFramePr>
        <p:xfrm>
          <a:off x="104503" y="1254033"/>
          <a:ext cx="8912035" cy="5394960"/>
        </p:xfrm>
        <a:graphic>
          <a:graphicData uri="http://schemas.openxmlformats.org/drawingml/2006/table">
            <a:tbl>
              <a:tblPr/>
              <a:tblGrid>
                <a:gridCol w="4960316">
                  <a:extLst>
                    <a:ext uri="{9D8B030D-6E8A-4147-A177-3AD203B41FA5}">
                      <a16:colId xmlns:a16="http://schemas.microsoft.com/office/drawing/2014/main" val="4227713084"/>
                    </a:ext>
                  </a:extLst>
                </a:gridCol>
                <a:gridCol w="3951719">
                  <a:extLst>
                    <a:ext uri="{9D8B030D-6E8A-4147-A177-3AD203B41FA5}">
                      <a16:colId xmlns:a16="http://schemas.microsoft.com/office/drawing/2014/main" val="193335805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th-TH" sz="2400" b="1" dirty="0">
                          <a:effectLst/>
                          <a:latin typeface="+mn-lt"/>
                        </a:rPr>
                        <a:t> จุดเชื่อมโยงข้อมูล</a:t>
                      </a:r>
                      <a:endParaRPr lang="th-TH" sz="24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007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+mn-lt"/>
                        </a:rPr>
                        <a:t>&lt;a </a:t>
                      </a:r>
                      <a:r>
                        <a:rPr lang="en-US" sz="2400" dirty="0" err="1">
                          <a:effectLst/>
                          <a:latin typeface="+mn-lt"/>
                        </a:rPr>
                        <a:t>href</a:t>
                      </a:r>
                      <a:r>
                        <a:rPr lang="en-US" sz="2400" dirty="0">
                          <a:effectLst/>
                          <a:latin typeface="+mn-lt"/>
                        </a:rPr>
                        <a:t> ="#news"&gt; Hot News &lt;/a&gt; , </a:t>
                      </a:r>
                      <a:br>
                        <a:rPr lang="en-US" sz="2400" dirty="0">
                          <a:effectLst/>
                          <a:latin typeface="+mn-lt"/>
                        </a:rPr>
                      </a:br>
                      <a:r>
                        <a:rPr lang="en-US" sz="2400" dirty="0">
                          <a:effectLst/>
                          <a:latin typeface="+mn-lt"/>
                        </a:rPr>
                        <a:t>&lt;a name ="news"&gt;</a:t>
                      </a:r>
                      <a:endParaRPr lang="en-US" sz="24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+mn-lt"/>
                        </a:rPr>
                        <a:t>กำหนดจุดเชื่อมชื่อ </a:t>
                      </a:r>
                      <a:r>
                        <a:rPr lang="en-US" sz="2400">
                          <a:effectLst/>
                          <a:latin typeface="+mn-lt"/>
                        </a:rPr>
                        <a:t>news </a:t>
                      </a:r>
                      <a:r>
                        <a:rPr lang="th-TH" sz="2400">
                          <a:effectLst/>
                          <a:latin typeface="+mn-lt"/>
                        </a:rPr>
                        <a:t>ส่วน "</a:t>
                      </a:r>
                      <a:r>
                        <a:rPr lang="en-US" sz="2400">
                          <a:effectLst/>
                          <a:latin typeface="+mn-lt"/>
                        </a:rPr>
                        <a:t>a name" </a:t>
                      </a:r>
                      <a:r>
                        <a:rPr lang="th-TH" sz="2400">
                          <a:effectLst/>
                          <a:latin typeface="+mn-lt"/>
                        </a:rPr>
                        <a:t>คือตำแหน่งที่ลิงค์ไป (เอกสารเดียวกัน)</a:t>
                      </a:r>
                      <a:endParaRPr lang="th-TH" sz="240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179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+mn-lt"/>
                        </a:rPr>
                        <a:t>&lt;a </a:t>
                      </a:r>
                      <a:r>
                        <a:rPr lang="en-US" sz="2400" dirty="0" err="1">
                          <a:effectLst/>
                          <a:latin typeface="+mn-lt"/>
                        </a:rPr>
                        <a:t>href</a:t>
                      </a:r>
                      <a:r>
                        <a:rPr lang="en-US" sz="2400" dirty="0">
                          <a:effectLst/>
                          <a:latin typeface="+mn-lt"/>
                        </a:rPr>
                        <a:t> ="news.html"&gt; Hot News &lt;/a&gt;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+mn-lt"/>
                        </a:rPr>
                        <a:t>สร้างลิงค์ไปยังเอกสารชื่อ "</a:t>
                      </a:r>
                      <a:r>
                        <a:rPr lang="en-US" sz="2400" dirty="0">
                          <a:effectLst/>
                          <a:latin typeface="+mn-lt"/>
                        </a:rPr>
                        <a:t>news.html"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17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+mn-lt"/>
                        </a:rPr>
                        <a:t>&lt;a </a:t>
                      </a:r>
                      <a:r>
                        <a:rPr lang="en-US" sz="2400" dirty="0" err="1">
                          <a:effectLst/>
                          <a:latin typeface="+mn-lt"/>
                        </a:rPr>
                        <a:t>href</a:t>
                      </a:r>
                      <a:r>
                        <a:rPr lang="en-US" sz="2400" dirty="0">
                          <a:effectLst/>
                          <a:latin typeface="+mn-lt"/>
                        </a:rPr>
                        <a:t> ="http://www.thai.com"&gt; Thai &lt;/a&gt;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+mn-lt"/>
                        </a:rPr>
                        <a:t>สร้างลิงค์ไปยังเวปไซท์อื่น</a:t>
                      </a:r>
                      <a:endParaRPr lang="th-TH" sz="24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05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+mn-lt"/>
                        </a:rPr>
                        <a:t>&lt;a </a:t>
                      </a:r>
                      <a:r>
                        <a:rPr lang="en-US" sz="2400" dirty="0" err="1">
                          <a:effectLst/>
                          <a:latin typeface="+mn-lt"/>
                        </a:rPr>
                        <a:t>href</a:t>
                      </a:r>
                      <a:r>
                        <a:rPr lang="en-US" sz="2400" dirty="0">
                          <a:effectLst/>
                          <a:latin typeface="+mn-lt"/>
                        </a:rPr>
                        <a:t> ="http://www.thai.com" target = "_blank" &gt; Thai &lt;/a&gt;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+mn-lt"/>
                        </a:rPr>
                        <a:t>สร้างลิงค์ไปยังเวปไซท์อื่น และเปิดหน้าต่างใหม่</a:t>
                      </a:r>
                      <a:endParaRPr lang="th-TH" sz="24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838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+mn-lt"/>
                        </a:rPr>
                        <a:t>&lt;a </a:t>
                      </a:r>
                      <a:r>
                        <a:rPr lang="en-US" sz="2400" dirty="0" err="1">
                          <a:effectLst/>
                          <a:latin typeface="+mn-lt"/>
                        </a:rPr>
                        <a:t>href</a:t>
                      </a:r>
                      <a:r>
                        <a:rPr lang="en-US" sz="2400" dirty="0">
                          <a:effectLst/>
                          <a:latin typeface="+mn-lt"/>
                        </a:rPr>
                        <a:t> ="http://www.thai.com"&gt; &lt;</a:t>
                      </a:r>
                      <a:r>
                        <a:rPr lang="en-US" sz="2400" dirty="0" err="1">
                          <a:effectLst/>
                          <a:latin typeface="+mn-lt"/>
                        </a:rPr>
                        <a:t>img</a:t>
                      </a:r>
                      <a:r>
                        <a:rPr lang="en-US" sz="2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</a:rPr>
                        <a:t>src</a:t>
                      </a:r>
                      <a:r>
                        <a:rPr lang="en-US" sz="2400" dirty="0">
                          <a:effectLst/>
                          <a:latin typeface="+mn-lt"/>
                        </a:rPr>
                        <a:t> = "photo.gif"&gt; &lt;/a&gt;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+mn-lt"/>
                        </a:rPr>
                        <a:t>สร้างลิงค์โดยใช้รูปภาพชื่อ </a:t>
                      </a:r>
                      <a:r>
                        <a:rPr lang="en-US" sz="2400" dirty="0">
                          <a:effectLst/>
                          <a:latin typeface="+mn-lt"/>
                        </a:rPr>
                        <a:t>photo.gif </a:t>
                      </a:r>
                      <a:r>
                        <a:rPr lang="th-TH" sz="2400" dirty="0">
                          <a:effectLst/>
                          <a:latin typeface="+mn-lt"/>
                        </a:rPr>
                        <a:t>เป็นตัวเชื่อม</a:t>
                      </a:r>
                      <a:endParaRPr lang="th-TH" sz="24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502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+mn-lt"/>
                        </a:rPr>
                        <a:t>&lt;a href ="mailto:yo@mail.com"&gt; Email &lt;/a&gt;</a:t>
                      </a:r>
                      <a:endParaRPr lang="en-US" sz="240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+mn-lt"/>
                        </a:rPr>
                        <a:t>สร้างลิงค์มายังอีเมล</a:t>
                      </a:r>
                      <a:endParaRPr lang="th-TH" sz="24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498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32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454" y="70866"/>
            <a:ext cx="1881044" cy="10430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383" y="257695"/>
            <a:ext cx="30380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600" b="1" dirty="0" smtClean="0"/>
              <a:t>แท็ก</a:t>
            </a:r>
            <a:r>
              <a:rPr lang="en-US" sz="6600" b="1" dirty="0" smtClean="0"/>
              <a:t>(Tag)</a:t>
            </a:r>
            <a:endParaRPr lang="en-US" sz="66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471965"/>
              </p:ext>
            </p:extLst>
          </p:nvPr>
        </p:nvGraphicFramePr>
        <p:xfrm>
          <a:off x="249383" y="1285308"/>
          <a:ext cx="8572400" cy="4876800"/>
        </p:xfrm>
        <a:graphic>
          <a:graphicData uri="http://schemas.openxmlformats.org/drawingml/2006/table">
            <a:tbl>
              <a:tblPr/>
              <a:tblGrid>
                <a:gridCol w="4780149">
                  <a:extLst>
                    <a:ext uri="{9D8B030D-6E8A-4147-A177-3AD203B41FA5}">
                      <a16:colId xmlns:a16="http://schemas.microsoft.com/office/drawing/2014/main" val="725925032"/>
                    </a:ext>
                  </a:extLst>
                </a:gridCol>
                <a:gridCol w="3792251">
                  <a:extLst>
                    <a:ext uri="{9D8B030D-6E8A-4147-A177-3AD203B41FA5}">
                      <a16:colId xmlns:a16="http://schemas.microsoft.com/office/drawing/2014/main" val="103085780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th-TH" sz="2800" b="1" dirty="0">
                          <a:effectLst/>
                          <a:latin typeface="+mn-lt"/>
                        </a:rPr>
                        <a:t> การแสดงผลแบบรายการแบบมีหมายเลขกำกับ</a:t>
                      </a:r>
                      <a:endParaRPr lang="th-TH" sz="2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613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+mn-lt"/>
                        </a:rPr>
                        <a:t>&lt;OL value = "1" &gt; </a:t>
                      </a:r>
                      <a:br>
                        <a:rPr lang="en-US" sz="2800" dirty="0">
                          <a:effectLst/>
                          <a:latin typeface="+mn-lt"/>
                        </a:rPr>
                      </a:br>
                      <a:r>
                        <a:rPr lang="en-US" sz="2800" dirty="0">
                          <a:effectLst/>
                          <a:latin typeface="+mn-lt"/>
                        </a:rPr>
                        <a:t>    &lt;LI&gt; </a:t>
                      </a:r>
                      <a:r>
                        <a:rPr lang="th-TH" sz="2800" dirty="0">
                          <a:effectLst/>
                          <a:latin typeface="+mn-lt"/>
                        </a:rPr>
                        <a:t>รายการที่ 1 </a:t>
                      </a:r>
                      <a:br>
                        <a:rPr lang="th-TH" sz="2800" dirty="0">
                          <a:effectLst/>
                          <a:latin typeface="+mn-lt"/>
                        </a:rPr>
                      </a:br>
                      <a:r>
                        <a:rPr lang="th-TH" sz="2800" dirty="0">
                          <a:effectLst/>
                          <a:latin typeface="+mn-lt"/>
                        </a:rPr>
                        <a:t>    &lt;</a:t>
                      </a:r>
                      <a:r>
                        <a:rPr lang="en-US" sz="2800" dirty="0">
                          <a:effectLst/>
                          <a:latin typeface="+mn-lt"/>
                        </a:rPr>
                        <a:t>LI&gt; </a:t>
                      </a:r>
                      <a:r>
                        <a:rPr lang="th-TH" sz="2800" dirty="0">
                          <a:effectLst/>
                          <a:latin typeface="+mn-lt"/>
                        </a:rPr>
                        <a:t>รายการที่ 2 </a:t>
                      </a:r>
                      <a:br>
                        <a:rPr lang="th-TH" sz="2800" dirty="0">
                          <a:effectLst/>
                          <a:latin typeface="+mn-lt"/>
                        </a:rPr>
                      </a:br>
                      <a:r>
                        <a:rPr lang="th-TH" sz="2800" dirty="0">
                          <a:effectLst/>
                          <a:latin typeface="+mn-lt"/>
                        </a:rPr>
                        <a:t>&lt;/</a:t>
                      </a:r>
                      <a:r>
                        <a:rPr lang="en-US" sz="2800" dirty="0">
                          <a:effectLst/>
                          <a:latin typeface="+mn-lt"/>
                        </a:rPr>
                        <a:t>OL&gt; </a:t>
                      </a:r>
                      <a:br>
                        <a:rPr lang="en-US" sz="2800" dirty="0">
                          <a:effectLst/>
                          <a:latin typeface="+mn-lt"/>
                        </a:rPr>
                      </a:br>
                      <a:r>
                        <a:rPr lang="en-US" sz="2800" dirty="0">
                          <a:effectLst/>
                          <a:latin typeface="+mn-lt"/>
                        </a:rPr>
                        <a:t> </a:t>
                      </a:r>
                      <a:endParaRPr lang="en-US" sz="28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+mn-lt"/>
                        </a:rPr>
                        <a:t>การแสดงผลแบบรายการ ใช้คำสั่ง &lt;</a:t>
                      </a:r>
                      <a:r>
                        <a:rPr lang="en-US" sz="2800" dirty="0">
                          <a:effectLst/>
                          <a:latin typeface="+mn-lt"/>
                        </a:rPr>
                        <a:t>OL&gt; </a:t>
                      </a:r>
                      <a:r>
                        <a:rPr lang="th-TH" sz="2800" dirty="0">
                          <a:effectLst/>
                          <a:latin typeface="+mn-lt"/>
                        </a:rPr>
                        <a:t>เป็นเริ่มและปิดท้ายด้วย &lt;/</a:t>
                      </a:r>
                      <a:r>
                        <a:rPr lang="en-US" sz="2800" dirty="0">
                          <a:effectLst/>
                          <a:latin typeface="+mn-lt"/>
                        </a:rPr>
                        <a:t>OL&gt; </a:t>
                      </a:r>
                      <a:r>
                        <a:rPr lang="th-TH" sz="2800" dirty="0">
                          <a:effectLst/>
                          <a:latin typeface="+mn-lt"/>
                        </a:rPr>
                        <a:t>ส่วนคำสั่ง &lt;</a:t>
                      </a:r>
                      <a:r>
                        <a:rPr lang="en-US" sz="2800" dirty="0">
                          <a:effectLst/>
                          <a:latin typeface="+mn-lt"/>
                        </a:rPr>
                        <a:t>LI&gt; </a:t>
                      </a:r>
                      <a:r>
                        <a:rPr lang="th-TH" sz="2800" dirty="0">
                          <a:effectLst/>
                          <a:latin typeface="+mn-lt"/>
                        </a:rPr>
                        <a:t>เป็นตำแหน่งของรายการที่ต้องการนำเสนอ เราสามารถกำหนดให้แสดงผลรายการได้หลายแบบเช่น เรียงลำดับ 1,2,3... หรือ </a:t>
                      </a:r>
                      <a:r>
                        <a:rPr lang="en-US" sz="2800" dirty="0">
                          <a:effectLst/>
                          <a:latin typeface="+mn-lt"/>
                        </a:rPr>
                        <a:t>I,II,III... </a:t>
                      </a:r>
                      <a:r>
                        <a:rPr lang="th-TH" sz="2800" dirty="0">
                          <a:effectLst/>
                          <a:latin typeface="+mn-lt"/>
                        </a:rPr>
                        <a:t>หรือ </a:t>
                      </a:r>
                      <a:r>
                        <a:rPr lang="en-US" sz="2800" dirty="0">
                          <a:effectLst/>
                          <a:latin typeface="+mn-lt"/>
                        </a:rPr>
                        <a:t>A,B,C,... </a:t>
                      </a:r>
                      <a:r>
                        <a:rPr lang="th-TH" sz="2800" dirty="0">
                          <a:effectLst/>
                          <a:latin typeface="+mn-lt"/>
                        </a:rPr>
                        <a:t>ได้ทั้งนี้จะต้องเพิ่มคำสั่งเข้าไปที่ &lt;</a:t>
                      </a:r>
                      <a:r>
                        <a:rPr lang="en-US" sz="2800" dirty="0">
                          <a:effectLst/>
                          <a:latin typeface="+mn-lt"/>
                        </a:rPr>
                        <a:t>OL value = "A"&gt; </a:t>
                      </a:r>
                      <a:r>
                        <a:rPr lang="th-TH" sz="2800" dirty="0">
                          <a:effectLst/>
                          <a:latin typeface="+mn-lt"/>
                        </a:rPr>
                        <a:t>เป็นต้น</a:t>
                      </a:r>
                      <a:endParaRPr lang="th-TH" sz="28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29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84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454" y="70866"/>
            <a:ext cx="1881044" cy="10430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383" y="257695"/>
            <a:ext cx="30380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600" b="1" dirty="0" smtClean="0"/>
              <a:t>แท็ก</a:t>
            </a:r>
            <a:r>
              <a:rPr lang="en-US" sz="6600" b="1" dirty="0" smtClean="0"/>
              <a:t>(Tag)</a:t>
            </a:r>
            <a:endParaRPr lang="en-US" sz="66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003491"/>
              </p:ext>
            </p:extLst>
          </p:nvPr>
        </p:nvGraphicFramePr>
        <p:xfrm>
          <a:off x="374060" y="1365691"/>
          <a:ext cx="8595769" cy="5303520"/>
        </p:xfrm>
        <a:graphic>
          <a:graphicData uri="http://schemas.openxmlformats.org/drawingml/2006/table">
            <a:tbl>
              <a:tblPr/>
              <a:tblGrid>
                <a:gridCol w="4802106">
                  <a:extLst>
                    <a:ext uri="{9D8B030D-6E8A-4147-A177-3AD203B41FA5}">
                      <a16:colId xmlns:a16="http://schemas.microsoft.com/office/drawing/2014/main" val="760302099"/>
                    </a:ext>
                  </a:extLst>
                </a:gridCol>
                <a:gridCol w="3793663">
                  <a:extLst>
                    <a:ext uri="{9D8B030D-6E8A-4147-A177-3AD203B41FA5}">
                      <a16:colId xmlns:a16="http://schemas.microsoft.com/office/drawing/2014/main" val="144259696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th-TH" sz="2800" b="1" dirty="0">
                          <a:effectLst/>
                          <a:latin typeface="+mn-lt"/>
                        </a:rPr>
                        <a:t>การแสดงผลแบบรายการแบบมีสัญลักษณ์กำกับ</a:t>
                      </a:r>
                      <a:endParaRPr lang="th-TH" sz="2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01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+mn-lt"/>
                        </a:rPr>
                        <a:t>&lt;UL type = "square"&gt; </a:t>
                      </a:r>
                      <a:br>
                        <a:rPr lang="en-US" sz="2800" dirty="0">
                          <a:effectLst/>
                          <a:latin typeface="+mn-lt"/>
                        </a:rPr>
                      </a:br>
                      <a:r>
                        <a:rPr lang="en-US" sz="2800" dirty="0">
                          <a:effectLst/>
                          <a:latin typeface="+mn-lt"/>
                        </a:rPr>
                        <a:t>    &lt;LI&gt; </a:t>
                      </a:r>
                      <a:r>
                        <a:rPr lang="th-TH" sz="2800" dirty="0">
                          <a:effectLst/>
                          <a:latin typeface="+mn-lt"/>
                        </a:rPr>
                        <a:t>รายการที่ 1 </a:t>
                      </a:r>
                      <a:br>
                        <a:rPr lang="th-TH" sz="2800" dirty="0">
                          <a:effectLst/>
                          <a:latin typeface="+mn-lt"/>
                        </a:rPr>
                      </a:br>
                      <a:r>
                        <a:rPr lang="th-TH" sz="2800" dirty="0">
                          <a:effectLst/>
                          <a:latin typeface="+mn-lt"/>
                        </a:rPr>
                        <a:t>    &lt;</a:t>
                      </a:r>
                      <a:r>
                        <a:rPr lang="en-US" sz="2800" dirty="0">
                          <a:effectLst/>
                          <a:latin typeface="+mn-lt"/>
                        </a:rPr>
                        <a:t>LI&gt; </a:t>
                      </a:r>
                      <a:r>
                        <a:rPr lang="th-TH" sz="2800" dirty="0">
                          <a:effectLst/>
                          <a:latin typeface="+mn-lt"/>
                        </a:rPr>
                        <a:t>รายการที่ 2 </a:t>
                      </a:r>
                      <a:br>
                        <a:rPr lang="th-TH" sz="2800" dirty="0">
                          <a:effectLst/>
                          <a:latin typeface="+mn-lt"/>
                        </a:rPr>
                      </a:br>
                      <a:r>
                        <a:rPr lang="th-TH" sz="2800" dirty="0">
                          <a:effectLst/>
                          <a:latin typeface="+mn-lt"/>
                        </a:rPr>
                        <a:t>&lt;/</a:t>
                      </a:r>
                      <a:r>
                        <a:rPr lang="en-US" sz="2800" dirty="0">
                          <a:effectLst/>
                          <a:latin typeface="+mn-lt"/>
                        </a:rPr>
                        <a:t>UL&gt; </a:t>
                      </a:r>
                      <a:br>
                        <a:rPr lang="en-US" sz="2800" dirty="0">
                          <a:effectLst/>
                          <a:latin typeface="+mn-lt"/>
                        </a:rPr>
                      </a:br>
                      <a:r>
                        <a:rPr lang="en-US" sz="2800" dirty="0">
                          <a:effectLst/>
                          <a:latin typeface="+mn-lt"/>
                        </a:rPr>
                        <a:t> </a:t>
                      </a:r>
                      <a:endParaRPr lang="en-US" sz="28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+mn-lt"/>
                        </a:rPr>
                        <a:t>การแสดงผลแบบรายการ ใช้คำสั่ง &lt;</a:t>
                      </a:r>
                      <a:r>
                        <a:rPr lang="en-US" sz="2800" dirty="0">
                          <a:effectLst/>
                          <a:latin typeface="+mn-lt"/>
                        </a:rPr>
                        <a:t>UL&gt; </a:t>
                      </a:r>
                      <a:r>
                        <a:rPr lang="th-TH" sz="2800" dirty="0">
                          <a:effectLst/>
                          <a:latin typeface="+mn-lt"/>
                        </a:rPr>
                        <a:t>เป็นเริ่มและปิดท้ายด้วย &lt;/</a:t>
                      </a:r>
                      <a:r>
                        <a:rPr lang="en-US" sz="2800" dirty="0">
                          <a:effectLst/>
                          <a:latin typeface="+mn-lt"/>
                        </a:rPr>
                        <a:t>UL&gt; </a:t>
                      </a:r>
                      <a:r>
                        <a:rPr lang="th-TH" sz="2800" dirty="0">
                          <a:effectLst/>
                          <a:latin typeface="+mn-lt"/>
                        </a:rPr>
                        <a:t>ส่วนคำสั่ง &lt;</a:t>
                      </a:r>
                      <a:r>
                        <a:rPr lang="en-US" sz="2800" dirty="0">
                          <a:effectLst/>
                          <a:latin typeface="+mn-lt"/>
                        </a:rPr>
                        <a:t>LI&gt; </a:t>
                      </a:r>
                      <a:r>
                        <a:rPr lang="th-TH" sz="2800" dirty="0">
                          <a:effectLst/>
                          <a:latin typeface="+mn-lt"/>
                        </a:rPr>
                        <a:t>เป็นตำแหน่งของรายการ ที่ต้องการนำเสนอ เราสามารถกำหนดให้แสดงผลรายการแบบต่างๆ ดังต่อไปนี้ </a:t>
                      </a:r>
                      <a:br>
                        <a:rPr lang="th-TH" sz="2800" dirty="0">
                          <a:effectLst/>
                          <a:latin typeface="+mn-lt"/>
                        </a:rPr>
                      </a:br>
                      <a:r>
                        <a:rPr lang="th-TH" sz="2800" dirty="0">
                          <a:effectLst/>
                          <a:latin typeface="+mn-lt"/>
                        </a:rPr>
                        <a:t/>
                      </a:r>
                      <a:br>
                        <a:rPr lang="th-TH" sz="2800" dirty="0">
                          <a:effectLst/>
                          <a:latin typeface="+mn-lt"/>
                        </a:rPr>
                      </a:br>
                      <a:r>
                        <a:rPr lang="th-TH" sz="2800" dirty="0">
                          <a:effectLst/>
                          <a:latin typeface="+mn-lt"/>
                        </a:rPr>
                        <a:t>- รูปวงกลมทึบ "</a:t>
                      </a:r>
                      <a:r>
                        <a:rPr lang="en-US" sz="2800" dirty="0">
                          <a:effectLst/>
                          <a:latin typeface="+mn-lt"/>
                        </a:rPr>
                        <a:t>disc" </a:t>
                      </a:r>
                      <a:br>
                        <a:rPr lang="en-US" sz="2800" dirty="0">
                          <a:effectLst/>
                          <a:latin typeface="+mn-lt"/>
                        </a:rPr>
                      </a:br>
                      <a:r>
                        <a:rPr lang="en-US" sz="2800" dirty="0">
                          <a:effectLst/>
                          <a:latin typeface="+mn-lt"/>
                        </a:rPr>
                        <a:t>- </a:t>
                      </a:r>
                      <a:r>
                        <a:rPr lang="th-TH" sz="2800" dirty="0">
                          <a:effectLst/>
                          <a:latin typeface="+mn-lt"/>
                        </a:rPr>
                        <a:t>รูปวงกลมโปร่ง "</a:t>
                      </a:r>
                      <a:r>
                        <a:rPr lang="en-US" sz="2800" dirty="0">
                          <a:effectLst/>
                          <a:latin typeface="+mn-lt"/>
                        </a:rPr>
                        <a:t>circle" </a:t>
                      </a:r>
                      <a:br>
                        <a:rPr lang="en-US" sz="2800" dirty="0">
                          <a:effectLst/>
                          <a:latin typeface="+mn-lt"/>
                        </a:rPr>
                      </a:br>
                      <a:r>
                        <a:rPr lang="en-US" sz="2800" dirty="0">
                          <a:effectLst/>
                          <a:latin typeface="+mn-lt"/>
                        </a:rPr>
                        <a:t>- </a:t>
                      </a:r>
                      <a:r>
                        <a:rPr lang="th-TH" sz="2800" dirty="0">
                          <a:effectLst/>
                          <a:latin typeface="+mn-lt"/>
                        </a:rPr>
                        <a:t>รูปสี่เหลี่ยม "</a:t>
                      </a:r>
                      <a:r>
                        <a:rPr lang="en-US" sz="2800" dirty="0">
                          <a:effectLst/>
                          <a:latin typeface="+mn-lt"/>
                        </a:rPr>
                        <a:t>square"</a:t>
                      </a:r>
                      <a:endParaRPr lang="en-US" sz="28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328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36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454" y="70866"/>
            <a:ext cx="1881044" cy="10430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383" y="257695"/>
            <a:ext cx="30380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600" b="1" dirty="0" smtClean="0"/>
              <a:t>แท็ก</a:t>
            </a:r>
            <a:r>
              <a:rPr lang="en-US" sz="6600" b="1" dirty="0" smtClean="0"/>
              <a:t>(Tag)</a:t>
            </a:r>
            <a:endParaRPr lang="en-US" sz="6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807266"/>
              </p:ext>
            </p:extLst>
          </p:nvPr>
        </p:nvGraphicFramePr>
        <p:xfrm>
          <a:off x="249382" y="1457302"/>
          <a:ext cx="8711737" cy="5187338"/>
        </p:xfrm>
        <a:graphic>
          <a:graphicData uri="http://schemas.openxmlformats.org/drawingml/2006/table">
            <a:tbl>
              <a:tblPr/>
              <a:tblGrid>
                <a:gridCol w="8119887">
                  <a:extLst>
                    <a:ext uri="{9D8B030D-6E8A-4147-A177-3AD203B41FA5}">
                      <a16:colId xmlns:a16="http://schemas.microsoft.com/office/drawing/2014/main" val="1612550477"/>
                    </a:ext>
                  </a:extLst>
                </a:gridCol>
                <a:gridCol w="591850">
                  <a:extLst>
                    <a:ext uri="{9D8B030D-6E8A-4147-A177-3AD203B41FA5}">
                      <a16:colId xmlns:a16="http://schemas.microsoft.com/office/drawing/2014/main" val="1223088262"/>
                    </a:ext>
                  </a:extLst>
                </a:gridCol>
              </a:tblGrid>
              <a:tr h="794457">
                <a:tc gridSpan="2">
                  <a:txBody>
                    <a:bodyPr/>
                    <a:lstStyle/>
                    <a:p>
                      <a:r>
                        <a:rPr lang="th-TH" sz="3200" b="1" dirty="0">
                          <a:effectLst/>
                          <a:latin typeface="+mn-lt"/>
                        </a:rPr>
                        <a:t>การสร้างตาราง</a:t>
                      </a:r>
                      <a:endParaRPr lang="th-TH" sz="32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051672"/>
                  </a:ext>
                </a:extLst>
              </a:tr>
              <a:tr h="4392881"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  <a:latin typeface="+mn-lt"/>
                        </a:rPr>
                        <a:t>&lt;TABLE BORDER = "2" &gt; </a:t>
                      </a:r>
                      <a:br>
                        <a:rPr lang="en-US" sz="3200" dirty="0">
                          <a:effectLst/>
                          <a:latin typeface="+mn-lt"/>
                        </a:rPr>
                      </a:br>
                      <a:r>
                        <a:rPr lang="en-US" sz="3200" dirty="0">
                          <a:effectLst/>
                          <a:latin typeface="+mn-lt"/>
                        </a:rPr>
                        <a:t>&lt;CAPTION&gt; </a:t>
                      </a:r>
                      <a:r>
                        <a:rPr lang="th-TH" sz="3200" dirty="0">
                          <a:effectLst/>
                          <a:latin typeface="+mn-lt"/>
                        </a:rPr>
                        <a:t>การสร้างตาราง &lt;/</a:t>
                      </a:r>
                      <a:r>
                        <a:rPr lang="en-US" sz="3200" dirty="0">
                          <a:effectLst/>
                          <a:latin typeface="+mn-lt"/>
                        </a:rPr>
                        <a:t>CAPTION&gt; </a:t>
                      </a:r>
                      <a:br>
                        <a:rPr lang="en-US" sz="3200" dirty="0">
                          <a:effectLst/>
                          <a:latin typeface="+mn-lt"/>
                        </a:rPr>
                      </a:br>
                      <a:r>
                        <a:rPr lang="en-US" sz="3200" dirty="0">
                          <a:effectLst/>
                          <a:latin typeface="+mn-lt"/>
                        </a:rPr>
                        <a:t>    &lt;TR&gt; &lt;TH&gt; </a:t>
                      </a:r>
                      <a:r>
                        <a:rPr lang="th-TH" sz="3200" dirty="0">
                          <a:effectLst/>
                          <a:latin typeface="+mn-lt"/>
                        </a:rPr>
                        <a:t>หัวเรื่อง 1 &lt;/</a:t>
                      </a:r>
                      <a:r>
                        <a:rPr lang="en-US" sz="3200" dirty="0">
                          <a:effectLst/>
                          <a:latin typeface="+mn-lt"/>
                        </a:rPr>
                        <a:t>TH&gt; </a:t>
                      </a:r>
                      <a:br>
                        <a:rPr lang="en-US" sz="3200" dirty="0">
                          <a:effectLst/>
                          <a:latin typeface="+mn-lt"/>
                        </a:rPr>
                      </a:br>
                      <a:r>
                        <a:rPr lang="en-US" sz="3200" dirty="0">
                          <a:effectLst/>
                          <a:latin typeface="+mn-lt"/>
                        </a:rPr>
                        <a:t>    &lt;TH&gt; </a:t>
                      </a:r>
                      <a:r>
                        <a:rPr lang="th-TH" sz="3200" dirty="0">
                          <a:effectLst/>
                          <a:latin typeface="+mn-lt"/>
                        </a:rPr>
                        <a:t>หัวเรื่อง 2 &lt;/</a:t>
                      </a:r>
                      <a:r>
                        <a:rPr lang="en-US" sz="3200" dirty="0">
                          <a:effectLst/>
                          <a:latin typeface="+mn-lt"/>
                        </a:rPr>
                        <a:t>TH&gt; &lt;/TR&gt;</a:t>
                      </a:r>
                      <a:br>
                        <a:rPr lang="en-US" sz="3200" dirty="0">
                          <a:effectLst/>
                          <a:latin typeface="+mn-lt"/>
                        </a:rPr>
                      </a:br>
                      <a:r>
                        <a:rPr lang="en-US" sz="3200" dirty="0">
                          <a:effectLst/>
                          <a:latin typeface="+mn-lt"/>
                        </a:rPr>
                        <a:t/>
                      </a:r>
                      <a:br>
                        <a:rPr lang="en-US" sz="3200" dirty="0">
                          <a:effectLst/>
                          <a:latin typeface="+mn-lt"/>
                        </a:rPr>
                      </a:br>
                      <a:r>
                        <a:rPr lang="en-US" sz="3200" dirty="0">
                          <a:effectLst/>
                          <a:latin typeface="+mn-lt"/>
                        </a:rPr>
                        <a:t>    &lt;TR&gt; &lt;TD&gt; </a:t>
                      </a:r>
                      <a:r>
                        <a:rPr lang="th-TH" sz="3200" dirty="0">
                          <a:effectLst/>
                          <a:latin typeface="+mn-lt"/>
                        </a:rPr>
                        <a:t>ข้อมูล 1 &lt;/</a:t>
                      </a:r>
                      <a:r>
                        <a:rPr lang="en-US" sz="3200" dirty="0">
                          <a:effectLst/>
                          <a:latin typeface="+mn-lt"/>
                        </a:rPr>
                        <a:t>TD&gt; </a:t>
                      </a:r>
                      <a:br>
                        <a:rPr lang="en-US" sz="3200" dirty="0">
                          <a:effectLst/>
                          <a:latin typeface="+mn-lt"/>
                        </a:rPr>
                      </a:br>
                      <a:r>
                        <a:rPr lang="en-US" sz="3200" dirty="0">
                          <a:effectLst/>
                          <a:latin typeface="+mn-lt"/>
                        </a:rPr>
                        <a:t>    &lt;TD&gt; </a:t>
                      </a:r>
                      <a:r>
                        <a:rPr lang="th-TH" sz="3200" dirty="0">
                          <a:effectLst/>
                          <a:latin typeface="+mn-lt"/>
                        </a:rPr>
                        <a:t>ข้อมูล 2 &lt;/</a:t>
                      </a:r>
                      <a:r>
                        <a:rPr lang="en-US" sz="3200" dirty="0">
                          <a:effectLst/>
                          <a:latin typeface="+mn-lt"/>
                        </a:rPr>
                        <a:t>TD&gt; &lt;/TR&gt;</a:t>
                      </a:r>
                      <a:br>
                        <a:rPr lang="en-US" sz="3200" dirty="0">
                          <a:effectLst/>
                          <a:latin typeface="+mn-lt"/>
                        </a:rPr>
                      </a:br>
                      <a:r>
                        <a:rPr lang="en-US" sz="3200" dirty="0">
                          <a:effectLst/>
                          <a:latin typeface="+mn-lt"/>
                        </a:rPr>
                        <a:t>&lt;/TABLE&gt; </a:t>
                      </a:r>
                      <a:endParaRPr lang="en-US" sz="32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07465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09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454" y="70866"/>
            <a:ext cx="1881044" cy="10430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383" y="257695"/>
            <a:ext cx="30380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600" b="1" dirty="0" smtClean="0"/>
              <a:t>แท็ก</a:t>
            </a:r>
            <a:r>
              <a:rPr lang="en-US" sz="6600" b="1" dirty="0" smtClean="0"/>
              <a:t>(Tag)</a:t>
            </a:r>
            <a:endParaRPr lang="en-US" sz="66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799518"/>
              </p:ext>
            </p:extLst>
          </p:nvPr>
        </p:nvGraphicFramePr>
        <p:xfrm>
          <a:off x="249383" y="1184071"/>
          <a:ext cx="8642068" cy="5630252"/>
        </p:xfrm>
        <a:graphic>
          <a:graphicData uri="http://schemas.openxmlformats.org/drawingml/2006/table">
            <a:tbl>
              <a:tblPr/>
              <a:tblGrid>
                <a:gridCol w="8054951">
                  <a:extLst>
                    <a:ext uri="{9D8B030D-6E8A-4147-A177-3AD203B41FA5}">
                      <a16:colId xmlns:a16="http://schemas.microsoft.com/office/drawing/2014/main" val="1918785462"/>
                    </a:ext>
                  </a:extLst>
                </a:gridCol>
                <a:gridCol w="587117">
                  <a:extLst>
                    <a:ext uri="{9D8B030D-6E8A-4147-A177-3AD203B41FA5}">
                      <a16:colId xmlns:a16="http://schemas.microsoft.com/office/drawing/2014/main" val="3305529413"/>
                    </a:ext>
                  </a:extLst>
                </a:gridCol>
              </a:tblGrid>
              <a:tr h="662012">
                <a:tc gridSpan="2">
                  <a:txBody>
                    <a:bodyPr/>
                    <a:lstStyle/>
                    <a:p>
                      <a:r>
                        <a:rPr lang="th-TH" sz="3200" b="1" dirty="0">
                          <a:effectLst/>
                          <a:latin typeface="+mn-lt"/>
                        </a:rPr>
                        <a:t>ขนาดของตาราง</a:t>
                      </a:r>
                      <a:endParaRPr lang="th-TH" sz="32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156711"/>
                  </a:ext>
                </a:extLst>
              </a:tr>
              <a:tr h="4789848">
                <a:tc>
                  <a:txBody>
                    <a:bodyPr/>
                    <a:lstStyle/>
                    <a:p>
                      <a:r>
                        <a:rPr lang="th-TH" sz="3200" u="sng" dirty="0">
                          <a:effectLst/>
                          <a:latin typeface="+mn-lt"/>
                        </a:rPr>
                        <a:t>กำหนดความกว้างและความสูงของตาราง </a:t>
                      </a:r>
                      <a:r>
                        <a:rPr lang="th-TH" sz="3200" dirty="0">
                          <a:effectLst/>
                          <a:latin typeface="+mn-lt"/>
                        </a:rPr>
                        <a:t/>
                      </a:r>
                      <a:br>
                        <a:rPr lang="th-TH" sz="3200" dirty="0">
                          <a:effectLst/>
                          <a:latin typeface="+mn-lt"/>
                        </a:rPr>
                      </a:br>
                      <a:r>
                        <a:rPr lang="th-TH" sz="3200" dirty="0">
                          <a:effectLst/>
                          <a:latin typeface="+mn-lt"/>
                        </a:rPr>
                        <a:t>&lt;</a:t>
                      </a:r>
                      <a:r>
                        <a:rPr lang="en-US" sz="3200" dirty="0">
                          <a:effectLst/>
                          <a:latin typeface="+mn-lt"/>
                        </a:rPr>
                        <a:t>TABLE width="50%" height = "60%" &gt; </a:t>
                      </a:r>
                      <a:br>
                        <a:rPr lang="en-US" sz="3200" dirty="0">
                          <a:effectLst/>
                          <a:latin typeface="+mn-lt"/>
                        </a:rPr>
                      </a:br>
                      <a:r>
                        <a:rPr lang="en-US" sz="3200" dirty="0">
                          <a:effectLst/>
                          <a:latin typeface="+mn-lt"/>
                        </a:rPr>
                        <a:t>&lt;CAPTION&gt; </a:t>
                      </a:r>
                      <a:r>
                        <a:rPr lang="th-TH" sz="3200" dirty="0">
                          <a:effectLst/>
                          <a:latin typeface="+mn-lt"/>
                        </a:rPr>
                        <a:t>ขนาดของตาราง &lt;/</a:t>
                      </a:r>
                      <a:r>
                        <a:rPr lang="en-US" sz="3200" dirty="0">
                          <a:effectLst/>
                          <a:latin typeface="+mn-lt"/>
                        </a:rPr>
                        <a:t>CAPTION&gt; </a:t>
                      </a:r>
                      <a:br>
                        <a:rPr lang="en-US" sz="3200" dirty="0">
                          <a:effectLst/>
                          <a:latin typeface="+mn-lt"/>
                        </a:rPr>
                      </a:br>
                      <a:r>
                        <a:rPr lang="en-US" sz="3200" dirty="0">
                          <a:effectLst/>
                          <a:latin typeface="+mn-lt"/>
                        </a:rPr>
                        <a:t>    &lt;TR&gt; &lt;TH&gt; </a:t>
                      </a:r>
                      <a:r>
                        <a:rPr lang="th-TH" sz="3200" dirty="0">
                          <a:effectLst/>
                          <a:latin typeface="+mn-lt"/>
                        </a:rPr>
                        <a:t>หัวเรื่อง 1 &lt;/</a:t>
                      </a:r>
                      <a:r>
                        <a:rPr lang="en-US" sz="3200" dirty="0">
                          <a:effectLst/>
                          <a:latin typeface="+mn-lt"/>
                        </a:rPr>
                        <a:t>TH&gt; </a:t>
                      </a:r>
                      <a:br>
                        <a:rPr lang="en-US" sz="3200" dirty="0">
                          <a:effectLst/>
                          <a:latin typeface="+mn-lt"/>
                        </a:rPr>
                      </a:br>
                      <a:r>
                        <a:rPr lang="en-US" sz="3200" dirty="0">
                          <a:effectLst/>
                          <a:latin typeface="+mn-lt"/>
                        </a:rPr>
                        <a:t>    &lt;TH&gt; </a:t>
                      </a:r>
                      <a:r>
                        <a:rPr lang="th-TH" sz="3200" dirty="0">
                          <a:effectLst/>
                          <a:latin typeface="+mn-lt"/>
                        </a:rPr>
                        <a:t>หัวเรื่อง 2 &lt;/</a:t>
                      </a:r>
                      <a:r>
                        <a:rPr lang="en-US" sz="3200" dirty="0">
                          <a:effectLst/>
                          <a:latin typeface="+mn-lt"/>
                        </a:rPr>
                        <a:t>TH&gt; &lt;/TR&gt;</a:t>
                      </a:r>
                      <a:br>
                        <a:rPr lang="en-US" sz="3200" dirty="0">
                          <a:effectLst/>
                          <a:latin typeface="+mn-lt"/>
                        </a:rPr>
                      </a:br>
                      <a:r>
                        <a:rPr lang="en-US" sz="3200" dirty="0">
                          <a:effectLst/>
                          <a:latin typeface="+mn-lt"/>
                        </a:rPr>
                        <a:t/>
                      </a:r>
                      <a:br>
                        <a:rPr lang="en-US" sz="3200" dirty="0">
                          <a:effectLst/>
                          <a:latin typeface="+mn-lt"/>
                        </a:rPr>
                      </a:br>
                      <a:r>
                        <a:rPr lang="en-US" sz="3200" dirty="0">
                          <a:effectLst/>
                          <a:latin typeface="+mn-lt"/>
                        </a:rPr>
                        <a:t>    &lt;TR&gt; &lt;TD&gt; </a:t>
                      </a:r>
                      <a:r>
                        <a:rPr lang="th-TH" sz="3200" dirty="0">
                          <a:effectLst/>
                          <a:latin typeface="+mn-lt"/>
                        </a:rPr>
                        <a:t>ข้อมูล 1 &lt;/</a:t>
                      </a:r>
                      <a:r>
                        <a:rPr lang="en-US" sz="3200" dirty="0">
                          <a:effectLst/>
                          <a:latin typeface="+mn-lt"/>
                        </a:rPr>
                        <a:t>TD&gt; </a:t>
                      </a:r>
                      <a:br>
                        <a:rPr lang="en-US" sz="3200" dirty="0">
                          <a:effectLst/>
                          <a:latin typeface="+mn-lt"/>
                        </a:rPr>
                      </a:br>
                      <a:r>
                        <a:rPr lang="en-US" sz="3200" dirty="0">
                          <a:effectLst/>
                          <a:latin typeface="+mn-lt"/>
                        </a:rPr>
                        <a:t>    &lt;TD&gt; </a:t>
                      </a:r>
                      <a:r>
                        <a:rPr lang="th-TH" sz="3200" dirty="0">
                          <a:effectLst/>
                          <a:latin typeface="+mn-lt"/>
                        </a:rPr>
                        <a:t>ข้อมูล 2 &lt;/</a:t>
                      </a:r>
                      <a:r>
                        <a:rPr lang="en-US" sz="3200" dirty="0">
                          <a:effectLst/>
                          <a:latin typeface="+mn-lt"/>
                        </a:rPr>
                        <a:t>TD&gt; &lt;/TR&gt;</a:t>
                      </a:r>
                      <a:br>
                        <a:rPr lang="en-US" sz="3200" dirty="0">
                          <a:effectLst/>
                          <a:latin typeface="+mn-lt"/>
                        </a:rPr>
                      </a:br>
                      <a:r>
                        <a:rPr lang="en-US" sz="3200" dirty="0">
                          <a:effectLst/>
                          <a:latin typeface="+mn-lt"/>
                        </a:rPr>
                        <a:t>&lt;/TABLE&gt; </a:t>
                      </a:r>
                      <a:br>
                        <a:rPr lang="en-US" sz="3200" dirty="0">
                          <a:effectLst/>
                          <a:latin typeface="+mn-lt"/>
                        </a:rPr>
                      </a:br>
                      <a:endParaRPr lang="en-US" sz="32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87697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7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454" y="70866"/>
            <a:ext cx="1881044" cy="10430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383" y="257695"/>
            <a:ext cx="30380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600" b="1" dirty="0" smtClean="0"/>
              <a:t>แท็ก</a:t>
            </a:r>
            <a:r>
              <a:rPr lang="en-US" sz="6600" b="1" dirty="0" smtClean="0"/>
              <a:t>(Tag)</a:t>
            </a:r>
            <a:endParaRPr lang="en-US" sz="6600" b="1" dirty="0"/>
          </a:p>
        </p:txBody>
      </p:sp>
      <p:sp>
        <p:nvSpPr>
          <p:cNvPr id="3" name="Rectangle 2"/>
          <p:cNvSpPr/>
          <p:nvPr/>
        </p:nvSpPr>
        <p:spPr>
          <a:xfrm>
            <a:off x="249382" y="1275027"/>
            <a:ext cx="871173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600" b="0" i="0" u="sng" dirty="0" smtClean="0">
                <a:solidFill>
                  <a:srgbClr val="000000"/>
                </a:solidFill>
                <a:effectLst/>
              </a:rPr>
              <a:t>กำหนดความสูงของแถว (</a:t>
            </a:r>
            <a:r>
              <a:rPr lang="en-US" sz="3600" b="0" i="0" u="sng" dirty="0" smtClean="0">
                <a:solidFill>
                  <a:srgbClr val="000000"/>
                </a:solidFill>
                <a:effectLst/>
              </a:rPr>
              <a:t>row) 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0" i="0" dirty="0" smtClean="0">
                <a:solidFill>
                  <a:srgbClr val="000000"/>
                </a:solidFill>
                <a:effectLst/>
              </a:rPr>
              <a:t>&lt;TABLE width="50%"&gt; 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0" i="0" dirty="0" smtClean="0">
                <a:solidFill>
                  <a:srgbClr val="000000"/>
                </a:solidFill>
                <a:effectLst/>
              </a:rPr>
              <a:t>    &lt;TR&gt; &lt;TH&gt; </a:t>
            </a:r>
            <a:r>
              <a:rPr lang="th-TH" sz="3600" b="0" i="0" dirty="0" smtClean="0">
                <a:solidFill>
                  <a:srgbClr val="000000"/>
                </a:solidFill>
                <a:effectLst/>
              </a:rPr>
              <a:t>หัวเรื่อง 1 &lt;/</a:t>
            </a:r>
            <a:r>
              <a:rPr lang="en-US" sz="3600" b="0" i="0" dirty="0" smtClean="0">
                <a:solidFill>
                  <a:srgbClr val="000000"/>
                </a:solidFill>
                <a:effectLst/>
              </a:rPr>
              <a:t>TH&gt; 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0" i="0" dirty="0" smtClean="0">
                <a:solidFill>
                  <a:srgbClr val="000000"/>
                </a:solidFill>
                <a:effectLst/>
              </a:rPr>
              <a:t>    &lt;TH&gt; </a:t>
            </a:r>
            <a:r>
              <a:rPr lang="th-TH" sz="3600" b="0" i="0" dirty="0" smtClean="0">
                <a:solidFill>
                  <a:srgbClr val="000000"/>
                </a:solidFill>
                <a:effectLst/>
              </a:rPr>
              <a:t>หัวเรื่อง 2 &lt;/</a:t>
            </a:r>
            <a:r>
              <a:rPr lang="en-US" sz="3600" b="0" i="0" dirty="0" smtClean="0">
                <a:solidFill>
                  <a:srgbClr val="000000"/>
                </a:solidFill>
                <a:effectLst/>
              </a:rPr>
              <a:t>TH&gt; &lt;/TR&gt;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0" i="0" dirty="0" smtClean="0">
                <a:solidFill>
                  <a:srgbClr val="000000"/>
                </a:solidFill>
                <a:effectLst/>
              </a:rPr>
              <a:t>    &lt;TR&gt; &lt;TD&gt; </a:t>
            </a:r>
            <a:r>
              <a:rPr lang="th-TH" sz="3600" b="0" i="0" dirty="0" smtClean="0">
                <a:solidFill>
                  <a:srgbClr val="000000"/>
                </a:solidFill>
                <a:effectLst/>
              </a:rPr>
              <a:t>ข้อมูล 1 &lt;/</a:t>
            </a:r>
            <a:r>
              <a:rPr lang="en-US" sz="3600" b="0" i="0" dirty="0" smtClean="0">
                <a:solidFill>
                  <a:srgbClr val="000000"/>
                </a:solidFill>
                <a:effectLst/>
              </a:rPr>
              <a:t>TD&gt; 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0" i="0" dirty="0" smtClean="0">
                <a:solidFill>
                  <a:srgbClr val="000000"/>
                </a:solidFill>
                <a:effectLst/>
              </a:rPr>
              <a:t>    &lt;TD </a:t>
            </a:r>
            <a:r>
              <a:rPr lang="en-US" sz="3600" b="0" i="0" dirty="0" err="1" smtClean="0">
                <a:solidFill>
                  <a:srgbClr val="000000"/>
                </a:solidFill>
                <a:effectLst/>
              </a:rPr>
              <a:t>rowspan</a:t>
            </a:r>
            <a:r>
              <a:rPr lang="en-US" sz="3600" b="0" i="0" dirty="0" smtClean="0">
                <a:solidFill>
                  <a:srgbClr val="000000"/>
                </a:solidFill>
                <a:effectLst/>
              </a:rPr>
              <a:t> = "2" &gt; </a:t>
            </a:r>
            <a:r>
              <a:rPr lang="th-TH" sz="3600" b="0" i="0" dirty="0" smtClean="0">
                <a:solidFill>
                  <a:srgbClr val="000000"/>
                </a:solidFill>
                <a:effectLst/>
              </a:rPr>
              <a:t>ข้อมูล 2 &lt;/</a:t>
            </a:r>
            <a:r>
              <a:rPr lang="en-US" sz="3600" b="0" i="0" dirty="0" smtClean="0">
                <a:solidFill>
                  <a:srgbClr val="000000"/>
                </a:solidFill>
                <a:effectLst/>
              </a:rPr>
              <a:t>TD&gt; &lt;/TR&gt;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0" i="0" dirty="0" smtClean="0">
                <a:solidFill>
                  <a:srgbClr val="000000"/>
                </a:solidFill>
                <a:effectLst/>
              </a:rPr>
              <a:t>    &lt;TR&gt; &lt;TD&gt; </a:t>
            </a:r>
            <a:r>
              <a:rPr lang="th-TH" sz="3600" b="0" i="0" dirty="0" smtClean="0">
                <a:solidFill>
                  <a:srgbClr val="000000"/>
                </a:solidFill>
                <a:effectLst/>
              </a:rPr>
              <a:t>ข้อมูล 3 &lt;/</a:t>
            </a:r>
            <a:r>
              <a:rPr lang="en-US" sz="3600" b="0" i="0" dirty="0" smtClean="0">
                <a:solidFill>
                  <a:srgbClr val="000000"/>
                </a:solidFill>
                <a:effectLst/>
              </a:rPr>
              <a:t>TD&gt; &lt;/TR&gt;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0" i="0" dirty="0" smtClean="0">
                <a:solidFill>
                  <a:srgbClr val="000000"/>
                </a:solidFill>
                <a:effectLst/>
              </a:rPr>
              <a:t>&lt;/TABLE&gt; 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7082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454" y="70866"/>
            <a:ext cx="1881044" cy="10430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383" y="257695"/>
            <a:ext cx="30380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600" b="1" dirty="0" smtClean="0"/>
              <a:t>แท็ก</a:t>
            </a:r>
            <a:r>
              <a:rPr lang="en-US" sz="6600" b="1" dirty="0" smtClean="0"/>
              <a:t>(Tag)</a:t>
            </a:r>
            <a:endParaRPr lang="en-US" sz="6600" b="1" dirty="0"/>
          </a:p>
        </p:txBody>
      </p:sp>
      <p:sp>
        <p:nvSpPr>
          <p:cNvPr id="2" name="Rectangle 1"/>
          <p:cNvSpPr/>
          <p:nvPr/>
        </p:nvSpPr>
        <p:spPr>
          <a:xfrm>
            <a:off x="249383" y="1266319"/>
            <a:ext cx="872044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600" b="0" i="0" u="sng" dirty="0" smtClean="0">
                <a:solidFill>
                  <a:srgbClr val="000000"/>
                </a:solidFill>
                <a:effectLst/>
              </a:rPr>
              <a:t>กำหนดความกว้างของคอลัมภ์ (</a:t>
            </a:r>
            <a:r>
              <a:rPr lang="en-US" sz="3600" b="0" i="0" u="sng" dirty="0" smtClean="0">
                <a:solidFill>
                  <a:srgbClr val="000000"/>
                </a:solidFill>
                <a:effectLst/>
              </a:rPr>
              <a:t>column) 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0" i="0" dirty="0" smtClean="0">
                <a:solidFill>
                  <a:srgbClr val="000000"/>
                </a:solidFill>
                <a:effectLst/>
              </a:rPr>
              <a:t>&lt;TABLE width="50%"&gt; 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0" i="0" dirty="0" smtClean="0">
                <a:solidFill>
                  <a:srgbClr val="000000"/>
                </a:solidFill>
                <a:effectLst/>
              </a:rPr>
              <a:t>    &lt;TR&gt; &lt;TH&gt; </a:t>
            </a:r>
            <a:r>
              <a:rPr lang="th-TH" sz="3600" b="0" i="0" dirty="0" smtClean="0">
                <a:solidFill>
                  <a:srgbClr val="000000"/>
                </a:solidFill>
                <a:effectLst/>
              </a:rPr>
              <a:t>หัวเรื่อง 1 &lt;/</a:t>
            </a:r>
            <a:r>
              <a:rPr lang="en-US" sz="3600" b="0" i="0" dirty="0" smtClean="0">
                <a:solidFill>
                  <a:srgbClr val="000000"/>
                </a:solidFill>
                <a:effectLst/>
              </a:rPr>
              <a:t>TH&gt; 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0" i="0" dirty="0" smtClean="0">
                <a:solidFill>
                  <a:srgbClr val="000000"/>
                </a:solidFill>
                <a:effectLst/>
              </a:rPr>
              <a:t>    &lt;TH&gt; </a:t>
            </a:r>
            <a:r>
              <a:rPr lang="th-TH" sz="3600" b="0" i="0" dirty="0" smtClean="0">
                <a:solidFill>
                  <a:srgbClr val="000000"/>
                </a:solidFill>
                <a:effectLst/>
              </a:rPr>
              <a:t>หัวเรื่อง 2 &lt;/</a:t>
            </a:r>
            <a:r>
              <a:rPr lang="en-US" sz="3600" b="0" i="0" dirty="0" smtClean="0">
                <a:solidFill>
                  <a:srgbClr val="000000"/>
                </a:solidFill>
                <a:effectLst/>
              </a:rPr>
              <a:t>TH&gt; &lt;/TR&gt;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0" i="0" dirty="0" smtClean="0">
                <a:solidFill>
                  <a:srgbClr val="000000"/>
                </a:solidFill>
                <a:effectLst/>
              </a:rPr>
              <a:t>    &lt;TR&gt; &lt;TD&gt; </a:t>
            </a:r>
            <a:r>
              <a:rPr lang="th-TH" sz="3600" b="0" i="0" dirty="0" smtClean="0">
                <a:solidFill>
                  <a:srgbClr val="000000"/>
                </a:solidFill>
                <a:effectLst/>
              </a:rPr>
              <a:t>ข้อมูล 1 &lt;/</a:t>
            </a:r>
            <a:r>
              <a:rPr lang="en-US" sz="3600" b="0" i="0" dirty="0" smtClean="0">
                <a:solidFill>
                  <a:srgbClr val="000000"/>
                </a:solidFill>
                <a:effectLst/>
              </a:rPr>
              <a:t>TD&gt; 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0" i="0" dirty="0" smtClean="0">
                <a:solidFill>
                  <a:srgbClr val="000000"/>
                </a:solidFill>
                <a:effectLst/>
              </a:rPr>
              <a:t>    &lt;TD&gt; </a:t>
            </a:r>
            <a:r>
              <a:rPr lang="th-TH" sz="3600" b="0" i="0" dirty="0" smtClean="0">
                <a:solidFill>
                  <a:srgbClr val="000000"/>
                </a:solidFill>
                <a:effectLst/>
              </a:rPr>
              <a:t>ข้อมูล 2 &lt;/</a:t>
            </a:r>
            <a:r>
              <a:rPr lang="en-US" sz="3600" b="0" i="0" dirty="0" smtClean="0">
                <a:solidFill>
                  <a:srgbClr val="000000"/>
                </a:solidFill>
                <a:effectLst/>
              </a:rPr>
              <a:t>TD&gt; &lt;/TR&gt;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0" i="0" dirty="0" smtClean="0">
                <a:solidFill>
                  <a:srgbClr val="000000"/>
                </a:solidFill>
                <a:effectLst/>
              </a:rPr>
              <a:t>    &lt;TR&gt; &lt;TD </a:t>
            </a:r>
            <a:r>
              <a:rPr lang="en-US" sz="3600" b="0" i="0" dirty="0" err="1" smtClean="0">
                <a:solidFill>
                  <a:srgbClr val="000000"/>
                </a:solidFill>
                <a:effectLst/>
              </a:rPr>
              <a:t>colspan</a:t>
            </a:r>
            <a:r>
              <a:rPr lang="en-US" sz="3600" b="0" i="0" dirty="0" smtClean="0">
                <a:solidFill>
                  <a:srgbClr val="000000"/>
                </a:solidFill>
                <a:effectLst/>
              </a:rPr>
              <a:t>="2" &gt; </a:t>
            </a:r>
            <a:r>
              <a:rPr lang="th-TH" sz="3600" b="0" i="0" dirty="0" smtClean="0">
                <a:solidFill>
                  <a:srgbClr val="000000"/>
                </a:solidFill>
                <a:effectLst/>
              </a:rPr>
              <a:t>ข้อมูล 3 &lt;/</a:t>
            </a:r>
            <a:r>
              <a:rPr lang="en-US" sz="3600" b="0" i="0" dirty="0" smtClean="0">
                <a:solidFill>
                  <a:srgbClr val="000000"/>
                </a:solidFill>
                <a:effectLst/>
              </a:rPr>
              <a:t>TD&gt; &lt;/TR&gt;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0" i="0" dirty="0" smtClean="0">
                <a:solidFill>
                  <a:srgbClr val="000000"/>
                </a:solidFill>
                <a:effectLst/>
              </a:rPr>
              <a:t>&lt;/TABLE&gt;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1523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454" y="70866"/>
            <a:ext cx="1881044" cy="10430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383" y="257695"/>
            <a:ext cx="30380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600" b="1" dirty="0" smtClean="0"/>
              <a:t>แท็ก</a:t>
            </a:r>
            <a:r>
              <a:rPr lang="en-US" sz="6600" b="1" dirty="0" smtClean="0"/>
              <a:t>(Tag)</a:t>
            </a:r>
            <a:endParaRPr lang="en-US" sz="6600" b="1" dirty="0"/>
          </a:p>
        </p:txBody>
      </p:sp>
      <p:sp>
        <p:nvSpPr>
          <p:cNvPr id="3" name="Rectangle 2"/>
          <p:cNvSpPr/>
          <p:nvPr/>
        </p:nvSpPr>
        <p:spPr>
          <a:xfrm>
            <a:off x="249383" y="1164134"/>
            <a:ext cx="863336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0" i="0" u="sng" dirty="0" smtClean="0">
                <a:solidFill>
                  <a:srgbClr val="000000"/>
                </a:solidFill>
                <a:effectLst/>
              </a:rPr>
              <a:t>ตารางซ้อนตาราง </a:t>
            </a:r>
            <a:r>
              <a:rPr lang="th-TH" sz="2800" dirty="0" smtClean="0"/>
              <a:t/>
            </a:r>
            <a:br>
              <a:rPr lang="th-TH" sz="2800" dirty="0" smtClean="0"/>
            </a:br>
            <a:r>
              <a:rPr lang="th-TH" sz="2800" b="0" i="0" dirty="0" smtClean="0">
                <a:solidFill>
                  <a:srgbClr val="000000"/>
                </a:solidFill>
                <a:effectLst/>
              </a:rPr>
              <a:t>&lt;</a:t>
            </a:r>
            <a:r>
              <a:rPr lang="en-US" sz="2800" b="0" i="0" dirty="0" smtClean="0">
                <a:solidFill>
                  <a:srgbClr val="000000"/>
                </a:solidFill>
                <a:effectLst/>
              </a:rPr>
              <a:t>TABLE width="50%"&gt; 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000000"/>
                </a:solidFill>
                <a:effectLst/>
              </a:rPr>
              <a:t>    &lt;TR&gt; &lt;TH&gt; </a:t>
            </a:r>
            <a:r>
              <a:rPr lang="th-TH" sz="2800" b="0" i="0" dirty="0" smtClean="0">
                <a:solidFill>
                  <a:srgbClr val="000000"/>
                </a:solidFill>
                <a:effectLst/>
              </a:rPr>
              <a:t>หัวเรื่อง 1 &lt;/</a:t>
            </a:r>
            <a:r>
              <a:rPr lang="en-US" sz="2800" b="0" i="0" dirty="0" smtClean="0">
                <a:solidFill>
                  <a:srgbClr val="000000"/>
                </a:solidFill>
                <a:effectLst/>
              </a:rPr>
              <a:t>TH&gt; 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000000"/>
                </a:solidFill>
                <a:effectLst/>
              </a:rPr>
              <a:t>    &lt;TH&gt; </a:t>
            </a:r>
            <a:r>
              <a:rPr lang="th-TH" sz="2800" b="0" i="0" dirty="0" smtClean="0">
                <a:solidFill>
                  <a:srgbClr val="000000"/>
                </a:solidFill>
                <a:effectLst/>
              </a:rPr>
              <a:t>หัวเรื่อง 2 &lt;/</a:t>
            </a:r>
            <a:r>
              <a:rPr lang="en-US" sz="2800" b="0" i="0" dirty="0" smtClean="0">
                <a:solidFill>
                  <a:srgbClr val="000000"/>
                </a:solidFill>
                <a:effectLst/>
              </a:rPr>
              <a:t>TH&gt; &lt;/TR&gt;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000000"/>
                </a:solidFill>
                <a:effectLst/>
              </a:rPr>
              <a:t>    &lt;TR&gt; &lt;TD&gt; </a:t>
            </a:r>
            <a:r>
              <a:rPr lang="th-TH" sz="2800" b="0" i="0" dirty="0" smtClean="0">
                <a:solidFill>
                  <a:srgbClr val="000000"/>
                </a:solidFill>
                <a:effectLst/>
              </a:rPr>
              <a:t>ข้อมูล 1 &lt;/</a:t>
            </a:r>
            <a:r>
              <a:rPr lang="en-US" sz="2800" b="0" i="0" dirty="0" smtClean="0">
                <a:solidFill>
                  <a:srgbClr val="000000"/>
                </a:solidFill>
                <a:effectLst/>
              </a:rPr>
              <a:t>TD&gt; 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000000"/>
                </a:solidFill>
                <a:effectLst/>
              </a:rPr>
              <a:t>    &lt;TD&gt; </a:t>
            </a:r>
            <a:r>
              <a:rPr lang="th-TH" sz="2800" b="0" i="0" dirty="0" smtClean="0">
                <a:solidFill>
                  <a:srgbClr val="000000"/>
                </a:solidFill>
                <a:effectLst/>
              </a:rPr>
              <a:t>ข้อมูล 2 &lt;/</a:t>
            </a:r>
            <a:r>
              <a:rPr lang="en-US" sz="2800" b="0" i="0" dirty="0" smtClean="0">
                <a:solidFill>
                  <a:srgbClr val="000000"/>
                </a:solidFill>
                <a:effectLst/>
              </a:rPr>
              <a:t>TD&gt; &lt;/TR&gt;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000000"/>
                </a:solidFill>
                <a:effectLst/>
              </a:rPr>
              <a:t>    &lt;TR&gt; &lt;TD&gt; </a:t>
            </a:r>
            <a:r>
              <a:rPr lang="th-TH" sz="2800" b="0" i="0" dirty="0" smtClean="0">
                <a:solidFill>
                  <a:srgbClr val="000000"/>
                </a:solidFill>
                <a:effectLst/>
              </a:rPr>
              <a:t>ข้อมูล 3 &lt;/</a:t>
            </a:r>
            <a:r>
              <a:rPr lang="en-US" sz="2800" b="0" i="0" dirty="0" smtClean="0">
                <a:solidFill>
                  <a:srgbClr val="000000"/>
                </a:solidFill>
                <a:effectLst/>
              </a:rPr>
              <a:t>TD&gt; 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000000"/>
                </a:solidFill>
                <a:effectLst/>
              </a:rPr>
              <a:t>&lt;TABLE width="50%"&gt; 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000000"/>
                </a:solidFill>
                <a:effectLst/>
              </a:rPr>
              <a:t>    &lt;TR&gt; &lt;TD&gt; </a:t>
            </a:r>
            <a:r>
              <a:rPr lang="th-TH" sz="2800" b="0" i="0" dirty="0" smtClean="0">
                <a:solidFill>
                  <a:srgbClr val="000000"/>
                </a:solidFill>
                <a:effectLst/>
              </a:rPr>
              <a:t>ข้อมูล 4 &lt;/</a:t>
            </a:r>
            <a:r>
              <a:rPr lang="en-US" sz="2800" b="0" i="0" dirty="0" smtClean="0">
                <a:solidFill>
                  <a:srgbClr val="000000"/>
                </a:solidFill>
                <a:effectLst/>
              </a:rPr>
              <a:t>TD&gt; 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000000"/>
                </a:solidFill>
                <a:effectLst/>
              </a:rPr>
              <a:t>    &lt;TD&gt; </a:t>
            </a:r>
            <a:r>
              <a:rPr lang="th-TH" sz="2800" b="0" i="0" dirty="0" smtClean="0">
                <a:solidFill>
                  <a:srgbClr val="000000"/>
                </a:solidFill>
                <a:effectLst/>
              </a:rPr>
              <a:t>ข้อมูล 5 &lt;/</a:t>
            </a:r>
            <a:r>
              <a:rPr lang="en-US" sz="2800" b="0" i="0" dirty="0" smtClean="0">
                <a:solidFill>
                  <a:srgbClr val="000000"/>
                </a:solidFill>
                <a:effectLst/>
              </a:rPr>
              <a:t>TD&gt; &lt;/TR&gt;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000000"/>
                </a:solidFill>
                <a:effectLst/>
              </a:rPr>
              <a:t>&lt;/TABLE&gt; 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000000"/>
                </a:solidFill>
                <a:effectLst/>
              </a:rPr>
              <a:t>&lt;/TABLE&gt;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847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454" y="70866"/>
            <a:ext cx="1881044" cy="10430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383" y="257695"/>
            <a:ext cx="30380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600" b="1" dirty="0" smtClean="0"/>
              <a:t>แท็ก</a:t>
            </a:r>
            <a:r>
              <a:rPr lang="en-US" sz="6600" b="1" dirty="0" smtClean="0"/>
              <a:t>(Tag)</a:t>
            </a:r>
            <a:endParaRPr lang="en-US" sz="66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202001"/>
              </p:ext>
            </p:extLst>
          </p:nvPr>
        </p:nvGraphicFramePr>
        <p:xfrm>
          <a:off x="249382" y="1365691"/>
          <a:ext cx="8563691" cy="5059680"/>
        </p:xfrm>
        <a:graphic>
          <a:graphicData uri="http://schemas.openxmlformats.org/drawingml/2006/table">
            <a:tbl>
              <a:tblPr/>
              <a:tblGrid>
                <a:gridCol w="7981899">
                  <a:extLst>
                    <a:ext uri="{9D8B030D-6E8A-4147-A177-3AD203B41FA5}">
                      <a16:colId xmlns:a16="http://schemas.microsoft.com/office/drawing/2014/main" val="592088246"/>
                    </a:ext>
                  </a:extLst>
                </a:gridCol>
                <a:gridCol w="581792">
                  <a:extLst>
                    <a:ext uri="{9D8B030D-6E8A-4147-A177-3AD203B41FA5}">
                      <a16:colId xmlns:a16="http://schemas.microsoft.com/office/drawing/2014/main" val="391568840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th-TH" sz="3200" b="1" dirty="0">
                          <a:effectLst/>
                          <a:latin typeface="+mn-lt"/>
                        </a:rPr>
                        <a:t>สีกับตาราง</a:t>
                      </a:r>
                      <a:endParaRPr lang="th-TH" sz="32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19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h-TH" sz="3200" u="sng" dirty="0">
                          <a:effectLst/>
                          <a:latin typeface="+mn-lt"/>
                        </a:rPr>
                        <a:t>สีฉากหลังของตาราง </a:t>
                      </a:r>
                      <a:r>
                        <a:rPr lang="th-TH" sz="3200" dirty="0">
                          <a:effectLst/>
                          <a:latin typeface="+mn-lt"/>
                        </a:rPr>
                        <a:t/>
                      </a:r>
                      <a:br>
                        <a:rPr lang="th-TH" sz="3200" dirty="0">
                          <a:effectLst/>
                          <a:latin typeface="+mn-lt"/>
                        </a:rPr>
                      </a:br>
                      <a:r>
                        <a:rPr lang="th-TH" sz="3200" dirty="0">
                          <a:effectLst/>
                          <a:latin typeface="+mn-lt"/>
                        </a:rPr>
                        <a:t>&lt;</a:t>
                      </a:r>
                      <a:r>
                        <a:rPr lang="en-US" sz="3200" dirty="0">
                          <a:effectLst/>
                          <a:latin typeface="+mn-lt"/>
                        </a:rPr>
                        <a:t>TABLE width="50%" </a:t>
                      </a:r>
                      <a:r>
                        <a:rPr lang="en-US" sz="3200" dirty="0" err="1">
                          <a:effectLst/>
                          <a:latin typeface="+mn-lt"/>
                        </a:rPr>
                        <a:t>bgcolor</a:t>
                      </a:r>
                      <a:r>
                        <a:rPr lang="en-US" sz="3200" dirty="0">
                          <a:effectLst/>
                          <a:latin typeface="+mn-lt"/>
                        </a:rPr>
                        <a:t> = "red" &gt; </a:t>
                      </a:r>
                      <a:br>
                        <a:rPr lang="en-US" sz="3200" dirty="0">
                          <a:effectLst/>
                          <a:latin typeface="+mn-lt"/>
                        </a:rPr>
                      </a:br>
                      <a:r>
                        <a:rPr lang="en-US" sz="3200" dirty="0">
                          <a:effectLst/>
                          <a:latin typeface="+mn-lt"/>
                        </a:rPr>
                        <a:t>&lt;CAPTION&gt; </a:t>
                      </a:r>
                      <a:r>
                        <a:rPr lang="th-TH" sz="3200" dirty="0">
                          <a:effectLst/>
                          <a:latin typeface="+mn-lt"/>
                        </a:rPr>
                        <a:t>สีฉากหลังของตาราง &lt;/</a:t>
                      </a:r>
                      <a:r>
                        <a:rPr lang="en-US" sz="3200" dirty="0">
                          <a:effectLst/>
                          <a:latin typeface="+mn-lt"/>
                        </a:rPr>
                        <a:t>CAPTION&gt; </a:t>
                      </a:r>
                      <a:br>
                        <a:rPr lang="en-US" sz="3200" dirty="0">
                          <a:effectLst/>
                          <a:latin typeface="+mn-lt"/>
                        </a:rPr>
                      </a:br>
                      <a:r>
                        <a:rPr lang="en-US" sz="3200" dirty="0">
                          <a:effectLst/>
                          <a:latin typeface="+mn-lt"/>
                        </a:rPr>
                        <a:t>    &lt;TR&gt; &lt;TH&gt; </a:t>
                      </a:r>
                      <a:r>
                        <a:rPr lang="th-TH" sz="3200" dirty="0">
                          <a:effectLst/>
                          <a:latin typeface="+mn-lt"/>
                        </a:rPr>
                        <a:t>หัวเรื่อง 1 &lt;/</a:t>
                      </a:r>
                      <a:r>
                        <a:rPr lang="en-US" sz="3200" dirty="0">
                          <a:effectLst/>
                          <a:latin typeface="+mn-lt"/>
                        </a:rPr>
                        <a:t>TH&gt; </a:t>
                      </a:r>
                      <a:br>
                        <a:rPr lang="en-US" sz="3200" dirty="0">
                          <a:effectLst/>
                          <a:latin typeface="+mn-lt"/>
                        </a:rPr>
                      </a:br>
                      <a:r>
                        <a:rPr lang="en-US" sz="3200" dirty="0">
                          <a:effectLst/>
                          <a:latin typeface="+mn-lt"/>
                        </a:rPr>
                        <a:t>    &lt;TH&gt; </a:t>
                      </a:r>
                      <a:r>
                        <a:rPr lang="th-TH" sz="3200" dirty="0">
                          <a:effectLst/>
                          <a:latin typeface="+mn-lt"/>
                        </a:rPr>
                        <a:t>หัวเรื่อง 2 &lt;/</a:t>
                      </a:r>
                      <a:r>
                        <a:rPr lang="en-US" sz="3200" dirty="0">
                          <a:effectLst/>
                          <a:latin typeface="+mn-lt"/>
                        </a:rPr>
                        <a:t>TH&gt; &lt;/TR&gt;</a:t>
                      </a:r>
                      <a:br>
                        <a:rPr lang="en-US" sz="3200" dirty="0">
                          <a:effectLst/>
                          <a:latin typeface="+mn-lt"/>
                        </a:rPr>
                      </a:br>
                      <a:r>
                        <a:rPr lang="en-US" sz="3200" dirty="0">
                          <a:effectLst/>
                          <a:latin typeface="+mn-lt"/>
                        </a:rPr>
                        <a:t/>
                      </a:r>
                      <a:br>
                        <a:rPr lang="en-US" sz="3200" dirty="0">
                          <a:effectLst/>
                          <a:latin typeface="+mn-lt"/>
                        </a:rPr>
                      </a:br>
                      <a:r>
                        <a:rPr lang="en-US" sz="3200" dirty="0">
                          <a:effectLst/>
                          <a:latin typeface="+mn-lt"/>
                        </a:rPr>
                        <a:t>    &lt;TR&gt; &lt;TD&gt; </a:t>
                      </a:r>
                      <a:r>
                        <a:rPr lang="th-TH" sz="3200" dirty="0">
                          <a:effectLst/>
                          <a:latin typeface="+mn-lt"/>
                        </a:rPr>
                        <a:t>ข้อมูล 1 &lt;/</a:t>
                      </a:r>
                      <a:r>
                        <a:rPr lang="en-US" sz="3200" dirty="0">
                          <a:effectLst/>
                          <a:latin typeface="+mn-lt"/>
                        </a:rPr>
                        <a:t>TD&gt; </a:t>
                      </a:r>
                      <a:br>
                        <a:rPr lang="en-US" sz="3200" dirty="0">
                          <a:effectLst/>
                          <a:latin typeface="+mn-lt"/>
                        </a:rPr>
                      </a:br>
                      <a:r>
                        <a:rPr lang="en-US" sz="3200" dirty="0">
                          <a:effectLst/>
                          <a:latin typeface="+mn-lt"/>
                        </a:rPr>
                        <a:t>    &lt;TD&gt; </a:t>
                      </a:r>
                      <a:r>
                        <a:rPr lang="th-TH" sz="3200" dirty="0">
                          <a:effectLst/>
                          <a:latin typeface="+mn-lt"/>
                        </a:rPr>
                        <a:t>ข้อมูล 2 &lt;/</a:t>
                      </a:r>
                      <a:r>
                        <a:rPr lang="en-US" sz="3200" dirty="0">
                          <a:effectLst/>
                          <a:latin typeface="+mn-lt"/>
                        </a:rPr>
                        <a:t>TD&gt; &lt;/TR&gt;</a:t>
                      </a:r>
                      <a:br>
                        <a:rPr lang="en-US" sz="3200" dirty="0">
                          <a:effectLst/>
                          <a:latin typeface="+mn-lt"/>
                        </a:rPr>
                      </a:br>
                      <a:r>
                        <a:rPr lang="en-US" sz="3200" dirty="0">
                          <a:effectLst/>
                          <a:latin typeface="+mn-lt"/>
                        </a:rPr>
                        <a:t>&lt;/TABLE&gt; </a:t>
                      </a:r>
                      <a:endParaRPr lang="en-US" sz="32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15808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15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454" y="70866"/>
            <a:ext cx="1881044" cy="10430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383" y="257695"/>
            <a:ext cx="30380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600" b="1" dirty="0" smtClean="0"/>
              <a:t>แท็ก</a:t>
            </a:r>
            <a:r>
              <a:rPr lang="en-US" sz="6600" b="1" dirty="0" smtClean="0"/>
              <a:t>(Tag)</a:t>
            </a:r>
            <a:endParaRPr lang="en-US" sz="6600" b="1" dirty="0"/>
          </a:p>
        </p:txBody>
      </p:sp>
      <p:sp>
        <p:nvSpPr>
          <p:cNvPr id="3" name="Rectangle 2"/>
          <p:cNvSpPr/>
          <p:nvPr/>
        </p:nvSpPr>
        <p:spPr>
          <a:xfrm>
            <a:off x="249382" y="1365691"/>
            <a:ext cx="88281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600" b="0" i="0" u="sng" dirty="0" smtClean="0">
                <a:solidFill>
                  <a:srgbClr val="000000"/>
                </a:solidFill>
                <a:effectLst/>
              </a:rPr>
              <a:t>กำหนดสีแต่ละช่องในตาราง </a:t>
            </a:r>
            <a:r>
              <a:rPr lang="th-TH" sz="3600" dirty="0" smtClean="0"/>
              <a:t/>
            </a:r>
            <a:br>
              <a:rPr lang="th-TH" sz="3600" dirty="0" smtClean="0"/>
            </a:br>
            <a:r>
              <a:rPr lang="th-TH" sz="3600" b="0" i="0" dirty="0" smtClean="0">
                <a:solidFill>
                  <a:srgbClr val="000000"/>
                </a:solidFill>
                <a:effectLst/>
              </a:rPr>
              <a:t>&lt;</a:t>
            </a:r>
            <a:r>
              <a:rPr lang="en-US" sz="3600" b="0" i="0" dirty="0" smtClean="0">
                <a:solidFill>
                  <a:srgbClr val="000000"/>
                </a:solidFill>
                <a:effectLst/>
              </a:rPr>
              <a:t>TABLE width="50%"&gt; 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0" i="0" dirty="0" smtClean="0">
                <a:solidFill>
                  <a:srgbClr val="000000"/>
                </a:solidFill>
                <a:effectLst/>
              </a:rPr>
              <a:t>    &lt;TR&gt; &lt;TH </a:t>
            </a:r>
            <a:r>
              <a:rPr lang="en-US" sz="3600" b="0" i="0" dirty="0" err="1" smtClean="0">
                <a:solidFill>
                  <a:srgbClr val="000000"/>
                </a:solidFill>
                <a:effectLst/>
              </a:rPr>
              <a:t>bgcolor</a:t>
            </a:r>
            <a:r>
              <a:rPr lang="en-US" sz="3600" b="0" i="0" dirty="0" smtClean="0">
                <a:solidFill>
                  <a:srgbClr val="000000"/>
                </a:solidFill>
                <a:effectLst/>
              </a:rPr>
              <a:t> = "brown" &gt; </a:t>
            </a:r>
            <a:r>
              <a:rPr lang="th-TH" sz="3600" b="0" i="0" dirty="0" smtClean="0">
                <a:solidFill>
                  <a:srgbClr val="000000"/>
                </a:solidFill>
                <a:effectLst/>
              </a:rPr>
              <a:t>หัวเรื่อง 1 &lt;/</a:t>
            </a:r>
            <a:r>
              <a:rPr lang="en-US" sz="3600" b="0" i="0" dirty="0" smtClean="0">
                <a:solidFill>
                  <a:srgbClr val="000000"/>
                </a:solidFill>
                <a:effectLst/>
              </a:rPr>
              <a:t>TH&gt; 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0" i="0" dirty="0" smtClean="0">
                <a:solidFill>
                  <a:srgbClr val="000000"/>
                </a:solidFill>
                <a:effectLst/>
              </a:rPr>
              <a:t>    &lt;TH </a:t>
            </a:r>
            <a:r>
              <a:rPr lang="en-US" sz="3600" b="0" i="0" dirty="0" err="1" smtClean="0">
                <a:solidFill>
                  <a:srgbClr val="000000"/>
                </a:solidFill>
                <a:effectLst/>
              </a:rPr>
              <a:t>bgcolor</a:t>
            </a:r>
            <a:r>
              <a:rPr lang="en-US" sz="3600" b="0" i="0" dirty="0" smtClean="0">
                <a:solidFill>
                  <a:srgbClr val="000000"/>
                </a:solidFill>
                <a:effectLst/>
              </a:rPr>
              <a:t> = "white"&gt; </a:t>
            </a:r>
            <a:r>
              <a:rPr lang="th-TH" sz="3600" b="0" i="0" dirty="0" smtClean="0">
                <a:solidFill>
                  <a:srgbClr val="000000"/>
                </a:solidFill>
                <a:effectLst/>
              </a:rPr>
              <a:t>หัวเรื่อง 2 &lt;/</a:t>
            </a:r>
            <a:r>
              <a:rPr lang="en-US" sz="3600" b="0" i="0" dirty="0" smtClean="0">
                <a:solidFill>
                  <a:srgbClr val="000000"/>
                </a:solidFill>
                <a:effectLst/>
              </a:rPr>
              <a:t>TH&gt; &lt;/TR&gt;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0" i="0" dirty="0" smtClean="0">
                <a:solidFill>
                  <a:srgbClr val="000000"/>
                </a:solidFill>
                <a:effectLst/>
              </a:rPr>
              <a:t>    &lt;TR&gt; &lt;TD </a:t>
            </a:r>
            <a:r>
              <a:rPr lang="en-US" sz="3600" b="0" i="0" dirty="0" err="1" smtClean="0">
                <a:solidFill>
                  <a:srgbClr val="000000"/>
                </a:solidFill>
                <a:effectLst/>
              </a:rPr>
              <a:t>bgcolor</a:t>
            </a:r>
            <a:r>
              <a:rPr lang="en-US" sz="3600" b="0" i="0" dirty="0" smtClean="0">
                <a:solidFill>
                  <a:srgbClr val="000000"/>
                </a:solidFill>
                <a:effectLst/>
              </a:rPr>
              <a:t> = "green" &gt; </a:t>
            </a:r>
            <a:r>
              <a:rPr lang="th-TH" sz="3600" b="0" i="0" dirty="0" smtClean="0">
                <a:solidFill>
                  <a:srgbClr val="000000"/>
                </a:solidFill>
                <a:effectLst/>
              </a:rPr>
              <a:t>ข้อมูล 1 &lt;/</a:t>
            </a:r>
            <a:r>
              <a:rPr lang="en-US" sz="3600" b="0" i="0" dirty="0" smtClean="0">
                <a:solidFill>
                  <a:srgbClr val="000000"/>
                </a:solidFill>
                <a:effectLst/>
              </a:rPr>
              <a:t>TD&gt; 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0" i="0" dirty="0" smtClean="0">
                <a:solidFill>
                  <a:srgbClr val="000000"/>
                </a:solidFill>
                <a:effectLst/>
              </a:rPr>
              <a:t>    &lt;TD </a:t>
            </a:r>
            <a:r>
              <a:rPr lang="en-US" sz="3600" b="0" i="0" dirty="0" err="1" smtClean="0">
                <a:solidFill>
                  <a:srgbClr val="000000"/>
                </a:solidFill>
                <a:effectLst/>
              </a:rPr>
              <a:t>bgcolor</a:t>
            </a:r>
            <a:r>
              <a:rPr lang="en-US" sz="3600" b="0" i="0" dirty="0" smtClean="0">
                <a:solidFill>
                  <a:srgbClr val="000000"/>
                </a:solidFill>
                <a:effectLst/>
              </a:rPr>
              <a:t> = "blue" &gt; </a:t>
            </a:r>
            <a:r>
              <a:rPr lang="th-TH" sz="3600" b="0" i="0" dirty="0" smtClean="0">
                <a:solidFill>
                  <a:srgbClr val="000000"/>
                </a:solidFill>
                <a:effectLst/>
              </a:rPr>
              <a:t>ข้อมูล 2 &lt;/</a:t>
            </a:r>
            <a:r>
              <a:rPr lang="en-US" sz="3600" b="0" i="0" dirty="0" smtClean="0">
                <a:solidFill>
                  <a:srgbClr val="000000"/>
                </a:solidFill>
                <a:effectLst/>
              </a:rPr>
              <a:t>TD&gt; &lt;/TR&gt;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0" i="0" dirty="0" smtClean="0">
                <a:solidFill>
                  <a:srgbClr val="000000"/>
                </a:solidFill>
                <a:effectLst/>
              </a:rPr>
              <a:t>&lt;/TABLE&gt; 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7549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454" y="70866"/>
            <a:ext cx="1881044" cy="10430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383" y="257695"/>
            <a:ext cx="22333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/>
              <a:t>HTML</a:t>
            </a:r>
            <a:endParaRPr lang="en-US" sz="6600" b="1" dirty="0"/>
          </a:p>
        </p:txBody>
      </p:sp>
      <p:sp>
        <p:nvSpPr>
          <p:cNvPr id="3" name="Rectangle 2"/>
          <p:cNvSpPr/>
          <p:nvPr/>
        </p:nvSpPr>
        <p:spPr>
          <a:xfrm>
            <a:off x="249383" y="1997839"/>
            <a:ext cx="862465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en-US" sz="2800" b="1" i="0" dirty="0" smtClean="0">
                <a:solidFill>
                  <a:srgbClr val="000099"/>
                </a:solidFill>
                <a:effectLst/>
              </a:rPr>
              <a:t> HTML</a:t>
            </a:r>
            <a:r>
              <a:rPr lang="en-US" sz="2800" b="0" i="0" dirty="0" smtClean="0">
                <a:solidFill>
                  <a:srgbClr val="000000"/>
                </a:solidFill>
                <a:effectLst/>
              </a:rPr>
              <a:t> </a:t>
            </a:r>
            <a:r>
              <a:rPr lang="th-TH" sz="2800" b="0" i="0" dirty="0" smtClean="0">
                <a:solidFill>
                  <a:srgbClr val="000000"/>
                </a:solidFill>
                <a:effectLst/>
              </a:rPr>
              <a:t>ย่อมาจากคำว่า </a:t>
            </a:r>
            <a:r>
              <a:rPr lang="en-US" sz="2800" b="1" i="0" dirty="0" err="1" smtClean="0">
                <a:solidFill>
                  <a:srgbClr val="000099"/>
                </a:solidFill>
                <a:effectLst/>
              </a:rPr>
              <a:t>H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</a:rPr>
              <a:t>yper</a:t>
            </a:r>
            <a:r>
              <a:rPr lang="en-US" sz="2800" b="1" i="0" dirty="0" err="1" smtClean="0">
                <a:solidFill>
                  <a:srgbClr val="000099"/>
                </a:solidFill>
                <a:effectLst/>
              </a:rPr>
              <a:t>T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</a:rPr>
              <a:t>ext</a:t>
            </a:r>
            <a:r>
              <a:rPr lang="en-US" sz="2800" b="0" i="0" dirty="0" smtClean="0">
                <a:solidFill>
                  <a:srgbClr val="000000"/>
                </a:solidFill>
                <a:effectLst/>
              </a:rPr>
              <a:t> </a:t>
            </a:r>
            <a:r>
              <a:rPr lang="en-US" sz="2800" b="1" i="0" dirty="0" smtClean="0">
                <a:solidFill>
                  <a:srgbClr val="000099"/>
                </a:solidFill>
                <a:effectLst/>
              </a:rPr>
              <a:t>M</a:t>
            </a:r>
            <a:r>
              <a:rPr lang="en-US" sz="2800" b="0" i="0" dirty="0" smtClean="0">
                <a:solidFill>
                  <a:srgbClr val="000000"/>
                </a:solidFill>
                <a:effectLst/>
              </a:rPr>
              <a:t>arkup</a:t>
            </a:r>
            <a:r>
              <a:rPr lang="en-US" sz="2800" b="1" i="0" dirty="0" smtClean="0">
                <a:solidFill>
                  <a:srgbClr val="000099"/>
                </a:solidFill>
                <a:effectLst/>
              </a:rPr>
              <a:t> L</a:t>
            </a:r>
            <a:r>
              <a:rPr lang="en-US" sz="2800" b="0" i="0" dirty="0" smtClean="0">
                <a:solidFill>
                  <a:srgbClr val="000000"/>
                </a:solidFill>
                <a:effectLst/>
              </a:rPr>
              <a:t>anguage </a:t>
            </a:r>
            <a:r>
              <a:rPr lang="th-TH" sz="2800" b="0" i="0" dirty="0" smtClean="0">
                <a:solidFill>
                  <a:srgbClr val="000000"/>
                </a:solidFill>
                <a:effectLst/>
              </a:rPr>
              <a:t>เป็นภาษาหลักในการสร้างเว็บเพจ โดยมีแนวคิดจากการสร้างเอกสารไฮเปอร์เท็กซ์    (</a:t>
            </a:r>
            <a:r>
              <a:rPr lang="en-US" sz="2800" b="0" i="0" dirty="0" smtClean="0">
                <a:solidFill>
                  <a:srgbClr val="000000"/>
                </a:solidFill>
                <a:effectLst/>
              </a:rPr>
              <a:t>Hypertext Document : </a:t>
            </a:r>
            <a:r>
              <a:rPr lang="th-TH" sz="2800" b="0" i="0" dirty="0" smtClean="0">
                <a:solidFill>
                  <a:srgbClr val="000000"/>
                </a:solidFill>
                <a:effectLst/>
              </a:rPr>
              <a:t>ข้อความในเอกสารที่เชื่อมโยงถึงข้อมูลต่าง ๆ ได้) ซึ่งพัฒนามาจากภาษา </a:t>
            </a:r>
            <a:r>
              <a:rPr lang="en-US" sz="2800" b="0" i="0" dirty="0" smtClean="0">
                <a:solidFill>
                  <a:srgbClr val="000000"/>
                </a:solidFill>
                <a:effectLst/>
              </a:rPr>
              <a:t>SGML  (Standard Generalized Markup Language)  </a:t>
            </a:r>
            <a:r>
              <a:rPr lang="th-TH" sz="2800" b="0" i="0" dirty="0" smtClean="0">
                <a:solidFill>
                  <a:srgbClr val="000000"/>
                </a:solidFill>
                <a:effectLst/>
              </a:rPr>
              <a:t>โดย </a:t>
            </a:r>
            <a:r>
              <a:rPr lang="en-US" sz="2800" b="0" i="0" dirty="0" smtClean="0">
                <a:solidFill>
                  <a:srgbClr val="000000"/>
                </a:solidFill>
                <a:effectLst/>
              </a:rPr>
              <a:t>Tim Berners-Lee </a:t>
            </a:r>
            <a:r>
              <a:rPr lang="th-TH" sz="2800" b="0" i="0" dirty="0" smtClean="0">
                <a:solidFill>
                  <a:srgbClr val="000000"/>
                </a:solidFill>
                <a:effectLst/>
              </a:rPr>
              <a:t>ใน ปี ค.ศ.1990 ซึ่งใช้ในระบบของ </a:t>
            </a:r>
            <a:r>
              <a:rPr lang="en-US" sz="2800" b="0" i="0" dirty="0" smtClean="0">
                <a:solidFill>
                  <a:srgbClr val="000000"/>
                </a:solidFill>
                <a:effectLst/>
              </a:rPr>
              <a:t>CERN (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</a:rPr>
              <a:t>Conseil</a:t>
            </a:r>
            <a:r>
              <a:rPr lang="en-US" sz="2800" b="0" i="0" dirty="0" smtClean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</a:rPr>
              <a:t>Europeen</a:t>
            </a:r>
            <a:r>
              <a:rPr lang="en-US" sz="2800" b="0" i="0" dirty="0" smtClean="0">
                <a:solidFill>
                  <a:srgbClr val="000000"/>
                </a:solidFill>
                <a:effectLst/>
              </a:rPr>
              <a:t> pour la 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</a:rPr>
              <a:t>Recherche</a:t>
            </a:r>
            <a:r>
              <a:rPr lang="en-US" sz="2800" b="0" i="0" dirty="0" smtClean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</a:rPr>
              <a:t>Nucleaire</a:t>
            </a:r>
            <a:r>
              <a:rPr lang="en-US" sz="2800" b="0" i="0" dirty="0" smtClean="0">
                <a:solidFill>
                  <a:srgbClr val="000000"/>
                </a:solidFill>
                <a:effectLst/>
              </a:rPr>
              <a:t>) </a:t>
            </a:r>
            <a:r>
              <a:rPr lang="th-TH" sz="2800" b="0" i="0" dirty="0" smtClean="0">
                <a:solidFill>
                  <a:srgbClr val="000000"/>
                </a:solidFill>
                <a:effectLst/>
              </a:rPr>
              <a:t>เบื้องต้นได้เริ่ม</a:t>
            </a:r>
            <a:r>
              <a:rPr lang="th-TH" sz="2800" dirty="0" smtClean="0"/>
              <a:t/>
            </a:r>
            <a:br>
              <a:rPr lang="th-TH" sz="2800" dirty="0" smtClean="0"/>
            </a:br>
            <a:r>
              <a:rPr lang="th-TH" sz="2800" b="0" i="0" dirty="0" smtClean="0">
                <a:solidFill>
                  <a:srgbClr val="000000"/>
                </a:solidFill>
                <a:effectLst/>
              </a:rPr>
              <a:t>ใช้ในประเทศสวิตเซอร์แลนด์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722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454" y="70866"/>
            <a:ext cx="1881044" cy="10430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383" y="257695"/>
            <a:ext cx="63033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600" b="1" dirty="0" smtClean="0"/>
              <a:t>โครงสร้างภาษา </a:t>
            </a:r>
            <a:r>
              <a:rPr lang="en-US" sz="6600" b="1" dirty="0" smtClean="0"/>
              <a:t>HTML</a:t>
            </a:r>
            <a:endParaRPr lang="en-US" sz="6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308" y="1230284"/>
            <a:ext cx="5933587" cy="539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4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454" y="70866"/>
            <a:ext cx="1881044" cy="10430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383" y="257695"/>
            <a:ext cx="64102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/>
              <a:t>&lt;!DOCTYPE html&gt;</a:t>
            </a:r>
            <a:endParaRPr lang="en-US" sz="6600" b="1" dirty="0"/>
          </a:p>
        </p:txBody>
      </p:sp>
      <p:sp>
        <p:nvSpPr>
          <p:cNvPr id="3" name="Rectangle 2"/>
          <p:cNvSpPr/>
          <p:nvPr/>
        </p:nvSpPr>
        <p:spPr>
          <a:xfrm>
            <a:off x="490451" y="1991929"/>
            <a:ext cx="8271164" cy="64633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5</a:t>
            </a:r>
          </a:p>
          <a:p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0451" y="2862364"/>
            <a:ext cx="8271164" cy="92333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4.01 Transitional</a:t>
            </a:r>
          </a:p>
          <a:p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 PUBLIC "-//W3C//DTD HTML 4.01 Transitional//EN" "http://www.w3.org/TR/html4/loose.dtd"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451" y="4026424"/>
            <a:ext cx="8271164" cy="92333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XHTML 1.0 Transitional</a:t>
            </a:r>
          </a:p>
          <a:p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 PUBLIC "-//W3C//DTD XHTML 1.0 Transitional//EN" "http://www.w3.org/TR/xhtml1/DTD/xhtml1-transitional.dtd"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60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454" y="70866"/>
            <a:ext cx="1881044" cy="10430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383" y="257695"/>
            <a:ext cx="6939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HTTP Protocol Basics (IIS 6.0)</a:t>
            </a:r>
            <a:endParaRPr lang="en-US" sz="44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9383" y="1256442"/>
            <a:ext cx="8628485" cy="5130841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HTTP/1.1 200 OK\r\n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Content-Length: 50\r\n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Content-Type: text/html\r\n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Last-Modified: Sun, 20 Oct 2002 22:52:16 GMT\r\n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Accept-Ranges: bytes\r\n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ETag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"255591568b78c21:5cd"\r\n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Server: Microsoft-IIS/6.0\r\n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MicrosoftOfficeWebServer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5.0_Pub\r\n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X-Powered-By: ASP.NET\r\n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Date: Sun, 20 Oct 2002 22:52:35 GMT\r\n \r\n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&lt;HTML&gt;\r\n </a:t>
            </a:r>
            <a:endParaRPr lang="en-US" altLang="en-US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&lt;BODY&gt;\r\n \r\n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Hello World.\r\n \r\n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&lt;/BODY&gt;\r\n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&lt;/HTML&gt;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47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454" y="70866"/>
            <a:ext cx="1881044" cy="10430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383" y="257695"/>
            <a:ext cx="6939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HTTP Protocol Basics (IIS 6.0)</a:t>
            </a:r>
            <a:endParaRPr lang="en-US" sz="44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9383" y="1256442"/>
            <a:ext cx="8628485" cy="5130841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HTTP/1.1 200 OK\r\n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Content-Length: 50\r\n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Content-Type: text/html\r\n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Last-Modified: Sun, 20 Oct 2002 22:52:16 GMT\r\n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Accept-Ranges: bytes\r\n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ETag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"255591568b78c21:5cd"\r\n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Server: Microsoft-IIS/6.0\r\n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MicrosoftOfficeWebServer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5.0_Pub\r\n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X-Powered-By: ASP.NET\r\n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Date: Sun, 20 Oct 2002 22:52:35 GMT\r\n \r\n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&lt;HTML&gt;\r\n </a:t>
            </a:r>
            <a:endParaRPr lang="en-US" altLang="en-US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&lt;BODY&gt;\r\n \r\n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Hello World.\r\n \r\n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&lt;/BODY&gt;\r\n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&lt;/HTML&gt;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42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454" y="70866"/>
            <a:ext cx="1881044" cy="10430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383" y="257695"/>
            <a:ext cx="56060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600" b="1" dirty="0" smtClean="0"/>
              <a:t>ทดลองเขียน </a:t>
            </a:r>
            <a:r>
              <a:rPr lang="en-US" sz="6600" b="1" dirty="0" smtClean="0"/>
              <a:t>HTML</a:t>
            </a:r>
            <a:endParaRPr lang="en-US" sz="6600" b="1" dirty="0"/>
          </a:p>
        </p:txBody>
      </p:sp>
      <p:sp>
        <p:nvSpPr>
          <p:cNvPr id="2" name="Rectangle 1"/>
          <p:cNvSpPr/>
          <p:nvPr/>
        </p:nvSpPr>
        <p:spPr>
          <a:xfrm>
            <a:off x="1123406" y="1276703"/>
            <a:ext cx="70179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28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28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8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8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8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8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800" b="0" i="0" dirty="0" smtClean="0">
                <a:effectLst/>
                <a:latin typeface="Consolas" panose="020B0609020204030204" pitchFamily="49" charset="0"/>
              </a:rPr>
              <a:t>Test</a:t>
            </a:r>
            <a:r>
              <a:rPr lang="en-US" sz="28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28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28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28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8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HTML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28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28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452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454" y="70866"/>
            <a:ext cx="1881044" cy="10430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383" y="257695"/>
            <a:ext cx="30380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600" b="1" dirty="0" smtClean="0"/>
              <a:t>แท็ก</a:t>
            </a:r>
            <a:r>
              <a:rPr lang="en-US" sz="6600" b="1" dirty="0" smtClean="0"/>
              <a:t>(Tag)</a:t>
            </a:r>
            <a:endParaRPr lang="en-US" sz="66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897682"/>
              </p:ext>
            </p:extLst>
          </p:nvPr>
        </p:nvGraphicFramePr>
        <p:xfrm>
          <a:off x="609574" y="1365691"/>
          <a:ext cx="8125124" cy="5104775"/>
        </p:xfrm>
        <a:graphic>
          <a:graphicData uri="http://schemas.openxmlformats.org/drawingml/2006/table">
            <a:tbl>
              <a:tblPr/>
              <a:tblGrid>
                <a:gridCol w="4547644">
                  <a:extLst>
                    <a:ext uri="{9D8B030D-6E8A-4147-A177-3AD203B41FA5}">
                      <a16:colId xmlns:a16="http://schemas.microsoft.com/office/drawing/2014/main" val="2576836243"/>
                    </a:ext>
                  </a:extLst>
                </a:gridCol>
                <a:gridCol w="3577480">
                  <a:extLst>
                    <a:ext uri="{9D8B030D-6E8A-4147-A177-3AD203B41FA5}">
                      <a16:colId xmlns:a16="http://schemas.microsoft.com/office/drawing/2014/main" val="3843715965"/>
                    </a:ext>
                  </a:extLst>
                </a:gridCol>
              </a:tblGrid>
              <a:tr h="590348">
                <a:tc gridSpan="2">
                  <a:txBody>
                    <a:bodyPr/>
                    <a:lstStyle/>
                    <a:p>
                      <a:r>
                        <a:rPr lang="th-TH" sz="2400" b="1" dirty="0">
                          <a:effectLst/>
                          <a:latin typeface="+mn-lt"/>
                          <a:cs typeface="+mn-cs"/>
                        </a:rPr>
                        <a:t>  คำสั่งพื้นฐาน</a:t>
                      </a:r>
                      <a:endParaRPr lang="th-TH" sz="2400" dirty="0">
                        <a:latin typeface="+mn-lt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480688"/>
                  </a:ext>
                </a:extLst>
              </a:tr>
              <a:tr h="972339"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+mn-lt"/>
                          <a:cs typeface="+mn-cs"/>
                        </a:rPr>
                        <a:t>&lt; !-- ข้อความ --&gt;</a:t>
                      </a:r>
                      <a:endParaRPr lang="th-TH" sz="2400" dirty="0">
                        <a:latin typeface="+mn-lt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+mn-lt"/>
                          <a:cs typeface="+mn-cs"/>
                        </a:rPr>
                        <a:t>คำสั่ง หมายเหตุ ใช้อธิบายความหมาย ขื่อผู้เขียนโปรแกรม และอื่นๆ</a:t>
                      </a:r>
                      <a:endParaRPr lang="th-TH" sz="2400" dirty="0">
                        <a:latin typeface="+mn-lt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357518"/>
                  </a:ext>
                </a:extLst>
              </a:tr>
              <a:tr h="590348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+mn-lt"/>
                          <a:cs typeface="+mn-cs"/>
                        </a:rPr>
                        <a:t>&lt;</a:t>
                      </a:r>
                      <a:r>
                        <a:rPr lang="en-US" sz="2400" dirty="0" err="1">
                          <a:effectLst/>
                          <a:latin typeface="+mn-lt"/>
                          <a:cs typeface="+mn-cs"/>
                        </a:rPr>
                        <a:t>br</a:t>
                      </a:r>
                      <a:r>
                        <a:rPr lang="en-US" sz="2400" dirty="0">
                          <a:effectLst/>
                          <a:latin typeface="+mn-lt"/>
                          <a:cs typeface="+mn-cs"/>
                        </a:rPr>
                        <a:t>&gt;</a:t>
                      </a:r>
                      <a:endParaRPr lang="en-US" sz="2400" dirty="0">
                        <a:latin typeface="+mn-lt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+mn-lt"/>
                          <a:cs typeface="+mn-cs"/>
                        </a:rPr>
                        <a:t>คำสั่งขึ้นบรรทัดใหม่</a:t>
                      </a:r>
                      <a:endParaRPr lang="th-TH" sz="2400">
                        <a:latin typeface="+mn-lt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365631"/>
                  </a:ext>
                </a:extLst>
              </a:tr>
              <a:tr h="590348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+mn-lt"/>
                          <a:cs typeface="+mn-cs"/>
                        </a:rPr>
                        <a:t>&lt;p&gt; </a:t>
                      </a:r>
                      <a:r>
                        <a:rPr lang="th-TH" sz="2400" dirty="0">
                          <a:effectLst/>
                          <a:latin typeface="+mn-lt"/>
                          <a:cs typeface="+mn-cs"/>
                        </a:rPr>
                        <a:t>ข้อความ &lt;/</a:t>
                      </a:r>
                      <a:r>
                        <a:rPr lang="en-US" sz="2400" dirty="0">
                          <a:effectLst/>
                          <a:latin typeface="+mn-lt"/>
                          <a:cs typeface="+mn-cs"/>
                        </a:rPr>
                        <a:t>p&gt;</a:t>
                      </a:r>
                      <a:endParaRPr lang="en-US" sz="2400" dirty="0">
                        <a:latin typeface="+mn-lt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+mn-lt"/>
                          <a:cs typeface="+mn-cs"/>
                        </a:rPr>
                        <a:t>คำสั่งย่อหน้าใหม่</a:t>
                      </a:r>
                      <a:endParaRPr lang="th-TH" sz="2400">
                        <a:latin typeface="+mn-lt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732938"/>
                  </a:ext>
                </a:extLst>
              </a:tr>
              <a:tr h="590348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+mn-lt"/>
                          <a:cs typeface="+mn-cs"/>
                        </a:rPr>
                        <a:t>&lt;</a:t>
                      </a:r>
                      <a:r>
                        <a:rPr lang="en-US" sz="2400" dirty="0" err="1">
                          <a:effectLst/>
                          <a:latin typeface="+mn-lt"/>
                          <a:cs typeface="+mn-cs"/>
                        </a:rPr>
                        <a:t>hr</a:t>
                      </a:r>
                      <a:r>
                        <a:rPr lang="en-US" sz="2400" dirty="0">
                          <a:effectLst/>
                          <a:latin typeface="+mn-lt"/>
                          <a:cs typeface="+mn-cs"/>
                        </a:rPr>
                        <a:t> width="50%" size = "3"&gt;</a:t>
                      </a:r>
                      <a:endParaRPr lang="en-US" sz="2400" dirty="0">
                        <a:latin typeface="+mn-lt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+mn-lt"/>
                          <a:cs typeface="+mn-cs"/>
                        </a:rPr>
                        <a:t>คำสั่ง ตีเส้น, กำหนดขนาดเส้น</a:t>
                      </a:r>
                      <a:endParaRPr lang="th-TH" sz="2400" dirty="0">
                        <a:latin typeface="+mn-lt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655331"/>
                  </a:ext>
                </a:extLst>
              </a:tr>
              <a:tr h="590348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+mn-lt"/>
                          <a:cs typeface="+mn-cs"/>
                        </a:rPr>
                        <a:t>&amp;nbsp;</a:t>
                      </a:r>
                      <a:endParaRPr lang="en-US" sz="2400">
                        <a:latin typeface="+mn-lt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+mn-lt"/>
                          <a:cs typeface="+mn-cs"/>
                        </a:rPr>
                        <a:t>คำสั่ง เพิ่มช่องว่าง</a:t>
                      </a:r>
                      <a:endParaRPr lang="th-TH" sz="2400" dirty="0">
                        <a:latin typeface="+mn-lt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167337"/>
                  </a:ext>
                </a:extLst>
              </a:tr>
              <a:tr h="590348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+mn-lt"/>
                          <a:cs typeface="+mn-cs"/>
                        </a:rPr>
                        <a:t>&lt;IMG SRC = "PHOTO.GIF"&gt;</a:t>
                      </a:r>
                      <a:endParaRPr lang="en-US" sz="2400">
                        <a:latin typeface="+mn-lt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+mn-lt"/>
                          <a:cs typeface="+mn-cs"/>
                        </a:rPr>
                        <a:t>คำสั่งแสดงรูปภาพชื่อ </a:t>
                      </a:r>
                      <a:r>
                        <a:rPr lang="en-US" sz="2400" dirty="0">
                          <a:effectLst/>
                          <a:latin typeface="+mn-lt"/>
                          <a:cs typeface="+mn-cs"/>
                        </a:rPr>
                        <a:t>Photo.gif</a:t>
                      </a:r>
                      <a:endParaRPr lang="en-US" sz="2400" dirty="0">
                        <a:latin typeface="+mn-lt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008334"/>
                  </a:ext>
                </a:extLst>
              </a:tr>
              <a:tr h="590348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+mn-lt"/>
                          <a:cs typeface="+mn-cs"/>
                        </a:rPr>
                        <a:t>&lt;CENTER&gt; </a:t>
                      </a:r>
                      <a:r>
                        <a:rPr lang="th-TH" sz="2400">
                          <a:effectLst/>
                          <a:latin typeface="+mn-lt"/>
                          <a:cs typeface="+mn-cs"/>
                        </a:rPr>
                        <a:t>ข้อความ &lt;/</a:t>
                      </a:r>
                      <a:r>
                        <a:rPr lang="en-US" sz="2400">
                          <a:effectLst/>
                          <a:latin typeface="+mn-lt"/>
                          <a:cs typeface="+mn-cs"/>
                        </a:rPr>
                        <a:t>CENTER&gt;</a:t>
                      </a:r>
                      <a:endParaRPr lang="en-US" sz="2400">
                        <a:latin typeface="+mn-lt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+mn-lt"/>
                          <a:cs typeface="+mn-cs"/>
                        </a:rPr>
                        <a:t>คำสั่งจัดให้ข้อความอยู่กึ่งกลาง</a:t>
                      </a:r>
                      <a:endParaRPr lang="th-TH" sz="2400" dirty="0">
                        <a:latin typeface="+mn-lt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807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79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454" y="70866"/>
            <a:ext cx="1881044" cy="10430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383" y="257695"/>
            <a:ext cx="30380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600" b="1" dirty="0" smtClean="0"/>
              <a:t>แท็ก</a:t>
            </a:r>
            <a:r>
              <a:rPr lang="en-US" sz="6600" b="1" dirty="0" smtClean="0"/>
              <a:t>(Tag)</a:t>
            </a:r>
            <a:endParaRPr lang="en-US" sz="66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366732"/>
              </p:ext>
            </p:extLst>
          </p:nvPr>
        </p:nvGraphicFramePr>
        <p:xfrm>
          <a:off x="465909" y="1365691"/>
          <a:ext cx="8260080" cy="4982859"/>
        </p:xfrm>
        <a:graphic>
          <a:graphicData uri="http://schemas.openxmlformats.org/drawingml/2006/table">
            <a:tbl>
              <a:tblPr/>
              <a:tblGrid>
                <a:gridCol w="4623179">
                  <a:extLst>
                    <a:ext uri="{9D8B030D-6E8A-4147-A177-3AD203B41FA5}">
                      <a16:colId xmlns:a16="http://schemas.microsoft.com/office/drawing/2014/main" val="2868137037"/>
                    </a:ext>
                  </a:extLst>
                </a:gridCol>
                <a:gridCol w="3636901">
                  <a:extLst>
                    <a:ext uri="{9D8B030D-6E8A-4147-A177-3AD203B41FA5}">
                      <a16:colId xmlns:a16="http://schemas.microsoft.com/office/drawing/2014/main" val="940784366"/>
                    </a:ext>
                  </a:extLst>
                </a:gridCol>
              </a:tblGrid>
              <a:tr h="553651">
                <a:tc gridSpan="2">
                  <a:txBody>
                    <a:bodyPr/>
                    <a:lstStyle/>
                    <a:p>
                      <a:r>
                        <a:rPr lang="th-TH" sz="2400" b="1" dirty="0">
                          <a:effectLst/>
                          <a:latin typeface="+mn-lt"/>
                        </a:rPr>
                        <a:t>รูปแบบตัวอักษร</a:t>
                      </a:r>
                      <a:endParaRPr lang="th-TH" sz="24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463790"/>
                  </a:ext>
                </a:extLst>
              </a:tr>
              <a:tr h="55365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+mn-lt"/>
                        </a:rPr>
                        <a:t>&lt;font size = "3"&gt; </a:t>
                      </a:r>
                      <a:r>
                        <a:rPr lang="th-TH" sz="2400" dirty="0">
                          <a:effectLst/>
                          <a:latin typeface="+mn-lt"/>
                        </a:rPr>
                        <a:t>ข้อความ &lt;/</a:t>
                      </a:r>
                      <a:r>
                        <a:rPr lang="en-US" sz="2400" dirty="0">
                          <a:effectLst/>
                          <a:latin typeface="+mn-lt"/>
                        </a:rPr>
                        <a:t>font&gt;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+mn-lt"/>
                        </a:rPr>
                        <a:t>ขนาดตัวอักษร</a:t>
                      </a:r>
                      <a:endParaRPr lang="th-TH" sz="240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212120"/>
                  </a:ext>
                </a:extLst>
              </a:tr>
              <a:tr h="55365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+mn-lt"/>
                        </a:rPr>
                        <a:t>&lt;font color = "red"&gt; </a:t>
                      </a:r>
                      <a:r>
                        <a:rPr lang="th-TH" sz="2400" dirty="0">
                          <a:effectLst/>
                          <a:latin typeface="+mn-lt"/>
                        </a:rPr>
                        <a:t>ข้อความ &lt;/</a:t>
                      </a:r>
                      <a:r>
                        <a:rPr lang="en-US" sz="2400" dirty="0">
                          <a:effectLst/>
                          <a:latin typeface="+mn-lt"/>
                        </a:rPr>
                        <a:t>font&gt;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+mn-lt"/>
                        </a:rPr>
                        <a:t>สีตัวอักษร</a:t>
                      </a:r>
                      <a:endParaRPr lang="th-TH" sz="240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95391"/>
                  </a:ext>
                </a:extLst>
              </a:tr>
              <a:tr h="55365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+mn-lt"/>
                        </a:rPr>
                        <a:t>&lt;font face = "Arial"&gt; </a:t>
                      </a:r>
                      <a:r>
                        <a:rPr lang="th-TH" sz="2400" dirty="0">
                          <a:effectLst/>
                          <a:latin typeface="+mn-lt"/>
                        </a:rPr>
                        <a:t>ข้อความ &lt;/</a:t>
                      </a:r>
                      <a:r>
                        <a:rPr lang="en-US" sz="2400" dirty="0">
                          <a:effectLst/>
                          <a:latin typeface="+mn-lt"/>
                        </a:rPr>
                        <a:t>font&gt;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+mn-lt"/>
                        </a:rPr>
                        <a:t>รูปแบบตัวอักษร</a:t>
                      </a:r>
                      <a:endParaRPr lang="th-TH" sz="240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030403"/>
                  </a:ext>
                </a:extLst>
              </a:tr>
              <a:tr h="55365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+mn-lt"/>
                        </a:rPr>
                        <a:t>&lt;</a:t>
                      </a:r>
                      <a:r>
                        <a:rPr lang="en-US" sz="2400" dirty="0" err="1">
                          <a:effectLst/>
                          <a:latin typeface="+mn-lt"/>
                        </a:rPr>
                        <a:t>besefont</a:t>
                      </a:r>
                      <a:r>
                        <a:rPr lang="en-US" sz="2400" dirty="0">
                          <a:effectLst/>
                          <a:latin typeface="+mn-lt"/>
                        </a:rPr>
                        <a:t> size = "2"&gt; </a:t>
                      </a:r>
                      <a:r>
                        <a:rPr lang="th-TH" sz="2400" dirty="0">
                          <a:effectLst/>
                          <a:latin typeface="+mn-lt"/>
                        </a:rPr>
                        <a:t>ข้อความ &lt;/</a:t>
                      </a:r>
                      <a:r>
                        <a:rPr lang="en-US" sz="2400" dirty="0">
                          <a:effectLst/>
                          <a:latin typeface="+mn-lt"/>
                        </a:rPr>
                        <a:t>font&gt;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+mn-lt"/>
                        </a:rPr>
                        <a:t>กำหนดค่าเริ่มต้นของขนาดตัวอักษร</a:t>
                      </a:r>
                      <a:endParaRPr lang="th-TH" sz="240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286554"/>
                  </a:ext>
                </a:extLst>
              </a:tr>
              <a:tr h="553651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+mn-lt"/>
                        </a:rPr>
                        <a:t>&lt;b&gt; </a:t>
                      </a:r>
                      <a:r>
                        <a:rPr lang="th-TH" sz="2400">
                          <a:effectLst/>
                          <a:latin typeface="+mn-lt"/>
                        </a:rPr>
                        <a:t>ข้อความ &lt;/</a:t>
                      </a:r>
                      <a:r>
                        <a:rPr lang="en-US" sz="2400">
                          <a:effectLst/>
                          <a:latin typeface="+mn-lt"/>
                        </a:rPr>
                        <a:t>b&gt;</a:t>
                      </a:r>
                      <a:endParaRPr lang="en-US" sz="240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+mn-lt"/>
                        </a:rPr>
                        <a:t>ตัวอักษรหนา</a:t>
                      </a:r>
                      <a:endParaRPr lang="th-TH" sz="24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051276"/>
                  </a:ext>
                </a:extLst>
              </a:tr>
              <a:tr h="553651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+mn-lt"/>
                        </a:rPr>
                        <a:t>&lt;i&gt; </a:t>
                      </a:r>
                      <a:r>
                        <a:rPr lang="th-TH" sz="2400">
                          <a:effectLst/>
                          <a:latin typeface="+mn-lt"/>
                        </a:rPr>
                        <a:t>ข้อความ &lt;/</a:t>
                      </a:r>
                      <a:r>
                        <a:rPr lang="en-US" sz="2400">
                          <a:effectLst/>
                          <a:latin typeface="+mn-lt"/>
                        </a:rPr>
                        <a:t>i&gt;</a:t>
                      </a:r>
                      <a:endParaRPr lang="en-US" sz="240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+mn-lt"/>
                        </a:rPr>
                        <a:t>ตัวอักษรเอน</a:t>
                      </a:r>
                      <a:endParaRPr lang="th-TH" sz="24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825726"/>
                  </a:ext>
                </a:extLst>
              </a:tr>
              <a:tr h="553651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+mn-lt"/>
                        </a:rPr>
                        <a:t>&lt;u&gt; </a:t>
                      </a:r>
                      <a:r>
                        <a:rPr lang="th-TH" sz="2400">
                          <a:effectLst/>
                          <a:latin typeface="+mn-lt"/>
                        </a:rPr>
                        <a:t>ข้อความ &lt;/</a:t>
                      </a:r>
                      <a:r>
                        <a:rPr lang="en-US" sz="2400">
                          <a:effectLst/>
                          <a:latin typeface="+mn-lt"/>
                        </a:rPr>
                        <a:t>u&gt;</a:t>
                      </a:r>
                      <a:endParaRPr lang="en-US" sz="240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+mn-lt"/>
                        </a:rPr>
                        <a:t>ขีดเส้นใต้ตัวอักษร</a:t>
                      </a:r>
                      <a:endParaRPr lang="th-TH" sz="24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464235"/>
                  </a:ext>
                </a:extLst>
              </a:tr>
              <a:tr h="553651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+mn-lt"/>
                        </a:rPr>
                        <a:t>&lt;tt&gt; </a:t>
                      </a:r>
                      <a:r>
                        <a:rPr lang="th-TH" sz="2400">
                          <a:effectLst/>
                          <a:latin typeface="+mn-lt"/>
                        </a:rPr>
                        <a:t>ข้อความ &lt;/</a:t>
                      </a:r>
                      <a:r>
                        <a:rPr lang="en-US" sz="2400">
                          <a:effectLst/>
                          <a:latin typeface="+mn-lt"/>
                        </a:rPr>
                        <a:t>tt&gt;</a:t>
                      </a:r>
                      <a:endParaRPr lang="en-US" sz="240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+mn-lt"/>
                        </a:rPr>
                        <a:t>ตัวอักษรแบบพิมพ์ดีด</a:t>
                      </a:r>
                      <a:endParaRPr lang="th-TH" sz="24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078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76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711</Words>
  <Application>Microsoft Office PowerPoint</Application>
  <PresentationFormat>On-screen Show (4:3)</PresentationFormat>
  <Paragraphs>121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Cordia New</vt:lpstr>
      <vt:lpstr>Lucida Console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krittinunt</dc:creator>
  <cp:lastModifiedBy>krittinunt</cp:lastModifiedBy>
  <cp:revision>13</cp:revision>
  <dcterms:created xsi:type="dcterms:W3CDTF">2017-10-03T03:23:27Z</dcterms:created>
  <dcterms:modified xsi:type="dcterms:W3CDTF">2017-10-03T05:49:36Z</dcterms:modified>
</cp:coreProperties>
</file>