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7"/>
    <p:restoredTop sz="94617"/>
  </p:normalViewPr>
  <p:slideViewPr>
    <p:cSldViewPr snapToGrid="0" snapToObjects="1">
      <p:cViewPr varScale="1">
        <p:scale>
          <a:sx n="132" d="100"/>
          <a:sy n="132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66A75-8F17-254E-AE04-547E32493AD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219B6-F2D0-504A-87EB-0EC012EDB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0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cloud design for </a:t>
            </a:r>
            <a:r>
              <a:rPr lang="en-US" dirty="0" err="1"/>
              <a:t>Kobhi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Auto scaling ec2 instance for different regions and available zones.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8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Cloud architecture of Server(</a:t>
            </a:r>
            <a:r>
              <a:rPr lang="en-US" dirty="0" err="1" smtClean="0"/>
              <a:t>Node.js</a:t>
            </a:r>
            <a:r>
              <a:rPr lang="en-US" dirty="0" smtClean="0"/>
              <a:t> + </a:t>
            </a:r>
            <a:r>
              <a:rPr lang="en-US" dirty="0" err="1" smtClean="0"/>
              <a:t>mongodb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web service, not serving static files or web frontend.</a:t>
            </a:r>
          </a:p>
          <a:p>
            <a:r>
              <a:rPr lang="en-US" dirty="0" smtClean="0"/>
              <a:t>There’s no need to upload files to storage.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2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5481946" y="1775353"/>
            <a:ext cx="183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Helvetica Neue"/>
                <a:cs typeface="Helvetica Neue"/>
              </a:rPr>
              <a:t>www.kobhi.com</a:t>
            </a:r>
            <a:endParaRPr lang="en-US" sz="1400" dirty="0">
              <a:latin typeface="Helvetica Neue"/>
              <a:cs typeface="Helvetica Neue"/>
            </a:endParaRPr>
          </a:p>
        </p:txBody>
      </p:sp>
      <p:grpSp>
        <p:nvGrpSpPr>
          <p:cNvPr id="294" name="Group 293"/>
          <p:cNvGrpSpPr/>
          <p:nvPr/>
        </p:nvGrpSpPr>
        <p:grpSpPr>
          <a:xfrm>
            <a:off x="2566907" y="3231402"/>
            <a:ext cx="999021" cy="868081"/>
            <a:chOff x="870493" y="3265986"/>
            <a:chExt cx="999021" cy="868081"/>
          </a:xfrm>
        </p:grpSpPr>
        <p:sp>
          <p:nvSpPr>
            <p:cNvPr id="61" name="TextBox 60"/>
            <p:cNvSpPr txBox="1"/>
            <p:nvPr/>
          </p:nvSpPr>
          <p:spPr>
            <a:xfrm>
              <a:off x="870493" y="3795513"/>
              <a:ext cx="999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latin typeface="Helvetica Neue"/>
                  <a:cs typeface="Helvetica Neue"/>
                </a:rPr>
                <a:t>Elastic Load Balancing</a:t>
              </a:r>
              <a:endParaRPr lang="en-US" sz="800" b="1" dirty="0">
                <a:latin typeface="Helvetica Neue"/>
                <a:cs typeface="Helvetica Neue"/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299" y="3265986"/>
              <a:ext cx="433410" cy="520092"/>
            </a:xfrm>
            <a:prstGeom prst="rect">
              <a:avLst/>
            </a:prstGeom>
          </p:spPr>
        </p:pic>
      </p:grpSp>
      <p:pic>
        <p:nvPicPr>
          <p:cNvPr id="66" name="Picture 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714" y="2177005"/>
            <a:ext cx="450376" cy="534821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5784391" y="2758247"/>
            <a:ext cx="999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Helvetica Neue"/>
                <a:cs typeface="Helvetica Neue"/>
              </a:rPr>
              <a:t>Amazon </a:t>
            </a:r>
            <a:br>
              <a:rPr lang="en-US" sz="800" b="1" dirty="0" smtClean="0">
                <a:latin typeface="Helvetica Neue"/>
                <a:cs typeface="Helvetica Neue"/>
              </a:rPr>
            </a:br>
            <a:r>
              <a:rPr lang="en-US" sz="800" b="1" dirty="0" smtClean="0">
                <a:latin typeface="Helvetica Neue"/>
                <a:cs typeface="Helvetica Neue"/>
              </a:rPr>
              <a:t>Route 53</a:t>
            </a:r>
            <a:endParaRPr lang="en-US" sz="800" b="1" dirty="0">
              <a:latin typeface="Helvetica Neue"/>
              <a:cs typeface="Helvetica Neue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93731" y="914399"/>
            <a:ext cx="4765474" cy="5739327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71" name="TextBox 33"/>
          <p:cNvSpPr txBox="1">
            <a:spLocks noChangeArrowheads="1"/>
          </p:cNvSpPr>
          <p:nvPr/>
        </p:nvSpPr>
        <p:spPr bwMode="auto">
          <a:xfrm>
            <a:off x="861382" y="6413356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Region #1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214624" y="3755326"/>
            <a:ext cx="999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Helvetica Neue"/>
                <a:cs typeface="Helvetica Neue"/>
              </a:rPr>
              <a:t>Elastic Load Balancing</a:t>
            </a:r>
            <a:endParaRPr lang="en-US" sz="800" b="1" dirty="0">
              <a:latin typeface="Helvetica Neue"/>
              <a:cs typeface="Helvetica Neue"/>
            </a:endParaRPr>
          </a:p>
        </p:txBody>
      </p:sp>
      <p:pic>
        <p:nvPicPr>
          <p:cNvPr id="139" name="Picture 1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259" y="3233841"/>
            <a:ext cx="433410" cy="520092"/>
          </a:xfrm>
          <a:prstGeom prst="rect">
            <a:avLst/>
          </a:prstGeom>
        </p:spPr>
      </p:pic>
      <p:sp>
        <p:nvSpPr>
          <p:cNvPr id="142" name="Rounded Rectangle 141"/>
          <p:cNvSpPr/>
          <p:nvPr/>
        </p:nvSpPr>
        <p:spPr>
          <a:xfrm>
            <a:off x="7218607" y="914399"/>
            <a:ext cx="4534373" cy="5739328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cxnSp>
        <p:nvCxnSpPr>
          <p:cNvPr id="172" name="Elbow Connector 171"/>
          <p:cNvCxnSpPr>
            <a:stCxn id="69" idx="2"/>
            <a:endCxn id="65" idx="3"/>
          </p:cNvCxnSpPr>
          <p:nvPr/>
        </p:nvCxnSpPr>
        <p:spPr>
          <a:xfrm rot="5400000">
            <a:off x="4586190" y="1793735"/>
            <a:ext cx="394647" cy="300077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69" idx="2"/>
            <a:endCxn id="139" idx="1"/>
          </p:cNvCxnSpPr>
          <p:nvPr/>
        </p:nvCxnSpPr>
        <p:spPr>
          <a:xfrm rot="16200000" flipH="1">
            <a:off x="7192037" y="2188665"/>
            <a:ext cx="397086" cy="221335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33"/>
          <p:cNvSpPr txBox="1">
            <a:spLocks noChangeArrowheads="1"/>
          </p:cNvSpPr>
          <p:nvPr/>
        </p:nvSpPr>
        <p:spPr bwMode="auto">
          <a:xfrm>
            <a:off x="7319597" y="6402972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Region #n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642011" y="4754402"/>
            <a:ext cx="1298779" cy="1351771"/>
            <a:chOff x="463550" y="760413"/>
            <a:chExt cx="1709738" cy="1737602"/>
          </a:xfrm>
        </p:grpSpPr>
        <p:sp>
          <p:nvSpPr>
            <p:cNvPr id="39" name="Rounded Rectangle 38"/>
            <p:cNvSpPr/>
            <p:nvPr/>
          </p:nvSpPr>
          <p:spPr>
            <a:xfrm>
              <a:off x="463550" y="760413"/>
              <a:ext cx="1709738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0" name="TextBox 31"/>
            <p:cNvSpPr txBox="1">
              <a:spLocks noChangeArrowheads="1"/>
            </p:cNvSpPr>
            <p:nvPr/>
          </p:nvSpPr>
          <p:spPr bwMode="auto">
            <a:xfrm>
              <a:off x="546100" y="2251075"/>
              <a:ext cx="1555750" cy="246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700" b="1" dirty="0" smtClean="0">
                  <a:latin typeface="Helvetica Neue"/>
                  <a:ea typeface="Verdana" pitchFamily="34" charset="0"/>
                  <a:cs typeface="Helvetica Neue"/>
                </a:rPr>
                <a:t>Auto Scaling group</a:t>
              </a:r>
              <a:endParaRPr lang="en-US" sz="700" b="1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2386" y="4671619"/>
            <a:ext cx="2731551" cy="1636870"/>
            <a:chOff x="2549525" y="760413"/>
            <a:chExt cx="1689100" cy="1759841"/>
          </a:xfrm>
        </p:grpSpPr>
        <p:sp>
          <p:nvSpPr>
            <p:cNvPr id="42" name="Rounded Rectangle 41"/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3" name="TextBox 32"/>
            <p:cNvSpPr txBox="1">
              <a:spLocks noChangeArrowheads="1"/>
            </p:cNvSpPr>
            <p:nvPr/>
          </p:nvSpPr>
          <p:spPr bwMode="auto">
            <a:xfrm>
              <a:off x="2605191" y="2305170"/>
              <a:ext cx="1557338" cy="215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700" b="1" dirty="0">
                  <a:latin typeface="Helvetica Neue"/>
                  <a:ea typeface="Verdana" pitchFamily="34" charset="0"/>
                  <a:cs typeface="Helvetica Neue"/>
                </a:rPr>
                <a:t>Availability </a:t>
              </a:r>
              <a:r>
                <a:rPr lang="en-US" sz="700" b="1" dirty="0" smtClean="0">
                  <a:latin typeface="Helvetica Neue"/>
                  <a:ea typeface="Verdana" pitchFamily="34" charset="0"/>
                  <a:cs typeface="Helvetica Neue"/>
                </a:rPr>
                <a:t>Zone </a:t>
              </a:r>
              <a:r>
                <a:rPr lang="en-US" sz="700" b="1" dirty="0" smtClean="0">
                  <a:latin typeface="Helvetica Neue"/>
                  <a:ea typeface="Verdana" pitchFamily="34" charset="0"/>
                  <a:cs typeface="Helvetica Neue"/>
                </a:rPr>
                <a:t>#n</a:t>
              </a:r>
              <a:endParaRPr lang="en-US" sz="700" b="1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798" y="5029486"/>
            <a:ext cx="551151" cy="571564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1818750" y="4872599"/>
            <a:ext cx="977909" cy="1033917"/>
            <a:chOff x="6743700" y="760413"/>
            <a:chExt cx="1752600" cy="1777745"/>
          </a:xfrm>
        </p:grpSpPr>
        <p:grpSp>
          <p:nvGrpSpPr>
            <p:cNvPr id="55" name="Group 54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56" name="TextBox 34"/>
            <p:cNvSpPr txBox="1">
              <a:spLocks noChangeArrowheads="1"/>
            </p:cNvSpPr>
            <p:nvPr/>
          </p:nvSpPr>
          <p:spPr bwMode="auto">
            <a:xfrm>
              <a:off x="6851651" y="2194178"/>
              <a:ext cx="1555749" cy="343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700" b="1" dirty="0" smtClean="0">
                  <a:latin typeface="Arial"/>
                  <a:ea typeface="Verdana" pitchFamily="34" charset="0"/>
                  <a:cs typeface="Arial"/>
                </a:rPr>
                <a:t>security group</a:t>
              </a:r>
              <a:endParaRPr lang="en-US" sz="700" b="1" dirty="0">
                <a:latin typeface="Arial"/>
                <a:ea typeface="Verdana" pitchFamily="34" charset="0"/>
                <a:cs typeface="Arial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903518" y="5595435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Helvetica Neue"/>
                <a:cs typeface="Helvetica Neue"/>
              </a:rPr>
              <a:t>EC2 instance</a:t>
            </a:r>
            <a:endParaRPr lang="en-US" sz="800" b="1" dirty="0">
              <a:latin typeface="Helvetica Neue"/>
              <a:cs typeface="Helvetica Neue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24994" y="517895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latin typeface="Helvetica Neue"/>
                <a:cs typeface="Helvetica Neue"/>
              </a:rPr>
              <a:t>web app</a:t>
            </a:r>
          </a:p>
          <a:p>
            <a:pPr algn="ctr"/>
            <a:r>
              <a:rPr lang="en-US" sz="800" dirty="0" smtClean="0">
                <a:latin typeface="Helvetica Neue"/>
                <a:cs typeface="Helvetica Neue"/>
              </a:rPr>
              <a:t>server</a:t>
            </a:r>
            <a:endParaRPr lang="en-US" sz="800" dirty="0">
              <a:latin typeface="Helvetica Neue"/>
              <a:cs typeface="Helvetica Neue"/>
            </a:endParaRPr>
          </a:p>
        </p:txBody>
      </p:sp>
      <p:grpSp>
        <p:nvGrpSpPr>
          <p:cNvPr id="183" name="Group 182"/>
          <p:cNvGrpSpPr/>
          <p:nvPr/>
        </p:nvGrpSpPr>
        <p:grpSpPr>
          <a:xfrm>
            <a:off x="3164666" y="4872599"/>
            <a:ext cx="977909" cy="1033917"/>
            <a:chOff x="6743700" y="760413"/>
            <a:chExt cx="1752600" cy="1777745"/>
          </a:xfrm>
        </p:grpSpPr>
        <p:grpSp>
          <p:nvGrpSpPr>
            <p:cNvPr id="184" name="Group 183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85" name="TextBox 34"/>
            <p:cNvSpPr txBox="1">
              <a:spLocks noChangeArrowheads="1"/>
            </p:cNvSpPr>
            <p:nvPr/>
          </p:nvSpPr>
          <p:spPr bwMode="auto">
            <a:xfrm>
              <a:off x="6851651" y="2194178"/>
              <a:ext cx="1555749" cy="343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700" b="1" dirty="0" smtClean="0">
                  <a:latin typeface="Arial"/>
                  <a:ea typeface="Verdana" pitchFamily="34" charset="0"/>
                  <a:cs typeface="Arial"/>
                </a:rPr>
                <a:t>security group</a:t>
              </a:r>
              <a:endParaRPr lang="en-US" sz="700" b="1" dirty="0">
                <a:latin typeface="Arial"/>
                <a:ea typeface="Verdana" pitchFamily="34" charset="0"/>
                <a:cs typeface="Arial"/>
              </a:endParaRP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3249434" y="5595435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Helvetica Neue"/>
                <a:cs typeface="Helvetica Neue"/>
              </a:rPr>
              <a:t>EC2 instance</a:t>
            </a:r>
            <a:endParaRPr lang="en-US" sz="800" b="1" dirty="0">
              <a:latin typeface="Helvetica Neue"/>
              <a:cs typeface="Helvetica Neue"/>
            </a:endParaRPr>
          </a:p>
        </p:txBody>
      </p:sp>
      <p:grpSp>
        <p:nvGrpSpPr>
          <p:cNvPr id="269" name="Group 268"/>
          <p:cNvGrpSpPr/>
          <p:nvPr/>
        </p:nvGrpSpPr>
        <p:grpSpPr>
          <a:xfrm>
            <a:off x="1649383" y="1163487"/>
            <a:ext cx="1298779" cy="1351771"/>
            <a:chOff x="463550" y="760413"/>
            <a:chExt cx="1709738" cy="1737602"/>
          </a:xfrm>
        </p:grpSpPr>
        <p:sp>
          <p:nvSpPr>
            <p:cNvPr id="292" name="Rounded Rectangle 291"/>
            <p:cNvSpPr/>
            <p:nvPr/>
          </p:nvSpPr>
          <p:spPr>
            <a:xfrm>
              <a:off x="463550" y="760413"/>
              <a:ext cx="1709738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93" name="TextBox 31"/>
            <p:cNvSpPr txBox="1">
              <a:spLocks noChangeArrowheads="1"/>
            </p:cNvSpPr>
            <p:nvPr/>
          </p:nvSpPr>
          <p:spPr bwMode="auto">
            <a:xfrm>
              <a:off x="546100" y="2251075"/>
              <a:ext cx="1555750" cy="246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700" b="1" dirty="0" smtClean="0">
                  <a:latin typeface="Helvetica Neue"/>
                  <a:ea typeface="Verdana" pitchFamily="34" charset="0"/>
                  <a:cs typeface="Helvetica Neue"/>
                </a:rPr>
                <a:t>Auto Scaling group</a:t>
              </a:r>
              <a:endParaRPr lang="en-US" sz="700" b="1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1589758" y="1080704"/>
            <a:ext cx="2731551" cy="1612416"/>
            <a:chOff x="2549525" y="760413"/>
            <a:chExt cx="1689100" cy="1733550"/>
          </a:xfrm>
        </p:grpSpPr>
        <p:sp>
          <p:nvSpPr>
            <p:cNvPr id="290" name="Rounded Rectangle 289"/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91" name="TextBox 32"/>
            <p:cNvSpPr txBox="1">
              <a:spLocks noChangeArrowheads="1"/>
            </p:cNvSpPr>
            <p:nvPr/>
          </p:nvSpPr>
          <p:spPr bwMode="auto">
            <a:xfrm>
              <a:off x="2605191" y="2351726"/>
              <a:ext cx="1557338" cy="121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700" b="1" dirty="0">
                  <a:latin typeface="Helvetica Neue"/>
                  <a:ea typeface="Verdana" pitchFamily="34" charset="0"/>
                  <a:cs typeface="Helvetica Neue"/>
                </a:rPr>
                <a:t>Availability </a:t>
              </a:r>
              <a:r>
                <a:rPr lang="en-US" sz="700" b="1" dirty="0" smtClean="0">
                  <a:latin typeface="Helvetica Neue"/>
                  <a:ea typeface="Verdana" pitchFamily="34" charset="0"/>
                  <a:cs typeface="Helvetica Neue"/>
                </a:rPr>
                <a:t>Zone #1</a:t>
              </a:r>
              <a:endParaRPr lang="en-US" sz="700" b="1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271" name="Picture 2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70" y="1438571"/>
            <a:ext cx="551151" cy="571564"/>
          </a:xfrm>
          <a:prstGeom prst="rect">
            <a:avLst/>
          </a:prstGeom>
        </p:spPr>
      </p:pic>
      <p:grpSp>
        <p:nvGrpSpPr>
          <p:cNvPr id="272" name="Group 271"/>
          <p:cNvGrpSpPr/>
          <p:nvPr/>
        </p:nvGrpSpPr>
        <p:grpSpPr>
          <a:xfrm>
            <a:off x="1826122" y="1281684"/>
            <a:ext cx="977909" cy="1033917"/>
            <a:chOff x="6743700" y="760413"/>
            <a:chExt cx="1752600" cy="1777745"/>
          </a:xfrm>
        </p:grpSpPr>
        <p:grpSp>
          <p:nvGrpSpPr>
            <p:cNvPr id="286" name="Group 285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88" name="Rounded Rectangle 28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89" name="Rounded Rectangle 288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287" name="TextBox 34"/>
            <p:cNvSpPr txBox="1">
              <a:spLocks noChangeArrowheads="1"/>
            </p:cNvSpPr>
            <p:nvPr/>
          </p:nvSpPr>
          <p:spPr bwMode="auto">
            <a:xfrm>
              <a:off x="6851651" y="2194178"/>
              <a:ext cx="1555749" cy="343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700" b="1" dirty="0" smtClean="0">
                  <a:latin typeface="Arial"/>
                  <a:ea typeface="Verdana" pitchFamily="34" charset="0"/>
                  <a:cs typeface="Arial"/>
                </a:rPr>
                <a:t>security group</a:t>
              </a:r>
              <a:endParaRPr lang="en-US" sz="700" b="1" dirty="0">
                <a:latin typeface="Arial"/>
                <a:ea typeface="Verdana" pitchFamily="34" charset="0"/>
                <a:cs typeface="Arial"/>
              </a:endParaRPr>
            </a:p>
          </p:txBody>
        </p:sp>
      </p:grpSp>
      <p:sp>
        <p:nvSpPr>
          <p:cNvPr id="273" name="TextBox 272"/>
          <p:cNvSpPr txBox="1"/>
          <p:nvPr/>
        </p:nvSpPr>
        <p:spPr>
          <a:xfrm>
            <a:off x="1910890" y="2004520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Helvetica Neue"/>
                <a:cs typeface="Helvetica Neue"/>
              </a:rPr>
              <a:t>EC2 instance</a:t>
            </a:r>
            <a:endParaRPr lang="en-US" sz="800" b="1" dirty="0">
              <a:latin typeface="Helvetica Neue"/>
              <a:cs typeface="Helvetica Neue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2032366" y="158803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latin typeface="Helvetica Neue"/>
                <a:cs typeface="Helvetica Neue"/>
              </a:rPr>
              <a:t>web app</a:t>
            </a:r>
          </a:p>
          <a:p>
            <a:pPr algn="ctr"/>
            <a:r>
              <a:rPr lang="en-US" sz="800" dirty="0" smtClean="0">
                <a:latin typeface="Helvetica Neue"/>
                <a:cs typeface="Helvetica Neue"/>
              </a:rPr>
              <a:t>server</a:t>
            </a:r>
            <a:endParaRPr lang="en-US" sz="800" dirty="0">
              <a:latin typeface="Helvetica Neue"/>
              <a:cs typeface="Helvetica Neue"/>
            </a:endParaRPr>
          </a:p>
        </p:txBody>
      </p:sp>
      <p:grpSp>
        <p:nvGrpSpPr>
          <p:cNvPr id="277" name="Group 276"/>
          <p:cNvGrpSpPr/>
          <p:nvPr/>
        </p:nvGrpSpPr>
        <p:grpSpPr>
          <a:xfrm>
            <a:off x="3172038" y="1281684"/>
            <a:ext cx="977909" cy="1033917"/>
            <a:chOff x="6743700" y="760413"/>
            <a:chExt cx="1752600" cy="1777745"/>
          </a:xfrm>
        </p:grpSpPr>
        <p:grpSp>
          <p:nvGrpSpPr>
            <p:cNvPr id="280" name="Group 279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82" name="Rounded Rectangle 281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83" name="Rounded Rectangle 282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281" name="TextBox 34"/>
            <p:cNvSpPr txBox="1">
              <a:spLocks noChangeArrowheads="1"/>
            </p:cNvSpPr>
            <p:nvPr/>
          </p:nvSpPr>
          <p:spPr bwMode="auto">
            <a:xfrm>
              <a:off x="6851651" y="2194178"/>
              <a:ext cx="1555749" cy="343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700" b="1" dirty="0" smtClean="0">
                  <a:latin typeface="Arial"/>
                  <a:ea typeface="Verdana" pitchFamily="34" charset="0"/>
                  <a:cs typeface="Arial"/>
                </a:rPr>
                <a:t>security group</a:t>
              </a:r>
              <a:endParaRPr lang="en-US" sz="700" b="1" dirty="0">
                <a:latin typeface="Arial"/>
                <a:ea typeface="Verdana" pitchFamily="34" charset="0"/>
                <a:cs typeface="Arial"/>
              </a:endParaRPr>
            </a:p>
          </p:txBody>
        </p:sp>
      </p:grpSp>
      <p:sp>
        <p:nvSpPr>
          <p:cNvPr id="278" name="TextBox 277"/>
          <p:cNvSpPr txBox="1"/>
          <p:nvPr/>
        </p:nvSpPr>
        <p:spPr>
          <a:xfrm>
            <a:off x="3256806" y="2004520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Helvetica Neue"/>
                <a:cs typeface="Helvetica Neue"/>
              </a:rPr>
              <a:t>EC2 instance</a:t>
            </a:r>
            <a:endParaRPr lang="en-US" sz="800" b="1" dirty="0">
              <a:latin typeface="Helvetica Neue"/>
              <a:cs typeface="Helvetica Neue"/>
            </a:endParaRPr>
          </a:p>
        </p:txBody>
      </p:sp>
      <p:grpSp>
        <p:nvGrpSpPr>
          <p:cNvPr id="366" name="Group 365"/>
          <p:cNvGrpSpPr/>
          <p:nvPr/>
        </p:nvGrpSpPr>
        <p:grpSpPr>
          <a:xfrm>
            <a:off x="3353628" y="1375694"/>
            <a:ext cx="630301" cy="610145"/>
            <a:chOff x="3353628" y="1375694"/>
            <a:chExt cx="630301" cy="610145"/>
          </a:xfrm>
        </p:grpSpPr>
        <p:pic>
          <p:nvPicPr>
            <p:cNvPr id="365" name="Picture 36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7531" y="1410792"/>
              <a:ext cx="544781" cy="575047"/>
            </a:xfrm>
            <a:prstGeom prst="rect">
              <a:avLst/>
            </a:prstGeom>
          </p:spPr>
        </p:pic>
        <p:sp>
          <p:nvSpPr>
            <p:cNvPr id="279" name="TextBox 278"/>
            <p:cNvSpPr txBox="1"/>
            <p:nvPr/>
          </p:nvSpPr>
          <p:spPr>
            <a:xfrm>
              <a:off x="3353628" y="1375694"/>
              <a:ext cx="630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err="1" smtClean="0">
                  <a:latin typeface="Helvetica Neue"/>
                  <a:cs typeface="Helvetica Neue"/>
                </a:rPr>
                <a:t>Mongodb</a:t>
              </a:r>
              <a:endParaRPr lang="en-US" sz="800" dirty="0" smtClean="0">
                <a:latin typeface="Helvetica Neue"/>
                <a:cs typeface="Helvetica Neue"/>
              </a:endParaRPr>
            </a:p>
            <a:p>
              <a:pPr algn="ctr"/>
              <a:r>
                <a:rPr lang="en-US" sz="800" dirty="0" smtClean="0">
                  <a:latin typeface="Helvetica Neue"/>
                  <a:cs typeface="Helvetica Neue"/>
                </a:rPr>
                <a:t>server</a:t>
              </a:r>
              <a:endParaRPr lang="en-US" sz="8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296" name="Straight Connector 295"/>
          <p:cNvCxnSpPr/>
          <p:nvPr/>
        </p:nvCxnSpPr>
        <p:spPr>
          <a:xfrm flipH="1">
            <a:off x="1890007" y="2863882"/>
            <a:ext cx="16519" cy="1658272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300"/>
          <p:cNvCxnSpPr>
            <a:stCxn id="65" idx="1"/>
            <a:endCxn id="273" idx="0"/>
          </p:cNvCxnSpPr>
          <p:nvPr/>
        </p:nvCxnSpPr>
        <p:spPr>
          <a:xfrm rot="10800000">
            <a:off x="2330237" y="2004520"/>
            <a:ext cx="519477" cy="1486928"/>
          </a:xfrm>
          <a:prstGeom prst="bentConnector4">
            <a:avLst>
              <a:gd name="adj1" fmla="val 100429"/>
              <a:gd name="adj2" fmla="val 4805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Elbow Connector 306"/>
          <p:cNvCxnSpPr>
            <a:stCxn id="65" idx="1"/>
            <a:endCxn id="48" idx="0"/>
          </p:cNvCxnSpPr>
          <p:nvPr/>
        </p:nvCxnSpPr>
        <p:spPr>
          <a:xfrm rot="10800000" flipV="1">
            <a:off x="2311375" y="3491448"/>
            <a:ext cx="538339" cy="153803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Group 314"/>
          <p:cNvGrpSpPr/>
          <p:nvPr/>
        </p:nvGrpSpPr>
        <p:grpSpPr>
          <a:xfrm>
            <a:off x="8556884" y="4671618"/>
            <a:ext cx="1298779" cy="1351771"/>
            <a:chOff x="463550" y="760413"/>
            <a:chExt cx="1709738" cy="1737602"/>
          </a:xfrm>
        </p:grpSpPr>
        <p:sp>
          <p:nvSpPr>
            <p:cNvPr id="316" name="Rounded Rectangle 315"/>
            <p:cNvSpPr/>
            <p:nvPr/>
          </p:nvSpPr>
          <p:spPr>
            <a:xfrm>
              <a:off x="463550" y="760413"/>
              <a:ext cx="1709738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17" name="TextBox 31"/>
            <p:cNvSpPr txBox="1">
              <a:spLocks noChangeArrowheads="1"/>
            </p:cNvSpPr>
            <p:nvPr/>
          </p:nvSpPr>
          <p:spPr bwMode="auto">
            <a:xfrm>
              <a:off x="546100" y="2251075"/>
              <a:ext cx="1555750" cy="246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700" b="1" dirty="0" smtClean="0">
                  <a:latin typeface="Helvetica Neue"/>
                  <a:ea typeface="Verdana" pitchFamily="34" charset="0"/>
                  <a:cs typeface="Helvetica Neue"/>
                </a:rPr>
                <a:t>Auto Scaling group</a:t>
              </a:r>
              <a:endParaRPr lang="en-US" sz="700" b="1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318" name="Group 317"/>
          <p:cNvGrpSpPr/>
          <p:nvPr/>
        </p:nvGrpSpPr>
        <p:grpSpPr>
          <a:xfrm>
            <a:off x="8497259" y="4588835"/>
            <a:ext cx="2731551" cy="1636870"/>
            <a:chOff x="2549525" y="760413"/>
            <a:chExt cx="1689100" cy="1759841"/>
          </a:xfrm>
        </p:grpSpPr>
        <p:sp>
          <p:nvSpPr>
            <p:cNvPr id="319" name="Rounded Rectangle 318"/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20" name="TextBox 32"/>
            <p:cNvSpPr txBox="1">
              <a:spLocks noChangeArrowheads="1"/>
            </p:cNvSpPr>
            <p:nvPr/>
          </p:nvSpPr>
          <p:spPr bwMode="auto">
            <a:xfrm>
              <a:off x="2605191" y="2305170"/>
              <a:ext cx="1557338" cy="215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700" b="1" dirty="0">
                  <a:latin typeface="Helvetica Neue"/>
                  <a:ea typeface="Verdana" pitchFamily="34" charset="0"/>
                  <a:cs typeface="Helvetica Neue"/>
                </a:rPr>
                <a:t>Availability </a:t>
              </a:r>
              <a:r>
                <a:rPr lang="en-US" sz="700" b="1" dirty="0" smtClean="0">
                  <a:latin typeface="Helvetica Neue"/>
                  <a:ea typeface="Verdana" pitchFamily="34" charset="0"/>
                  <a:cs typeface="Helvetica Neue"/>
                </a:rPr>
                <a:t>Zone </a:t>
              </a:r>
              <a:r>
                <a:rPr lang="en-US" sz="700" b="1" dirty="0" smtClean="0">
                  <a:latin typeface="Helvetica Neue"/>
                  <a:ea typeface="Verdana" pitchFamily="34" charset="0"/>
                  <a:cs typeface="Helvetica Neue"/>
                </a:rPr>
                <a:t>#n</a:t>
              </a:r>
              <a:endParaRPr lang="en-US" sz="700" b="1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321" name="Picture 3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671" y="4946702"/>
            <a:ext cx="551151" cy="571564"/>
          </a:xfrm>
          <a:prstGeom prst="rect">
            <a:avLst/>
          </a:prstGeom>
        </p:spPr>
      </p:pic>
      <p:grpSp>
        <p:nvGrpSpPr>
          <p:cNvPr id="322" name="Group 321"/>
          <p:cNvGrpSpPr/>
          <p:nvPr/>
        </p:nvGrpSpPr>
        <p:grpSpPr>
          <a:xfrm>
            <a:off x="8733623" y="4789815"/>
            <a:ext cx="977909" cy="1033917"/>
            <a:chOff x="6743700" y="760413"/>
            <a:chExt cx="1752600" cy="1777745"/>
          </a:xfrm>
        </p:grpSpPr>
        <p:grpSp>
          <p:nvGrpSpPr>
            <p:cNvPr id="323" name="Group 32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325" name="Rounded Rectangle 32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26" name="Rounded Rectangle 32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324" name="TextBox 34"/>
            <p:cNvSpPr txBox="1">
              <a:spLocks noChangeArrowheads="1"/>
            </p:cNvSpPr>
            <p:nvPr/>
          </p:nvSpPr>
          <p:spPr bwMode="auto">
            <a:xfrm>
              <a:off x="6851651" y="2194178"/>
              <a:ext cx="1555749" cy="343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700" b="1" dirty="0" smtClean="0">
                  <a:latin typeface="Arial"/>
                  <a:ea typeface="Verdana" pitchFamily="34" charset="0"/>
                  <a:cs typeface="Arial"/>
                </a:rPr>
                <a:t>security group</a:t>
              </a:r>
              <a:endParaRPr lang="en-US" sz="700" b="1" dirty="0">
                <a:latin typeface="Arial"/>
                <a:ea typeface="Verdana" pitchFamily="34" charset="0"/>
                <a:cs typeface="Arial"/>
              </a:endParaRPr>
            </a:p>
          </p:txBody>
        </p:sp>
      </p:grpSp>
      <p:sp>
        <p:nvSpPr>
          <p:cNvPr id="327" name="TextBox 326"/>
          <p:cNvSpPr txBox="1"/>
          <p:nvPr/>
        </p:nvSpPr>
        <p:spPr>
          <a:xfrm>
            <a:off x="8818391" y="5512651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Helvetica Neue"/>
                <a:cs typeface="Helvetica Neue"/>
              </a:rPr>
              <a:t>EC2 instance</a:t>
            </a:r>
            <a:endParaRPr lang="en-US" sz="800" b="1" dirty="0">
              <a:latin typeface="Helvetica Neue"/>
              <a:cs typeface="Helvetica Neue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8939867" y="509616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latin typeface="Helvetica Neue"/>
                <a:cs typeface="Helvetica Neue"/>
              </a:rPr>
              <a:t>web app</a:t>
            </a:r>
          </a:p>
          <a:p>
            <a:pPr algn="ctr"/>
            <a:r>
              <a:rPr lang="en-US" sz="800" dirty="0" smtClean="0">
                <a:latin typeface="Helvetica Neue"/>
                <a:cs typeface="Helvetica Neue"/>
              </a:rPr>
              <a:t>server</a:t>
            </a:r>
            <a:endParaRPr lang="en-US" sz="800" dirty="0">
              <a:latin typeface="Helvetica Neue"/>
              <a:cs typeface="Helvetica Neue"/>
            </a:endParaRPr>
          </a:p>
        </p:txBody>
      </p:sp>
      <p:grpSp>
        <p:nvGrpSpPr>
          <p:cNvPr id="330" name="Group 329"/>
          <p:cNvGrpSpPr/>
          <p:nvPr/>
        </p:nvGrpSpPr>
        <p:grpSpPr>
          <a:xfrm>
            <a:off x="10079539" y="4789815"/>
            <a:ext cx="977909" cy="1033917"/>
            <a:chOff x="6743700" y="760413"/>
            <a:chExt cx="1752600" cy="1777745"/>
          </a:xfrm>
        </p:grpSpPr>
        <p:grpSp>
          <p:nvGrpSpPr>
            <p:cNvPr id="331" name="Group 330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333" name="Rounded Rectangle 332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34" name="Rounded Rectangle 333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332" name="TextBox 34"/>
            <p:cNvSpPr txBox="1">
              <a:spLocks noChangeArrowheads="1"/>
            </p:cNvSpPr>
            <p:nvPr/>
          </p:nvSpPr>
          <p:spPr bwMode="auto">
            <a:xfrm>
              <a:off x="6851651" y="2194178"/>
              <a:ext cx="1555749" cy="343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700" b="1" dirty="0" smtClean="0">
                  <a:latin typeface="Arial"/>
                  <a:ea typeface="Verdana" pitchFamily="34" charset="0"/>
                  <a:cs typeface="Arial"/>
                </a:rPr>
                <a:t>security group</a:t>
              </a:r>
              <a:endParaRPr lang="en-US" sz="700" b="1" dirty="0">
                <a:latin typeface="Arial"/>
                <a:ea typeface="Verdana" pitchFamily="34" charset="0"/>
                <a:cs typeface="Arial"/>
              </a:endParaRPr>
            </a:p>
          </p:txBody>
        </p:sp>
      </p:grpSp>
      <p:sp>
        <p:nvSpPr>
          <p:cNvPr id="335" name="TextBox 334"/>
          <p:cNvSpPr txBox="1"/>
          <p:nvPr/>
        </p:nvSpPr>
        <p:spPr>
          <a:xfrm>
            <a:off x="10164307" y="5512651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Helvetica Neue"/>
                <a:cs typeface="Helvetica Neue"/>
              </a:rPr>
              <a:t>EC2 instance</a:t>
            </a:r>
            <a:endParaRPr lang="en-US" sz="800" b="1" dirty="0">
              <a:latin typeface="Helvetica Neue"/>
              <a:cs typeface="Helvetica Neue"/>
            </a:endParaRPr>
          </a:p>
        </p:txBody>
      </p:sp>
      <p:grpSp>
        <p:nvGrpSpPr>
          <p:cNvPr id="337" name="Group 336"/>
          <p:cNvGrpSpPr/>
          <p:nvPr/>
        </p:nvGrpSpPr>
        <p:grpSpPr>
          <a:xfrm>
            <a:off x="8564256" y="1080703"/>
            <a:ext cx="1298779" cy="1351771"/>
            <a:chOff x="463550" y="760413"/>
            <a:chExt cx="1709738" cy="1737602"/>
          </a:xfrm>
        </p:grpSpPr>
        <p:sp>
          <p:nvSpPr>
            <p:cNvPr id="338" name="Rounded Rectangle 337"/>
            <p:cNvSpPr/>
            <p:nvPr/>
          </p:nvSpPr>
          <p:spPr>
            <a:xfrm>
              <a:off x="463550" y="760413"/>
              <a:ext cx="1709738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39" name="TextBox 31"/>
            <p:cNvSpPr txBox="1">
              <a:spLocks noChangeArrowheads="1"/>
            </p:cNvSpPr>
            <p:nvPr/>
          </p:nvSpPr>
          <p:spPr bwMode="auto">
            <a:xfrm>
              <a:off x="546100" y="2251075"/>
              <a:ext cx="1555750" cy="246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700" b="1" dirty="0" smtClean="0">
                  <a:latin typeface="Helvetica Neue"/>
                  <a:ea typeface="Verdana" pitchFamily="34" charset="0"/>
                  <a:cs typeface="Helvetica Neue"/>
                </a:rPr>
                <a:t>Auto Scaling group</a:t>
              </a:r>
              <a:endParaRPr lang="en-US" sz="700" b="1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340" name="Group 339"/>
          <p:cNvGrpSpPr/>
          <p:nvPr/>
        </p:nvGrpSpPr>
        <p:grpSpPr>
          <a:xfrm>
            <a:off x="8504631" y="997920"/>
            <a:ext cx="2731551" cy="1612416"/>
            <a:chOff x="2549525" y="760413"/>
            <a:chExt cx="1689100" cy="1733550"/>
          </a:xfrm>
        </p:grpSpPr>
        <p:sp>
          <p:nvSpPr>
            <p:cNvPr id="341" name="Rounded Rectangle 340"/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42" name="TextBox 32"/>
            <p:cNvSpPr txBox="1">
              <a:spLocks noChangeArrowheads="1"/>
            </p:cNvSpPr>
            <p:nvPr/>
          </p:nvSpPr>
          <p:spPr bwMode="auto">
            <a:xfrm>
              <a:off x="2605191" y="2351726"/>
              <a:ext cx="1557338" cy="121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700" b="1" dirty="0">
                  <a:latin typeface="Helvetica Neue"/>
                  <a:ea typeface="Verdana" pitchFamily="34" charset="0"/>
                  <a:cs typeface="Helvetica Neue"/>
                </a:rPr>
                <a:t>Availability </a:t>
              </a:r>
              <a:r>
                <a:rPr lang="en-US" sz="700" b="1" dirty="0" smtClean="0">
                  <a:latin typeface="Helvetica Neue"/>
                  <a:ea typeface="Verdana" pitchFamily="34" charset="0"/>
                  <a:cs typeface="Helvetica Neue"/>
                </a:rPr>
                <a:t>Zone #1</a:t>
              </a:r>
              <a:endParaRPr lang="en-US" sz="700" b="1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343" name="Picture 3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043" y="1355787"/>
            <a:ext cx="551151" cy="571564"/>
          </a:xfrm>
          <a:prstGeom prst="rect">
            <a:avLst/>
          </a:prstGeom>
        </p:spPr>
      </p:pic>
      <p:grpSp>
        <p:nvGrpSpPr>
          <p:cNvPr id="344" name="Group 343"/>
          <p:cNvGrpSpPr/>
          <p:nvPr/>
        </p:nvGrpSpPr>
        <p:grpSpPr>
          <a:xfrm>
            <a:off x="8740995" y="1198900"/>
            <a:ext cx="977909" cy="1033917"/>
            <a:chOff x="6743700" y="760413"/>
            <a:chExt cx="1752600" cy="1777745"/>
          </a:xfrm>
        </p:grpSpPr>
        <p:grpSp>
          <p:nvGrpSpPr>
            <p:cNvPr id="345" name="Group 344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347" name="Rounded Rectangle 346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48" name="Rounded Rectangle 34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346" name="TextBox 34"/>
            <p:cNvSpPr txBox="1">
              <a:spLocks noChangeArrowheads="1"/>
            </p:cNvSpPr>
            <p:nvPr/>
          </p:nvSpPr>
          <p:spPr bwMode="auto">
            <a:xfrm>
              <a:off x="6851651" y="2194178"/>
              <a:ext cx="1555749" cy="343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700" b="1" dirty="0" smtClean="0">
                  <a:latin typeface="Arial"/>
                  <a:ea typeface="Verdana" pitchFamily="34" charset="0"/>
                  <a:cs typeface="Arial"/>
                </a:rPr>
                <a:t>security group</a:t>
              </a:r>
              <a:endParaRPr lang="en-US" sz="700" b="1" dirty="0">
                <a:latin typeface="Arial"/>
                <a:ea typeface="Verdana" pitchFamily="34" charset="0"/>
                <a:cs typeface="Arial"/>
              </a:endParaRPr>
            </a:p>
          </p:txBody>
        </p:sp>
      </p:grpSp>
      <p:sp>
        <p:nvSpPr>
          <p:cNvPr id="349" name="TextBox 348"/>
          <p:cNvSpPr txBox="1"/>
          <p:nvPr/>
        </p:nvSpPr>
        <p:spPr>
          <a:xfrm>
            <a:off x="8825763" y="1921736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Helvetica Neue"/>
                <a:cs typeface="Helvetica Neue"/>
              </a:rPr>
              <a:t>EC2 instance</a:t>
            </a:r>
            <a:endParaRPr lang="en-US" sz="800" b="1" dirty="0">
              <a:latin typeface="Helvetica Neue"/>
              <a:cs typeface="Helvetica Neue"/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8947239" y="1505251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latin typeface="Helvetica Neue"/>
                <a:cs typeface="Helvetica Neue"/>
              </a:rPr>
              <a:t>web app</a:t>
            </a:r>
          </a:p>
          <a:p>
            <a:pPr algn="ctr"/>
            <a:r>
              <a:rPr lang="en-US" sz="800" dirty="0" smtClean="0">
                <a:latin typeface="Helvetica Neue"/>
                <a:cs typeface="Helvetica Neue"/>
              </a:rPr>
              <a:t>server</a:t>
            </a:r>
            <a:endParaRPr lang="en-US" sz="800" dirty="0">
              <a:latin typeface="Helvetica Neue"/>
              <a:cs typeface="Helvetica Neue"/>
            </a:endParaRPr>
          </a:p>
        </p:txBody>
      </p:sp>
      <p:grpSp>
        <p:nvGrpSpPr>
          <p:cNvPr id="352" name="Group 351"/>
          <p:cNvGrpSpPr/>
          <p:nvPr/>
        </p:nvGrpSpPr>
        <p:grpSpPr>
          <a:xfrm>
            <a:off x="10086911" y="1198900"/>
            <a:ext cx="977909" cy="1033917"/>
            <a:chOff x="6743700" y="760413"/>
            <a:chExt cx="1752600" cy="1777745"/>
          </a:xfrm>
        </p:grpSpPr>
        <p:grpSp>
          <p:nvGrpSpPr>
            <p:cNvPr id="353" name="Group 35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355" name="Rounded Rectangle 35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56" name="Rounded Rectangle 35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354" name="TextBox 34"/>
            <p:cNvSpPr txBox="1">
              <a:spLocks noChangeArrowheads="1"/>
            </p:cNvSpPr>
            <p:nvPr/>
          </p:nvSpPr>
          <p:spPr bwMode="auto">
            <a:xfrm>
              <a:off x="6851651" y="2194178"/>
              <a:ext cx="1555749" cy="343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700" b="1" dirty="0" smtClean="0">
                  <a:latin typeface="Arial"/>
                  <a:ea typeface="Verdana" pitchFamily="34" charset="0"/>
                  <a:cs typeface="Arial"/>
                </a:rPr>
                <a:t>security group</a:t>
              </a:r>
              <a:endParaRPr lang="en-US" sz="700" b="1" dirty="0">
                <a:latin typeface="Arial"/>
                <a:ea typeface="Verdana" pitchFamily="34" charset="0"/>
                <a:cs typeface="Arial"/>
              </a:endParaRPr>
            </a:p>
          </p:txBody>
        </p:sp>
      </p:grpSp>
      <p:sp>
        <p:nvSpPr>
          <p:cNvPr id="357" name="TextBox 356"/>
          <p:cNvSpPr txBox="1"/>
          <p:nvPr/>
        </p:nvSpPr>
        <p:spPr>
          <a:xfrm>
            <a:off x="10171679" y="1921736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Helvetica Neue"/>
                <a:cs typeface="Helvetica Neue"/>
              </a:rPr>
              <a:t>EC2 instance</a:t>
            </a:r>
            <a:endParaRPr lang="en-US" sz="800" b="1" dirty="0">
              <a:latin typeface="Helvetica Neue"/>
              <a:cs typeface="Helvetica Neue"/>
            </a:endParaRPr>
          </a:p>
        </p:txBody>
      </p:sp>
      <p:cxnSp>
        <p:nvCxnSpPr>
          <p:cNvPr id="359" name="Straight Connector 358"/>
          <p:cNvCxnSpPr/>
          <p:nvPr/>
        </p:nvCxnSpPr>
        <p:spPr>
          <a:xfrm flipH="1">
            <a:off x="10986479" y="2784601"/>
            <a:ext cx="16519" cy="1658272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7" name="Group 366"/>
          <p:cNvGrpSpPr/>
          <p:nvPr/>
        </p:nvGrpSpPr>
        <p:grpSpPr>
          <a:xfrm>
            <a:off x="3351156" y="4915356"/>
            <a:ext cx="630301" cy="610145"/>
            <a:chOff x="3353628" y="1375694"/>
            <a:chExt cx="630301" cy="610145"/>
          </a:xfrm>
        </p:grpSpPr>
        <p:pic>
          <p:nvPicPr>
            <p:cNvPr id="368" name="Picture 36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7531" y="1410792"/>
              <a:ext cx="544781" cy="575047"/>
            </a:xfrm>
            <a:prstGeom prst="rect">
              <a:avLst/>
            </a:prstGeom>
          </p:spPr>
        </p:pic>
        <p:sp>
          <p:nvSpPr>
            <p:cNvPr id="369" name="TextBox 368"/>
            <p:cNvSpPr txBox="1"/>
            <p:nvPr/>
          </p:nvSpPr>
          <p:spPr>
            <a:xfrm>
              <a:off x="3353628" y="1375694"/>
              <a:ext cx="630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err="1" smtClean="0">
                  <a:latin typeface="Helvetica Neue"/>
                  <a:cs typeface="Helvetica Neue"/>
                </a:rPr>
                <a:t>Mongodb</a:t>
              </a:r>
              <a:endParaRPr lang="en-US" sz="800" dirty="0" smtClean="0">
                <a:latin typeface="Helvetica Neue"/>
                <a:cs typeface="Helvetica Neue"/>
              </a:endParaRPr>
            </a:p>
            <a:p>
              <a:pPr algn="ctr"/>
              <a:r>
                <a:rPr lang="en-US" sz="800" dirty="0" smtClean="0">
                  <a:latin typeface="Helvetica Neue"/>
                  <a:cs typeface="Helvetica Neue"/>
                </a:rPr>
                <a:t>server</a:t>
              </a:r>
              <a:endParaRPr lang="en-US" sz="800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373" name="Group 372"/>
          <p:cNvGrpSpPr/>
          <p:nvPr/>
        </p:nvGrpSpPr>
        <p:grpSpPr>
          <a:xfrm>
            <a:off x="10262540" y="1305967"/>
            <a:ext cx="630301" cy="610145"/>
            <a:chOff x="3353628" y="1375694"/>
            <a:chExt cx="630301" cy="610145"/>
          </a:xfrm>
        </p:grpSpPr>
        <p:pic>
          <p:nvPicPr>
            <p:cNvPr id="374" name="Picture 37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7531" y="1410792"/>
              <a:ext cx="544781" cy="575047"/>
            </a:xfrm>
            <a:prstGeom prst="rect">
              <a:avLst/>
            </a:prstGeom>
          </p:spPr>
        </p:pic>
        <p:sp>
          <p:nvSpPr>
            <p:cNvPr id="375" name="TextBox 374"/>
            <p:cNvSpPr txBox="1"/>
            <p:nvPr/>
          </p:nvSpPr>
          <p:spPr>
            <a:xfrm>
              <a:off x="3353628" y="1375694"/>
              <a:ext cx="630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err="1" smtClean="0">
                  <a:latin typeface="Helvetica Neue"/>
                  <a:cs typeface="Helvetica Neue"/>
                </a:rPr>
                <a:t>Mongodb</a:t>
              </a:r>
              <a:endParaRPr lang="en-US" sz="800" dirty="0" smtClean="0">
                <a:latin typeface="Helvetica Neue"/>
                <a:cs typeface="Helvetica Neue"/>
              </a:endParaRPr>
            </a:p>
            <a:p>
              <a:pPr algn="ctr"/>
              <a:r>
                <a:rPr lang="en-US" sz="800" dirty="0" smtClean="0">
                  <a:latin typeface="Helvetica Neue"/>
                  <a:cs typeface="Helvetica Neue"/>
                </a:rPr>
                <a:t>server</a:t>
              </a:r>
              <a:endParaRPr lang="en-US" sz="800" dirty="0">
                <a:latin typeface="Helvetica Neue"/>
                <a:cs typeface="Helvetica Neue"/>
              </a:endParaRPr>
            </a:p>
          </p:txBody>
        </p:sp>
      </p:grpSp>
      <p:pic>
        <p:nvPicPr>
          <p:cNvPr id="376" name="Picture 3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443" y="4917270"/>
            <a:ext cx="544781" cy="575047"/>
          </a:xfrm>
          <a:prstGeom prst="rect">
            <a:avLst/>
          </a:prstGeom>
        </p:spPr>
      </p:pic>
      <p:sp>
        <p:nvSpPr>
          <p:cNvPr id="377" name="TextBox 376"/>
          <p:cNvSpPr txBox="1"/>
          <p:nvPr/>
        </p:nvSpPr>
        <p:spPr>
          <a:xfrm>
            <a:off x="10262540" y="4882172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 smtClean="0">
                <a:latin typeface="Helvetica Neue"/>
                <a:cs typeface="Helvetica Neue"/>
              </a:rPr>
              <a:t>Mongodb</a:t>
            </a:r>
            <a:endParaRPr lang="en-US" sz="800" dirty="0" smtClean="0">
              <a:latin typeface="Helvetica Neue"/>
              <a:cs typeface="Helvetica Neue"/>
            </a:endParaRPr>
          </a:p>
          <a:p>
            <a:pPr algn="ctr"/>
            <a:r>
              <a:rPr lang="en-US" sz="800" dirty="0" smtClean="0">
                <a:latin typeface="Helvetica Neue"/>
                <a:cs typeface="Helvetica Neue"/>
              </a:rPr>
              <a:t>server</a:t>
            </a:r>
            <a:endParaRPr lang="en-US" sz="800" dirty="0">
              <a:latin typeface="Helvetica Neue"/>
              <a:cs typeface="Helvetica Neue"/>
            </a:endParaRPr>
          </a:p>
        </p:txBody>
      </p:sp>
      <p:cxnSp>
        <p:nvCxnSpPr>
          <p:cNvPr id="390" name="Straight Connector 389"/>
          <p:cNvCxnSpPr>
            <a:stCxn id="281" idx="2"/>
          </p:cNvCxnSpPr>
          <p:nvPr/>
        </p:nvCxnSpPr>
        <p:spPr>
          <a:xfrm>
            <a:off x="3666308" y="2315601"/>
            <a:ext cx="9843" cy="1175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>
            <a:endCxn id="186" idx="0"/>
          </p:cNvCxnSpPr>
          <p:nvPr/>
        </p:nvCxnSpPr>
        <p:spPr>
          <a:xfrm flipH="1">
            <a:off x="3653621" y="3491448"/>
            <a:ext cx="22530" cy="1381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Elbow Connector 393"/>
          <p:cNvCxnSpPr>
            <a:stCxn id="139" idx="3"/>
            <a:endCxn id="343" idx="2"/>
          </p:cNvCxnSpPr>
          <p:nvPr/>
        </p:nvCxnSpPr>
        <p:spPr>
          <a:xfrm flipV="1">
            <a:off x="8930669" y="1927351"/>
            <a:ext cx="302950" cy="156653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Elbow Connector 395"/>
          <p:cNvCxnSpPr>
            <a:endCxn id="321" idx="0"/>
          </p:cNvCxnSpPr>
          <p:nvPr/>
        </p:nvCxnSpPr>
        <p:spPr>
          <a:xfrm rot="5400000">
            <a:off x="8504366" y="4213332"/>
            <a:ext cx="1455252" cy="1148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Elbow Connector 404"/>
          <p:cNvCxnSpPr>
            <a:stCxn id="69" idx="2"/>
            <a:endCxn id="374" idx="2"/>
          </p:cNvCxnSpPr>
          <p:nvPr/>
        </p:nvCxnSpPr>
        <p:spPr>
          <a:xfrm rot="5400000" flipH="1" flipV="1">
            <a:off x="7836023" y="363991"/>
            <a:ext cx="1180689" cy="4284932"/>
          </a:xfrm>
          <a:prstGeom prst="bentConnector3">
            <a:avLst>
              <a:gd name="adj1" fmla="val 20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Elbow Connector 407"/>
          <p:cNvCxnSpPr>
            <a:stCxn id="69" idx="2"/>
            <a:endCxn id="377" idx="0"/>
          </p:cNvCxnSpPr>
          <p:nvPr/>
        </p:nvCxnSpPr>
        <p:spPr>
          <a:xfrm rot="16200000" flipH="1">
            <a:off x="7538111" y="1842591"/>
            <a:ext cx="1785371" cy="4293789"/>
          </a:xfrm>
          <a:prstGeom prst="bentConnector3">
            <a:avLst>
              <a:gd name="adj1" fmla="val -6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TextBox 409"/>
          <p:cNvSpPr txBox="1"/>
          <p:nvPr/>
        </p:nvSpPr>
        <p:spPr>
          <a:xfrm>
            <a:off x="3929840" y="337633"/>
            <a:ext cx="50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AWS </a:t>
            </a:r>
            <a:r>
              <a:rPr lang="en-US" smtClean="0"/>
              <a:t>Cloud Architecture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4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493389"/>
            <a:ext cx="9905998" cy="1478570"/>
          </a:xfrm>
        </p:spPr>
        <p:txBody>
          <a:bodyPr/>
          <a:lstStyle/>
          <a:p>
            <a:r>
              <a:rPr lang="en-US" dirty="0" smtClean="0"/>
              <a:t>Routing policy(</a:t>
            </a:r>
            <a:r>
              <a:rPr lang="en-US" dirty="0" err="1" smtClean="0"/>
              <a:t>ROUTe</a:t>
            </a:r>
            <a:r>
              <a:rPr lang="en-US" dirty="0" smtClean="0"/>
              <a:t> 53)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81596"/>
            <a:ext cx="9905999" cy="1196357"/>
          </a:xfrm>
        </p:spPr>
        <p:txBody>
          <a:bodyPr/>
          <a:lstStyle/>
          <a:p>
            <a:r>
              <a:rPr lang="en-US" b="1" dirty="0" smtClean="0"/>
              <a:t>Geolocation or Latency based routing policy will be perfect for this web application.</a:t>
            </a:r>
          </a:p>
        </p:txBody>
      </p:sp>
    </p:spTree>
    <p:extLst>
      <p:ext uri="{BB962C8B-B14F-4D97-AF65-F5344CB8AC3E}">
        <p14:creationId xmlns:p14="http://schemas.microsoft.com/office/powerpoint/2010/main" val="363347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161</Words>
  <Application>Microsoft Macintosh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Helvetica Neue</vt:lpstr>
      <vt:lpstr>Trebuchet MS</vt:lpstr>
      <vt:lpstr>Tw Cen MT</vt:lpstr>
      <vt:lpstr>Verdana</vt:lpstr>
      <vt:lpstr>Arial</vt:lpstr>
      <vt:lpstr>Circuit</vt:lpstr>
      <vt:lpstr>AWS cloud design for Kobhi</vt:lpstr>
      <vt:lpstr>Current Cloud architecture of Server(Node.js + mongodb)</vt:lpstr>
      <vt:lpstr>PowerPoint Presentation</vt:lpstr>
      <vt:lpstr>Routing policy(ROUTe 53)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cloud design for Kobhi</dc:title>
  <dc:creator>Fahim adonai</dc:creator>
  <cp:lastModifiedBy>Fahim adonai</cp:lastModifiedBy>
  <cp:revision>13</cp:revision>
  <dcterms:created xsi:type="dcterms:W3CDTF">2017-05-15T17:23:03Z</dcterms:created>
  <dcterms:modified xsi:type="dcterms:W3CDTF">2017-05-15T20:01:34Z</dcterms:modified>
</cp:coreProperties>
</file>