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sldIdLst>
    <p:sldId id="256" r:id="rId2"/>
    <p:sldId id="265" r:id="rId3"/>
    <p:sldId id="257" r:id="rId4"/>
    <p:sldId id="279" r:id="rId5"/>
    <p:sldId id="258" r:id="rId6"/>
    <p:sldId id="294" r:id="rId7"/>
    <p:sldId id="268" r:id="rId8"/>
    <p:sldId id="280" r:id="rId9"/>
    <p:sldId id="266" r:id="rId10"/>
    <p:sldId id="272" r:id="rId11"/>
    <p:sldId id="298" r:id="rId12"/>
    <p:sldId id="300" r:id="rId13"/>
    <p:sldId id="286" r:id="rId14"/>
    <p:sldId id="287" r:id="rId15"/>
    <p:sldId id="288" r:id="rId16"/>
    <p:sldId id="299" r:id="rId17"/>
    <p:sldId id="289" r:id="rId18"/>
    <p:sldId id="301" r:id="rId19"/>
    <p:sldId id="273" r:id="rId20"/>
    <p:sldId id="269" r:id="rId21"/>
    <p:sldId id="274" r:id="rId22"/>
    <p:sldId id="291" r:id="rId23"/>
    <p:sldId id="276" r:id="rId24"/>
    <p:sldId id="277" r:id="rId25"/>
    <p:sldId id="297" r:id="rId26"/>
    <p:sldId id="295" r:id="rId27"/>
    <p:sldId id="267" r:id="rId28"/>
    <p:sldId id="261" r:id="rId29"/>
    <p:sldId id="262" r:id="rId30"/>
    <p:sldId id="281" r:id="rId31"/>
    <p:sldId id="282" r:id="rId32"/>
    <p:sldId id="283" r:id="rId33"/>
    <p:sldId id="305" r:id="rId34"/>
    <p:sldId id="293" r:id="rId35"/>
    <p:sldId id="296" r:id="rId36"/>
    <p:sldId id="302" r:id="rId37"/>
    <p:sldId id="292" r:id="rId38"/>
    <p:sldId id="303" r:id="rId39"/>
    <p:sldId id="304" r:id="rId40"/>
    <p:sldId id="306" r:id="rId4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5" d="100"/>
          <a:sy n="85" d="100"/>
        </p:scale>
        <p:origin x="-1368" y="-77"/>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21CC641-8F34-44FE-BC52-D2A41CDC33DB}" type="datetimeFigureOut">
              <a:rPr lang="en-CA" smtClean="0"/>
              <a:pPr/>
              <a:t>2020-10-01</a:t>
            </a:fld>
            <a:endParaRPr lang="en-CA"/>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279DAF2-F438-4B8C-B43B-AEC3C9002BCC}" type="slidenum">
              <a:rPr lang="en-CA" smtClean="0"/>
              <a:pPr/>
              <a:t>‹#›</a:t>
            </a:fld>
            <a:endParaRPr lang="en-CA"/>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CA"/>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CA"/>
          </a:p>
        </p:txBody>
      </p:sp>
      <p:sp>
        <p:nvSpPr>
          <p:cNvPr id="4" name="Date Placeholder 3"/>
          <p:cNvSpPr>
            <a:spLocks noGrp="1"/>
          </p:cNvSpPr>
          <p:nvPr>
            <p:ph type="dt" sz="half" idx="10"/>
          </p:nvPr>
        </p:nvSpPr>
        <p:spPr/>
        <p:txBody>
          <a:bodyPr/>
          <a:lstStyle/>
          <a:p>
            <a:fld id="{744083A6-9BBE-4040-A4E4-0B3E1884492B}" type="datetime1">
              <a:rPr lang="en-CA" smtClean="0"/>
              <a:pPr/>
              <a:t>2020-10-01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F4108790-32F6-43BE-BD63-31F7104281CA}" type="slidenum">
              <a:rPr lang="en-CA" smtClean="0"/>
              <a:pPr/>
              <a:t>‹#›</a:t>
            </a:fld>
            <a:endParaRPr lang="en-CA"/>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B70EBDA7-F6A3-46C0-B0FC-1204CFE1EB57}" type="datetime1">
              <a:rPr lang="en-CA" smtClean="0"/>
              <a:pPr/>
              <a:t>2020-10-01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F4108790-32F6-43BE-BD63-31F7104281CA}" type="slidenum">
              <a:rPr lang="en-CA" smtClean="0"/>
              <a:pPr/>
              <a:t>‹#›</a:t>
            </a:fld>
            <a:endParaRPr lang="en-C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CA"/>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94C0A9CD-3F3D-4B55-9B9A-9370379DF982}" type="datetime1">
              <a:rPr lang="en-CA" smtClean="0"/>
              <a:pPr/>
              <a:t>2020-10-01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F4108790-32F6-43BE-BD63-31F7104281CA}" type="slidenum">
              <a:rPr lang="en-CA" smtClean="0"/>
              <a:pPr/>
              <a:t>‹#›</a:t>
            </a:fld>
            <a:endParaRPr lang="en-CA"/>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1916832"/>
            <a:ext cx="8229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a:xfrm>
            <a:off x="467544" y="6492875"/>
            <a:ext cx="2133600" cy="365125"/>
          </a:xfrm>
        </p:spPr>
        <p:txBody>
          <a:bodyPr/>
          <a:lstStyle/>
          <a:p>
            <a:fld id="{26EA9F71-A278-40EF-9756-E99517E0B265}" type="datetime1">
              <a:rPr lang="en-CA" smtClean="0"/>
              <a:pPr/>
              <a:t>2020-10-01</a:t>
            </a:fld>
            <a:endParaRPr lang="en-CA"/>
          </a:p>
        </p:txBody>
      </p:sp>
      <p:sp>
        <p:nvSpPr>
          <p:cNvPr id="5" name="Footer Placeholder 4"/>
          <p:cNvSpPr>
            <a:spLocks noGrp="1"/>
          </p:cNvSpPr>
          <p:nvPr>
            <p:ph type="ftr" sz="quarter" idx="11"/>
          </p:nvPr>
        </p:nvSpPr>
        <p:spPr>
          <a:xfrm>
            <a:off x="3131840" y="6492875"/>
            <a:ext cx="2895600" cy="365125"/>
          </a:xfrm>
        </p:spPr>
        <p:txBody>
          <a:bodyPr/>
          <a:lstStyle/>
          <a:p>
            <a:endParaRPr lang="en-CA" dirty="0"/>
          </a:p>
        </p:txBody>
      </p:sp>
      <p:sp>
        <p:nvSpPr>
          <p:cNvPr id="6" name="Slide Number Placeholder 5"/>
          <p:cNvSpPr>
            <a:spLocks noGrp="1"/>
          </p:cNvSpPr>
          <p:nvPr>
            <p:ph type="sldNum" sz="quarter" idx="12"/>
          </p:nvPr>
        </p:nvSpPr>
        <p:spPr>
          <a:xfrm>
            <a:off x="6588224" y="6492875"/>
            <a:ext cx="2133600" cy="365125"/>
          </a:xfrm>
        </p:spPr>
        <p:txBody>
          <a:bodyPr/>
          <a:lstStyle/>
          <a:p>
            <a:fld id="{F4108790-32F6-43BE-BD63-31F7104281CA}" type="slidenum">
              <a:rPr lang="en-CA" smtClean="0"/>
              <a:pPr/>
              <a:t>‹#›</a:t>
            </a:fld>
            <a:endParaRPr lang="en-CA"/>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CA"/>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59E1614-9A19-4DDA-BA35-793CF907341F}" type="datetime1">
              <a:rPr lang="en-CA" smtClean="0"/>
              <a:pPr/>
              <a:t>2020-10-01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F4108790-32F6-43BE-BD63-31F7104281CA}" type="slidenum">
              <a:rPr lang="en-CA" smtClean="0"/>
              <a:pPr/>
              <a:t>‹#›</a:t>
            </a:fld>
            <a:endParaRPr lang="en-CA"/>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Date Placeholder 4"/>
          <p:cNvSpPr>
            <a:spLocks noGrp="1"/>
          </p:cNvSpPr>
          <p:nvPr>
            <p:ph type="dt" sz="half" idx="10"/>
          </p:nvPr>
        </p:nvSpPr>
        <p:spPr/>
        <p:txBody>
          <a:bodyPr/>
          <a:lstStyle/>
          <a:p>
            <a:fld id="{BB8ADF94-05E8-4539-A152-BCDBAD64FF9C}" type="datetime1">
              <a:rPr lang="en-CA" smtClean="0"/>
              <a:pPr/>
              <a:t>2020-10-01</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F4108790-32F6-43BE-BD63-31F7104281CA}" type="slidenum">
              <a:rPr lang="en-CA" smtClean="0"/>
              <a:pPr/>
              <a:t>‹#›</a:t>
            </a:fld>
            <a:endParaRPr lang="en-CA"/>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CA"/>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7" name="Date Placeholder 6"/>
          <p:cNvSpPr>
            <a:spLocks noGrp="1"/>
          </p:cNvSpPr>
          <p:nvPr>
            <p:ph type="dt" sz="half" idx="10"/>
          </p:nvPr>
        </p:nvSpPr>
        <p:spPr/>
        <p:txBody>
          <a:bodyPr/>
          <a:lstStyle/>
          <a:p>
            <a:fld id="{240A6DB1-56CC-4858-95E1-549E24C04F10}" type="datetime1">
              <a:rPr lang="en-CA" smtClean="0"/>
              <a:pPr/>
              <a:t>2020-10-01</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F4108790-32F6-43BE-BD63-31F7104281CA}" type="slidenum">
              <a:rPr lang="en-CA" smtClean="0"/>
              <a:pPr/>
              <a:t>‹#›</a:t>
            </a:fld>
            <a:endParaRPr lang="en-CA"/>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Date Placeholder 2"/>
          <p:cNvSpPr>
            <a:spLocks noGrp="1"/>
          </p:cNvSpPr>
          <p:nvPr>
            <p:ph type="dt" sz="half" idx="10"/>
          </p:nvPr>
        </p:nvSpPr>
        <p:spPr/>
        <p:txBody>
          <a:bodyPr/>
          <a:lstStyle/>
          <a:p>
            <a:fld id="{8233EC84-1A1F-4301-896D-B3F127664B2D}" type="datetime1">
              <a:rPr lang="en-CA" smtClean="0"/>
              <a:pPr/>
              <a:t>2020-10-01</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F4108790-32F6-43BE-BD63-31F7104281CA}" type="slidenum">
              <a:rPr lang="en-CA" smtClean="0"/>
              <a:pPr/>
              <a:t>‹#›</a:t>
            </a:fld>
            <a:endParaRPr lang="en-CA"/>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095ABB7-6DD3-49CE-9ACC-36EC519F4F4E}" type="datetime1">
              <a:rPr lang="en-CA" smtClean="0"/>
              <a:pPr/>
              <a:t>2020-10-01</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F4108790-32F6-43BE-BD63-31F7104281CA}" type="slidenum">
              <a:rPr lang="en-CA" smtClean="0"/>
              <a:pPr/>
              <a:t>‹#›</a:t>
            </a:fld>
            <a:endParaRPr lang="en-CA"/>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CA"/>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FA181E0-F65D-42FC-8272-9CDD13A4398B}" type="datetime1">
              <a:rPr lang="en-CA" smtClean="0"/>
              <a:pPr/>
              <a:t>2020-10-01</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F4108790-32F6-43BE-BD63-31F7104281CA}" type="slidenum">
              <a:rPr lang="en-CA" smtClean="0"/>
              <a:pPr/>
              <a:t>‹#›</a:t>
            </a:fld>
            <a:endParaRPr lang="en-CA"/>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CA"/>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294BCE5-37BF-4FE6-B235-888A821BC24B}" type="datetime1">
              <a:rPr lang="en-CA" smtClean="0"/>
              <a:pPr/>
              <a:t>2020-10-01</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F4108790-32F6-43BE-BD63-31F7104281CA}" type="slidenum">
              <a:rPr lang="en-CA" smtClean="0"/>
              <a:pPr/>
              <a:t>‹#›</a:t>
            </a:fld>
            <a:endParaRPr lang="en-CA"/>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CA"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CA"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69F2E7-5211-4527-B389-0194086D2CEC}" type="datetime1">
              <a:rPr lang="en-CA" smtClean="0"/>
              <a:pPr/>
              <a:t>2020-10-01</a:t>
            </a:fld>
            <a:endParaRPr lang="en-CA"/>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108790-32F6-43BE-BD63-31F7104281CA}" type="slidenum">
              <a:rPr lang="en-CA" smtClean="0"/>
              <a:pPr/>
              <a:t>‹#›</a:t>
            </a:fld>
            <a:endParaRPr lang="en-CA"/>
          </a:p>
        </p:txBody>
      </p:sp>
      <p:pic>
        <p:nvPicPr>
          <p:cNvPr id="7" name="Picture 6" descr="header.png"/>
          <p:cNvPicPr>
            <a:picLocks noChangeAspect="1"/>
          </p:cNvPicPr>
          <p:nvPr userDrawn="1"/>
        </p:nvPicPr>
        <p:blipFill>
          <a:blip r:embed="rId13" cstate="print"/>
          <a:stretch>
            <a:fillRect/>
          </a:stretch>
        </p:blipFill>
        <p:spPr>
          <a:xfrm>
            <a:off x="0" y="0"/>
            <a:ext cx="9144000" cy="1844823"/>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dl.reviews/"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qiuqiangkong/torchlibrosa" TargetMode="External"/><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research.google.com/audioset" TargetMode="External"/><Relationship Id="rId2" Type="http://schemas.openxmlformats.org/officeDocument/2006/relationships/hyperlink" Target="https://en.wikipedia.org/wiki/Transfer_learning"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towardsdatascience.com/a-comprehensive-guide-to-convolutional-neural-networks-the-eli5-way-3bd2b1164a53" TargetMode="External"/><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dl.reviews/2020/05/03/resnest/" TargetMode="External"/><Relationship Id="rId1" Type="http://schemas.openxmlformats.org/officeDocument/2006/relationships/slideLayout" Target="../slideLayouts/slideLayout2.xml"/><Relationship Id="rId6" Type="http://schemas.openxmlformats.org/officeDocument/2006/relationships/hyperlink" Target="https://dl.reviews/2020/01/03/lottery-ticket-hypothesis/" TargetMode="External"/><Relationship Id="rId5" Type="http://schemas.openxmlformats.org/officeDocument/2006/relationships/hyperlink" Target="https://dl.reviews/2020/03/07/bn-shallow-paths/" TargetMode="External"/><Relationship Id="rId4" Type="http://schemas.openxmlformats.org/officeDocument/2006/relationships/hyperlink" Target="http://d2l.ai/chapter_convolutional-modern/resnet.html"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s://pytorch.org/hub/pytorch_vision_densenet/" TargetMode="External"/><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arxiv.org/pdf/1801.04381.pdf" TargetMode="External"/><Relationship Id="rId2" Type="http://schemas.openxmlformats.org/officeDocument/2006/relationships/hyperlink" Target="https://arxiv.org/abs/1801.04381" TargetMode="External"/><Relationship Id="rId1" Type="http://schemas.openxmlformats.org/officeDocument/2006/relationships/slideLayout" Target="../slideLayouts/slideLayout2.xml"/><Relationship Id="rId5" Type="http://schemas.openxmlformats.org/officeDocument/2006/relationships/hyperlink" Target="https://arxiv.org/abs/1610.02357" TargetMode="External"/><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arxiv.org/abs/1905.11946" TargetMode="External"/><Relationship Id="rId1" Type="http://schemas.openxmlformats.org/officeDocument/2006/relationships/slideLayout" Target="../slideLayouts/slideLayout2.xml"/><Relationship Id="rId4" Type="http://schemas.openxmlformats.org/officeDocument/2006/relationships/hyperlink" Target="https://ai.googleblog.com/2019/05/efficientnet-improving-accuracy-and.html"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s://ai.googleblog.com/2019/05/efficientnet-improving-accuracy-and.html" TargetMode="External"/><Relationship Id="rId2" Type="http://schemas.openxmlformats.org/officeDocument/2006/relationships/hyperlink" Target="https://arxiv.org/abs/1905.11946" TargetMode="Externa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hyperlink" Target="https://github.com/qiuqiangkong/audioset_tagging_cnn" TargetMode="External"/><Relationship Id="rId2" Type="http://schemas.openxmlformats.org/officeDocument/2006/relationships/hyperlink" Target="https://arxiv.org/abs/1912.10211" TargetMode="External"/><Relationship Id="rId1" Type="http://schemas.openxmlformats.org/officeDocument/2006/relationships/slideLayout" Target="../slideLayouts/slideLayout2.xml"/><Relationship Id="rId5" Type="http://schemas.openxmlformats.org/officeDocument/2006/relationships/hyperlink" Target="https://research.google.com/audioset" TargetMode="External"/><Relationship Id="rId4" Type="http://schemas.openxmlformats.org/officeDocument/2006/relationships/hyperlink" Target="https://zenodo.org/record/3987831" TargetMode="External"/></Relationships>
</file>

<file path=ppt/slides/_rels/slide21.xml.rels><?xml version="1.0" encoding="UTF-8" standalone="yes"?>
<Relationships xmlns="http://schemas.openxmlformats.org/package/2006/relationships"><Relationship Id="rId2" Type="http://schemas.openxmlformats.org/officeDocument/2006/relationships/hyperlink" Target="https://www.kaggle.com/hidehisaarai1213/introduction-to-sound-event-detection"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en.wikipedia.org/wiki/Generative_adversarial_network"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s://arxiv.org/abs/1710.09412"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hyperlink" Target="https://forums.fast.ai/t/mixup-data-augmentation/22764"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github.com/iver56/audiomentations" TargetMode="External"/><Relationship Id="rId2" Type="http://schemas.openxmlformats.org/officeDocument/2006/relationships/hyperlink" Target="https://www.kaggle.com/c/birdsong-recognition/discussion/183208" TargetMode="External"/><Relationship Id="rId1" Type="http://schemas.openxmlformats.org/officeDocument/2006/relationships/slideLayout" Target="../slideLayouts/slideLayout2.xml"/><Relationship Id="rId4" Type="http://schemas.openxmlformats.org/officeDocument/2006/relationships/hyperlink" Target="https://github.com/ryanwongsa/kaggle-birdsong-recognition"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onlinelibrary.wiley.com/doi/full/10.1002/ece3.3889" TargetMode="External"/><Relationship Id="rId2" Type="http://schemas.openxmlformats.org/officeDocument/2006/relationships/hyperlink" Target="https://www.kaggle.com/c/birdsong-recognition/discussion/183269" TargetMode="External"/><Relationship Id="rId1" Type="http://schemas.openxmlformats.org/officeDocument/2006/relationships/slideLayout" Target="../slideLayouts/slideLayout2.xml"/><Relationship Id="rId4" Type="http://schemas.openxmlformats.org/officeDocument/2006/relationships/hyperlink" Target="https://github.com/vlomme/Birdcall-Identification-competition" TargetMode="External"/></Relationships>
</file>

<file path=ppt/slides/_rels/slide31.xml.rels><?xml version="1.0" encoding="UTF-8" standalone="yes"?>
<Relationships xmlns="http://schemas.openxmlformats.org/package/2006/relationships"><Relationship Id="rId3" Type="http://schemas.openxmlformats.org/officeDocument/2006/relationships/hyperlink" Target="https://www.kaggle.com/ludovick/xenoexternalwav0" TargetMode="External"/><Relationship Id="rId2" Type="http://schemas.openxmlformats.org/officeDocument/2006/relationships/hyperlink" Target="https://www.kaggle.com/c/birdsong-recognition/discussion/183199" TargetMode="External"/><Relationship Id="rId1" Type="http://schemas.openxmlformats.org/officeDocument/2006/relationships/slideLayout" Target="../slideLayouts/slideLayout2.xml"/><Relationship Id="rId4" Type="http://schemas.openxmlformats.org/officeDocument/2006/relationships/hyperlink" Target="https://github.com/TheoViel/kaggle_birdcall_identification" TargetMode="External"/></Relationships>
</file>

<file path=ppt/slides/_rels/slide32.xml.rels><?xml version="1.0" encoding="UTF-8" standalone="yes"?>
<Relationships xmlns="http://schemas.openxmlformats.org/package/2006/relationships"><Relationship Id="rId3" Type="http://schemas.openxmlformats.org/officeDocument/2006/relationships/hyperlink" Target="https://www.kaggle.com/vladimirsydor/4-th-place-solution-inference-and-training-tips" TargetMode="External"/><Relationship Id="rId2" Type="http://schemas.openxmlformats.org/officeDocument/2006/relationships/hyperlink" Target="https://www.kaggle.com/c/birdsong-recognition/discussion/183339"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s://www.kaggle.com/hidehisaarai1213/introduction-to-sound-event-detection" TargetMode="External"/><Relationship Id="rId2" Type="http://schemas.openxmlformats.org/officeDocument/2006/relationships/hyperlink" Target="https://www.kaggle.com/c/birdsong-recognition/discussion/183204"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hyperlink" Target="https://arxiv.org/abs/1911.04252"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hyperlink" Target="https://arxiv.org/abs/1704.00109"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hyperlink" Target="https://arxiv.org/abs/1512.03385"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hyperlink" Target="https://arxiv.org/abs/1803.05407"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kaggle.com/andradaolteanu/birdcall-recognition-eda-and-audio-fe" TargetMode="External"/><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stackoverflow.com/questions/35365007/tensorflow-precision-recall-f1-score-and-confusion-matrix" TargetMode="External"/><Relationship Id="rId2" Type="http://schemas.openxmlformats.org/officeDocument/2006/relationships/hyperlink" Target="https://towardsdatascience.com/multi-class-metrics-made-simple-part-ii-the-f1-score-ebe8b2c2ca1" TargetMode="Externa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3568" y="2636912"/>
            <a:ext cx="7772400" cy="1470025"/>
          </a:xfrm>
        </p:spPr>
        <p:txBody>
          <a:bodyPr/>
          <a:lstStyle/>
          <a:p>
            <a:r>
              <a:rPr lang="en-CA" dirty="0" smtClean="0"/>
              <a:t>Learn Data Science by Doing Kaggle Competitions Meetup</a:t>
            </a:r>
            <a:br>
              <a:rPr lang="en-CA" dirty="0" smtClean="0"/>
            </a:br>
            <a:r>
              <a:rPr lang="en-CA" dirty="0" smtClean="0"/>
              <a:t>Vancouver, BC</a:t>
            </a:r>
            <a:endParaRPr lang="en-CA" dirty="0"/>
          </a:p>
        </p:txBody>
      </p:sp>
      <p:sp>
        <p:nvSpPr>
          <p:cNvPr id="3" name="Subtitle 2"/>
          <p:cNvSpPr>
            <a:spLocks noGrp="1"/>
          </p:cNvSpPr>
          <p:nvPr>
            <p:ph type="subTitle" idx="1"/>
          </p:nvPr>
        </p:nvSpPr>
        <p:spPr>
          <a:xfrm>
            <a:off x="1331640" y="4869160"/>
            <a:ext cx="6400800" cy="1752600"/>
          </a:xfrm>
        </p:spPr>
        <p:txBody>
          <a:bodyPr/>
          <a:lstStyle/>
          <a:p>
            <a:r>
              <a:rPr lang="en-CA" dirty="0" smtClean="0"/>
              <a:t>By Stan Kriventsov</a:t>
            </a:r>
          </a:p>
          <a:p>
            <a:r>
              <a:rPr lang="en-CA" dirty="0" smtClean="0"/>
              <a:t>October 1, 2020</a:t>
            </a:r>
          </a:p>
          <a:p>
            <a:endParaRPr lang="en-CA" sz="800" dirty="0" smtClean="0"/>
          </a:p>
          <a:p>
            <a:r>
              <a:rPr lang="en-CA" sz="2000" dirty="0" smtClean="0"/>
              <a:t>Please check out my site </a:t>
            </a:r>
            <a:r>
              <a:rPr lang="en-CA" sz="2000" dirty="0" smtClean="0">
                <a:hlinkClick r:id="rId2"/>
              </a:rPr>
              <a:t>https://dl.reviews</a:t>
            </a:r>
            <a:endParaRPr lang="en-CA" sz="2000" dirty="0"/>
          </a:p>
        </p:txBody>
      </p:sp>
      <p:sp>
        <p:nvSpPr>
          <p:cNvPr id="4" name="Slide Number Placeholder 3"/>
          <p:cNvSpPr>
            <a:spLocks noGrp="1"/>
          </p:cNvSpPr>
          <p:nvPr>
            <p:ph type="sldNum" sz="quarter" idx="12"/>
          </p:nvPr>
        </p:nvSpPr>
        <p:spPr/>
        <p:txBody>
          <a:bodyPr/>
          <a:lstStyle/>
          <a:p>
            <a:fld id="{F4108790-32F6-43BE-BD63-31F7104281CA}" type="slidenum">
              <a:rPr lang="en-CA" smtClean="0"/>
              <a:pPr/>
              <a:t>1</a:t>
            </a:fld>
            <a:endParaRPr lang="en-CA"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F4108790-32F6-43BE-BD63-31F7104281CA}" type="slidenum">
              <a:rPr lang="en-CA" smtClean="0"/>
              <a:pPr/>
              <a:t>10</a:t>
            </a:fld>
            <a:endParaRPr lang="en-CA"/>
          </a:p>
        </p:txBody>
      </p:sp>
      <p:sp>
        <p:nvSpPr>
          <p:cNvPr id="4" name="TextBox 3"/>
          <p:cNvSpPr txBox="1"/>
          <p:nvPr/>
        </p:nvSpPr>
        <p:spPr>
          <a:xfrm>
            <a:off x="1979712" y="1916832"/>
            <a:ext cx="5328592" cy="584775"/>
          </a:xfrm>
          <a:prstGeom prst="rect">
            <a:avLst/>
          </a:prstGeom>
          <a:noFill/>
        </p:spPr>
        <p:txBody>
          <a:bodyPr wrap="square" rtlCol="0">
            <a:spAutoFit/>
          </a:bodyPr>
          <a:lstStyle/>
          <a:p>
            <a:pPr algn="ctr"/>
            <a:r>
              <a:rPr lang="en-CA" sz="3200" dirty="0" smtClean="0"/>
              <a:t>Representations of Audio</a:t>
            </a:r>
            <a:endParaRPr lang="en-CA" sz="3200" dirty="0"/>
          </a:p>
        </p:txBody>
      </p:sp>
      <p:pic>
        <p:nvPicPr>
          <p:cNvPr id="1026" name="Picture 2"/>
          <p:cNvPicPr>
            <a:picLocks noChangeAspect="1" noChangeArrowheads="1"/>
          </p:cNvPicPr>
          <p:nvPr/>
        </p:nvPicPr>
        <p:blipFill>
          <a:blip r:embed="rId2" cstate="print"/>
          <a:srcRect/>
          <a:stretch>
            <a:fillRect/>
          </a:stretch>
        </p:blipFill>
        <p:spPr bwMode="auto">
          <a:xfrm>
            <a:off x="179512" y="2708920"/>
            <a:ext cx="4272199" cy="3024336"/>
          </a:xfrm>
          <a:prstGeom prst="rect">
            <a:avLst/>
          </a:prstGeom>
          <a:noFill/>
          <a:ln w="9525">
            <a:noFill/>
            <a:miter lim="800000"/>
            <a:headEnd/>
            <a:tailEnd/>
          </a:ln>
        </p:spPr>
      </p:pic>
      <p:pic>
        <p:nvPicPr>
          <p:cNvPr id="1027" name="Picture 3"/>
          <p:cNvPicPr>
            <a:picLocks noChangeAspect="1" noChangeArrowheads="1"/>
          </p:cNvPicPr>
          <p:nvPr/>
        </p:nvPicPr>
        <p:blipFill>
          <a:blip r:embed="rId3" cstate="print"/>
          <a:srcRect/>
          <a:stretch>
            <a:fillRect/>
          </a:stretch>
        </p:blipFill>
        <p:spPr bwMode="auto">
          <a:xfrm>
            <a:off x="4572000" y="2708921"/>
            <a:ext cx="4350717" cy="3020116"/>
          </a:xfrm>
          <a:prstGeom prst="rect">
            <a:avLst/>
          </a:prstGeom>
          <a:noFill/>
          <a:ln w="9525">
            <a:noFill/>
            <a:miter lim="800000"/>
            <a:headEnd/>
            <a:tailEnd/>
          </a:ln>
        </p:spPr>
      </p:pic>
      <p:sp>
        <p:nvSpPr>
          <p:cNvPr id="6" name="TextBox 5"/>
          <p:cNvSpPr txBox="1"/>
          <p:nvPr/>
        </p:nvSpPr>
        <p:spPr>
          <a:xfrm>
            <a:off x="1331640" y="6021288"/>
            <a:ext cx="1872208" cy="430887"/>
          </a:xfrm>
          <a:prstGeom prst="rect">
            <a:avLst/>
          </a:prstGeom>
          <a:noFill/>
        </p:spPr>
        <p:txBody>
          <a:bodyPr wrap="square" rtlCol="0">
            <a:spAutoFit/>
          </a:bodyPr>
          <a:lstStyle/>
          <a:p>
            <a:pPr algn="ctr"/>
            <a:r>
              <a:rPr lang="en-CA" sz="2200" dirty="0" smtClean="0"/>
              <a:t>Time domain</a:t>
            </a:r>
            <a:endParaRPr lang="en-CA" sz="2200" dirty="0"/>
          </a:p>
        </p:txBody>
      </p:sp>
      <p:sp>
        <p:nvSpPr>
          <p:cNvPr id="7" name="TextBox 6"/>
          <p:cNvSpPr txBox="1"/>
          <p:nvPr/>
        </p:nvSpPr>
        <p:spPr>
          <a:xfrm>
            <a:off x="4427984" y="6021288"/>
            <a:ext cx="4608512" cy="430887"/>
          </a:xfrm>
          <a:prstGeom prst="rect">
            <a:avLst/>
          </a:prstGeom>
          <a:noFill/>
        </p:spPr>
        <p:txBody>
          <a:bodyPr wrap="square" rtlCol="0">
            <a:spAutoFit/>
          </a:bodyPr>
          <a:lstStyle/>
          <a:p>
            <a:pPr algn="ctr"/>
            <a:r>
              <a:rPr lang="en-CA" sz="2200" dirty="0" smtClean="0"/>
              <a:t>Frequency domain for a short window</a:t>
            </a:r>
            <a:endParaRPr lang="en-CA" sz="22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F4108790-32F6-43BE-BD63-31F7104281CA}" type="slidenum">
              <a:rPr lang="en-CA" smtClean="0"/>
              <a:pPr/>
              <a:t>11</a:t>
            </a:fld>
            <a:endParaRPr lang="en-CA"/>
          </a:p>
        </p:txBody>
      </p:sp>
      <p:sp>
        <p:nvSpPr>
          <p:cNvPr id="4" name="TextBox 3"/>
          <p:cNvSpPr txBox="1"/>
          <p:nvPr/>
        </p:nvSpPr>
        <p:spPr>
          <a:xfrm>
            <a:off x="1979712" y="1916832"/>
            <a:ext cx="5328592" cy="1077218"/>
          </a:xfrm>
          <a:prstGeom prst="rect">
            <a:avLst/>
          </a:prstGeom>
          <a:noFill/>
        </p:spPr>
        <p:txBody>
          <a:bodyPr wrap="square" rtlCol="0">
            <a:spAutoFit/>
          </a:bodyPr>
          <a:lstStyle/>
          <a:p>
            <a:pPr algn="ctr"/>
            <a:r>
              <a:rPr lang="en-CA" sz="3200" dirty="0" smtClean="0"/>
              <a:t>Log MEL Spectrograms:</a:t>
            </a:r>
          </a:p>
          <a:p>
            <a:pPr algn="ctr"/>
            <a:r>
              <a:rPr lang="en-CA" sz="3200" dirty="0" smtClean="0"/>
              <a:t>2D Representation of Audio</a:t>
            </a:r>
            <a:endParaRPr lang="en-CA" sz="3200" dirty="0"/>
          </a:p>
        </p:txBody>
      </p:sp>
      <p:pic>
        <p:nvPicPr>
          <p:cNvPr id="2050" name="Picture 2"/>
          <p:cNvPicPr>
            <a:picLocks noChangeAspect="1" noChangeArrowheads="1"/>
          </p:cNvPicPr>
          <p:nvPr/>
        </p:nvPicPr>
        <p:blipFill>
          <a:blip r:embed="rId2" cstate="print"/>
          <a:srcRect/>
          <a:stretch>
            <a:fillRect/>
          </a:stretch>
        </p:blipFill>
        <p:spPr bwMode="auto">
          <a:xfrm>
            <a:off x="179512" y="3284984"/>
            <a:ext cx="4616051" cy="3136776"/>
          </a:xfrm>
          <a:prstGeom prst="rect">
            <a:avLst/>
          </a:prstGeom>
          <a:noFill/>
          <a:ln w="9525">
            <a:noFill/>
            <a:miter lim="800000"/>
            <a:headEnd/>
            <a:tailEnd/>
          </a:ln>
        </p:spPr>
      </p:pic>
      <p:sp>
        <p:nvSpPr>
          <p:cNvPr id="7" name="TextBox 6"/>
          <p:cNvSpPr txBox="1"/>
          <p:nvPr/>
        </p:nvSpPr>
        <p:spPr>
          <a:xfrm>
            <a:off x="5004048" y="3068960"/>
            <a:ext cx="3888432" cy="3693319"/>
          </a:xfrm>
          <a:prstGeom prst="rect">
            <a:avLst/>
          </a:prstGeom>
          <a:noFill/>
        </p:spPr>
        <p:txBody>
          <a:bodyPr wrap="square" rtlCol="0">
            <a:spAutoFit/>
          </a:bodyPr>
          <a:lstStyle/>
          <a:p>
            <a:r>
              <a:rPr lang="en-CA" dirty="0" smtClean="0"/>
              <a:t>MEL Frequency Scale consists of n bins (in this case n = 128) corresponding to intervals that are approximately equidistant to a human ear</a:t>
            </a:r>
          </a:p>
          <a:p>
            <a:endParaRPr lang="en-CA" dirty="0" smtClean="0"/>
          </a:p>
          <a:p>
            <a:r>
              <a:rPr lang="en-CA" dirty="0" smtClean="0"/>
              <a:t>Bin width in Hz depends on the frequency, e.g. the distance between 500 and 1000 Hz is similar to that between 5000 and 10000Hz (approximately logarithmic)</a:t>
            </a:r>
          </a:p>
          <a:p>
            <a:endParaRPr lang="en-CA" dirty="0" smtClean="0"/>
          </a:p>
          <a:p>
            <a:r>
              <a:rPr lang="en-CA" dirty="0" smtClean="0"/>
              <a:t>Can be easily generated using </a:t>
            </a:r>
            <a:r>
              <a:rPr lang="en-CA" dirty="0" err="1" smtClean="0"/>
              <a:t>librosa</a:t>
            </a:r>
            <a:r>
              <a:rPr lang="en-CA" dirty="0" smtClean="0"/>
              <a:t> (or </a:t>
            </a:r>
            <a:r>
              <a:rPr lang="en-CA" dirty="0" smtClean="0">
                <a:hlinkClick r:id="rId3"/>
              </a:rPr>
              <a:t>torchlibrosa</a:t>
            </a:r>
            <a:r>
              <a:rPr lang="en-CA" dirty="0" smtClean="0"/>
              <a:t>).</a:t>
            </a:r>
            <a:endParaRPr lang="en-CA"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F4108790-32F6-43BE-BD63-31F7104281CA}" type="slidenum">
              <a:rPr lang="en-CA" smtClean="0"/>
              <a:pPr/>
              <a:t>12</a:t>
            </a:fld>
            <a:endParaRPr lang="en-CA"/>
          </a:p>
        </p:txBody>
      </p:sp>
      <p:sp>
        <p:nvSpPr>
          <p:cNvPr id="4" name="TextBox 3"/>
          <p:cNvSpPr txBox="1"/>
          <p:nvPr/>
        </p:nvSpPr>
        <p:spPr>
          <a:xfrm>
            <a:off x="1979712" y="1916832"/>
            <a:ext cx="5328592" cy="1077218"/>
          </a:xfrm>
          <a:prstGeom prst="rect">
            <a:avLst/>
          </a:prstGeom>
          <a:noFill/>
        </p:spPr>
        <p:txBody>
          <a:bodyPr wrap="square" rtlCol="0">
            <a:spAutoFit/>
          </a:bodyPr>
          <a:lstStyle/>
          <a:p>
            <a:pPr algn="ctr"/>
            <a:r>
              <a:rPr lang="en-CA" sz="3200" dirty="0" smtClean="0"/>
              <a:t>Using Log MEL Spectrograms as images for prediction</a:t>
            </a:r>
            <a:endParaRPr lang="en-CA" sz="3200" dirty="0"/>
          </a:p>
        </p:txBody>
      </p:sp>
      <p:sp>
        <p:nvSpPr>
          <p:cNvPr id="7" name="TextBox 6"/>
          <p:cNvSpPr txBox="1"/>
          <p:nvPr/>
        </p:nvSpPr>
        <p:spPr>
          <a:xfrm>
            <a:off x="467544" y="3356992"/>
            <a:ext cx="8424936" cy="1292662"/>
          </a:xfrm>
          <a:prstGeom prst="rect">
            <a:avLst/>
          </a:prstGeom>
          <a:noFill/>
        </p:spPr>
        <p:txBody>
          <a:bodyPr wrap="square" rtlCol="0">
            <a:spAutoFit/>
          </a:bodyPr>
          <a:lstStyle/>
          <a:p>
            <a:pPr algn="just"/>
            <a:r>
              <a:rPr lang="en-CA" sz="2600" dirty="0" smtClean="0"/>
              <a:t>Basic idea: use </a:t>
            </a:r>
            <a:r>
              <a:rPr lang="en-CA" sz="2600" dirty="0" smtClean="0">
                <a:hlinkClick r:id="rId2"/>
              </a:rPr>
              <a:t>Transfer Learning</a:t>
            </a:r>
            <a:r>
              <a:rPr lang="en-CA" sz="2600" dirty="0" smtClean="0"/>
              <a:t> by fine-tuning visual models </a:t>
            </a:r>
            <a:r>
              <a:rPr lang="en-CA" sz="2600" dirty="0" err="1" smtClean="0"/>
              <a:t>pretrained</a:t>
            </a:r>
            <a:r>
              <a:rPr lang="en-CA" sz="2600" dirty="0" smtClean="0"/>
              <a:t> on ImageNet or a </a:t>
            </a:r>
            <a:r>
              <a:rPr lang="en-CA" sz="2600" dirty="0" smtClean="0">
                <a:hlinkClick r:id="rId3"/>
              </a:rPr>
              <a:t>specialized audio dataset</a:t>
            </a:r>
            <a:r>
              <a:rPr lang="en-CA" sz="2600" dirty="0" smtClean="0"/>
              <a:t> to make predictions</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F4108790-32F6-43BE-BD63-31F7104281CA}" type="slidenum">
              <a:rPr lang="en-CA" smtClean="0"/>
              <a:pPr/>
              <a:t>13</a:t>
            </a:fld>
            <a:endParaRPr lang="en-CA"/>
          </a:p>
        </p:txBody>
      </p:sp>
      <p:sp>
        <p:nvSpPr>
          <p:cNvPr id="4" name="TextBox 3"/>
          <p:cNvSpPr txBox="1"/>
          <p:nvPr/>
        </p:nvSpPr>
        <p:spPr>
          <a:xfrm>
            <a:off x="1979712" y="1844824"/>
            <a:ext cx="5328592" cy="646331"/>
          </a:xfrm>
          <a:prstGeom prst="rect">
            <a:avLst/>
          </a:prstGeom>
          <a:noFill/>
        </p:spPr>
        <p:txBody>
          <a:bodyPr wrap="square" rtlCol="0">
            <a:spAutoFit/>
          </a:bodyPr>
          <a:lstStyle/>
          <a:p>
            <a:pPr algn="ctr"/>
            <a:r>
              <a:rPr lang="en-CA" sz="3600" dirty="0" smtClean="0"/>
              <a:t>Convolutional Neural Nets</a:t>
            </a:r>
            <a:endParaRPr lang="en-CA" sz="3600" dirty="0"/>
          </a:p>
        </p:txBody>
      </p:sp>
      <p:pic>
        <p:nvPicPr>
          <p:cNvPr id="2050" name="Picture 2"/>
          <p:cNvPicPr>
            <a:picLocks noChangeAspect="1" noChangeArrowheads="1"/>
          </p:cNvPicPr>
          <p:nvPr/>
        </p:nvPicPr>
        <p:blipFill>
          <a:blip r:embed="rId2" cstate="print"/>
          <a:srcRect/>
          <a:stretch>
            <a:fillRect/>
          </a:stretch>
        </p:blipFill>
        <p:spPr bwMode="auto">
          <a:xfrm>
            <a:off x="827584" y="2492896"/>
            <a:ext cx="7466889" cy="3861048"/>
          </a:xfrm>
          <a:prstGeom prst="rect">
            <a:avLst/>
          </a:prstGeom>
          <a:noFill/>
          <a:ln w="9525">
            <a:noFill/>
            <a:miter lim="800000"/>
            <a:headEnd/>
            <a:tailEnd/>
          </a:ln>
        </p:spPr>
      </p:pic>
      <p:sp>
        <p:nvSpPr>
          <p:cNvPr id="7" name="TextBox 6"/>
          <p:cNvSpPr txBox="1"/>
          <p:nvPr/>
        </p:nvSpPr>
        <p:spPr>
          <a:xfrm>
            <a:off x="323528" y="6453336"/>
            <a:ext cx="8447121" cy="276999"/>
          </a:xfrm>
          <a:prstGeom prst="rect">
            <a:avLst/>
          </a:prstGeom>
          <a:noFill/>
        </p:spPr>
        <p:txBody>
          <a:bodyPr wrap="none" rtlCol="0">
            <a:spAutoFit/>
          </a:bodyPr>
          <a:lstStyle/>
          <a:p>
            <a:r>
              <a:rPr lang="en-CA" sz="1200" dirty="0" smtClean="0"/>
              <a:t>Image from </a:t>
            </a:r>
            <a:r>
              <a:rPr lang="en-CA" sz="1200" dirty="0" smtClean="0">
                <a:hlinkClick r:id="rId3"/>
              </a:rPr>
              <a:t>https://towardsdatascience.com/a-comprehensive-guide-to-convolutional-neural-networks-the-eli5-way-3bd2b1164a53</a:t>
            </a:r>
            <a:endParaRPr lang="en-CA" sz="12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F4108790-32F6-43BE-BD63-31F7104281CA}" type="slidenum">
              <a:rPr lang="en-CA" smtClean="0"/>
              <a:pPr/>
              <a:t>14</a:t>
            </a:fld>
            <a:endParaRPr lang="en-CA"/>
          </a:p>
        </p:txBody>
      </p:sp>
      <p:sp>
        <p:nvSpPr>
          <p:cNvPr id="4" name="TextBox 3"/>
          <p:cNvSpPr txBox="1"/>
          <p:nvPr/>
        </p:nvSpPr>
        <p:spPr>
          <a:xfrm>
            <a:off x="1979712" y="1844824"/>
            <a:ext cx="6120680" cy="646331"/>
          </a:xfrm>
          <a:prstGeom prst="rect">
            <a:avLst/>
          </a:prstGeom>
          <a:noFill/>
        </p:spPr>
        <p:txBody>
          <a:bodyPr wrap="square" rtlCol="0">
            <a:spAutoFit/>
          </a:bodyPr>
          <a:lstStyle/>
          <a:p>
            <a:pPr algn="ctr"/>
            <a:r>
              <a:rPr lang="en-CA" sz="3600" dirty="0" err="1" smtClean="0"/>
              <a:t>ResNet</a:t>
            </a:r>
            <a:r>
              <a:rPr lang="en-CA" sz="3600" dirty="0" smtClean="0"/>
              <a:t> (</a:t>
            </a:r>
            <a:r>
              <a:rPr lang="en-CA" sz="3600" dirty="0" err="1" smtClean="0"/>
              <a:t>ResNext</a:t>
            </a:r>
            <a:r>
              <a:rPr lang="en-CA" sz="3600" dirty="0" smtClean="0"/>
              <a:t>, </a:t>
            </a:r>
            <a:r>
              <a:rPr lang="en-CA" sz="3600" dirty="0" smtClean="0">
                <a:hlinkClick r:id="rId2"/>
              </a:rPr>
              <a:t>ResNest</a:t>
            </a:r>
            <a:r>
              <a:rPr lang="en-CA" sz="3600" dirty="0" smtClean="0"/>
              <a:t>, etc)</a:t>
            </a:r>
            <a:endParaRPr lang="en-CA" sz="3600" dirty="0"/>
          </a:p>
        </p:txBody>
      </p:sp>
      <p:pic>
        <p:nvPicPr>
          <p:cNvPr id="3074" name="Picture 2"/>
          <p:cNvPicPr>
            <a:picLocks noChangeAspect="1" noChangeArrowheads="1"/>
          </p:cNvPicPr>
          <p:nvPr/>
        </p:nvPicPr>
        <p:blipFill>
          <a:blip r:embed="rId3" cstate="print"/>
          <a:srcRect/>
          <a:stretch>
            <a:fillRect/>
          </a:stretch>
        </p:blipFill>
        <p:spPr bwMode="auto">
          <a:xfrm>
            <a:off x="395536" y="2492896"/>
            <a:ext cx="2664295" cy="3930357"/>
          </a:xfrm>
          <a:prstGeom prst="rect">
            <a:avLst/>
          </a:prstGeom>
          <a:noFill/>
          <a:ln w="9525">
            <a:noFill/>
            <a:miter lim="800000"/>
            <a:headEnd/>
            <a:tailEnd/>
          </a:ln>
        </p:spPr>
      </p:pic>
      <p:sp>
        <p:nvSpPr>
          <p:cNvPr id="5" name="TextBox 4"/>
          <p:cNvSpPr txBox="1"/>
          <p:nvPr/>
        </p:nvSpPr>
        <p:spPr>
          <a:xfrm>
            <a:off x="179512" y="6453336"/>
            <a:ext cx="4484305" cy="276999"/>
          </a:xfrm>
          <a:prstGeom prst="rect">
            <a:avLst/>
          </a:prstGeom>
          <a:noFill/>
        </p:spPr>
        <p:txBody>
          <a:bodyPr wrap="none" rtlCol="0">
            <a:spAutoFit/>
          </a:bodyPr>
          <a:lstStyle/>
          <a:p>
            <a:r>
              <a:rPr lang="en-CA" sz="1200" dirty="0" smtClean="0"/>
              <a:t>Image from </a:t>
            </a:r>
            <a:r>
              <a:rPr lang="en-CA" sz="1200" dirty="0" smtClean="0">
                <a:hlinkClick r:id="rId4"/>
              </a:rPr>
              <a:t>http://d2l.ai/chapter_convolutional-modern/resnet.html</a:t>
            </a:r>
            <a:endParaRPr lang="en-CA" sz="1200" dirty="0"/>
          </a:p>
        </p:txBody>
      </p:sp>
      <p:sp>
        <p:nvSpPr>
          <p:cNvPr id="6" name="TextBox 5"/>
          <p:cNvSpPr txBox="1"/>
          <p:nvPr/>
        </p:nvSpPr>
        <p:spPr>
          <a:xfrm>
            <a:off x="3203848" y="2492896"/>
            <a:ext cx="5688632" cy="4031873"/>
          </a:xfrm>
          <a:prstGeom prst="rect">
            <a:avLst/>
          </a:prstGeom>
          <a:noFill/>
        </p:spPr>
        <p:txBody>
          <a:bodyPr wrap="square" rtlCol="0">
            <a:spAutoFit/>
          </a:bodyPr>
          <a:lstStyle/>
          <a:p>
            <a:pPr algn="just">
              <a:buFont typeface="Arial" pitchFamily="34" charset="0"/>
              <a:buChar char="•"/>
            </a:pPr>
            <a:r>
              <a:rPr lang="en-CA" dirty="0" smtClean="0"/>
              <a:t> Consists of multiple residual blocks (see image)</a:t>
            </a:r>
          </a:p>
          <a:p>
            <a:pPr algn="just"/>
            <a:endParaRPr lang="en-CA" sz="1000" dirty="0" smtClean="0"/>
          </a:p>
          <a:p>
            <a:pPr algn="just">
              <a:buFont typeface="Arial" pitchFamily="34" charset="0"/>
              <a:buChar char="•"/>
            </a:pPr>
            <a:r>
              <a:rPr lang="en-CA" dirty="0" smtClean="0"/>
              <a:t> Each block has a residual connection that goes around the main part and adds the input signal to the output</a:t>
            </a:r>
          </a:p>
          <a:p>
            <a:pPr algn="just"/>
            <a:endParaRPr lang="en-CA" sz="1000" dirty="0" smtClean="0"/>
          </a:p>
          <a:p>
            <a:pPr algn="just">
              <a:buFont typeface="Arial" pitchFamily="34" charset="0"/>
              <a:buChar char="•"/>
            </a:pPr>
            <a:r>
              <a:rPr lang="en-CA" dirty="0" smtClean="0"/>
              <a:t> Without the batch normalization layers, the signal would grow exponentially with number of blocks (2</a:t>
            </a:r>
            <a:r>
              <a:rPr lang="en-CA" baseline="30000" dirty="0" smtClean="0"/>
              <a:t>n</a:t>
            </a:r>
            <a:r>
              <a:rPr lang="en-CA" dirty="0" smtClean="0"/>
              <a:t>)</a:t>
            </a:r>
          </a:p>
          <a:p>
            <a:pPr algn="just">
              <a:buFont typeface="Arial" pitchFamily="34" charset="0"/>
              <a:buChar char="•"/>
            </a:pPr>
            <a:endParaRPr lang="en-CA" sz="1000" dirty="0" smtClean="0"/>
          </a:p>
          <a:p>
            <a:pPr algn="just">
              <a:buFont typeface="Arial" pitchFamily="34" charset="0"/>
              <a:buChar char="•"/>
            </a:pPr>
            <a:r>
              <a:rPr lang="en-CA" dirty="0" smtClean="0"/>
              <a:t> With the batch norm layers, the signal grows linearly, and towards the end the residual part dominates. As a result, the signal in </a:t>
            </a:r>
            <a:r>
              <a:rPr lang="en-CA" dirty="0" err="1" smtClean="0"/>
              <a:t>ResNets</a:t>
            </a:r>
            <a:r>
              <a:rPr lang="en-CA" dirty="0" smtClean="0"/>
              <a:t> mainly flows through </a:t>
            </a:r>
            <a:r>
              <a:rPr lang="en-CA" dirty="0" smtClean="0">
                <a:hlinkClick r:id="rId5"/>
              </a:rPr>
              <a:t>shallow paths</a:t>
            </a:r>
            <a:endParaRPr lang="en-CA" dirty="0" smtClean="0"/>
          </a:p>
          <a:p>
            <a:pPr algn="just">
              <a:buFont typeface="Arial" pitchFamily="34" charset="0"/>
              <a:buChar char="•"/>
            </a:pPr>
            <a:endParaRPr lang="en-CA" sz="1000" dirty="0" smtClean="0"/>
          </a:p>
          <a:p>
            <a:pPr algn="just">
              <a:buFont typeface="Arial" pitchFamily="34" charset="0"/>
              <a:buChar char="•"/>
            </a:pPr>
            <a:r>
              <a:rPr lang="en-CA" dirty="0" smtClean="0"/>
              <a:t> Deeper residual networks provide greater combinatorial variety in the number of paths, thus increasing the chance of “</a:t>
            </a:r>
            <a:r>
              <a:rPr lang="en-CA" dirty="0" smtClean="0">
                <a:hlinkClick r:id="rId6"/>
              </a:rPr>
              <a:t>winning the lottery</a:t>
            </a:r>
            <a:r>
              <a:rPr lang="en-CA" dirty="0" smtClean="0"/>
              <a:t>” with a good combination of weights </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F4108790-32F6-43BE-BD63-31F7104281CA}" type="slidenum">
              <a:rPr lang="en-CA" smtClean="0"/>
              <a:pPr/>
              <a:t>15</a:t>
            </a:fld>
            <a:endParaRPr lang="en-CA"/>
          </a:p>
        </p:txBody>
      </p:sp>
      <p:sp>
        <p:nvSpPr>
          <p:cNvPr id="4" name="TextBox 3"/>
          <p:cNvSpPr txBox="1"/>
          <p:nvPr/>
        </p:nvSpPr>
        <p:spPr>
          <a:xfrm>
            <a:off x="1979712" y="2060848"/>
            <a:ext cx="5328592" cy="646331"/>
          </a:xfrm>
          <a:prstGeom prst="rect">
            <a:avLst/>
          </a:prstGeom>
          <a:noFill/>
        </p:spPr>
        <p:txBody>
          <a:bodyPr wrap="square" rtlCol="0">
            <a:spAutoFit/>
          </a:bodyPr>
          <a:lstStyle/>
          <a:p>
            <a:pPr algn="ctr"/>
            <a:r>
              <a:rPr lang="en-CA" sz="3600" dirty="0" err="1" smtClean="0"/>
              <a:t>DenseNet</a:t>
            </a:r>
            <a:endParaRPr lang="en-CA" sz="3600" dirty="0"/>
          </a:p>
        </p:txBody>
      </p:sp>
      <p:pic>
        <p:nvPicPr>
          <p:cNvPr id="4098" name="Picture 2"/>
          <p:cNvPicPr>
            <a:picLocks noChangeAspect="1" noChangeArrowheads="1"/>
          </p:cNvPicPr>
          <p:nvPr/>
        </p:nvPicPr>
        <p:blipFill>
          <a:blip r:embed="rId2" cstate="print"/>
          <a:srcRect/>
          <a:stretch>
            <a:fillRect/>
          </a:stretch>
        </p:blipFill>
        <p:spPr bwMode="auto">
          <a:xfrm>
            <a:off x="395536" y="2852936"/>
            <a:ext cx="4743224" cy="3600400"/>
          </a:xfrm>
          <a:prstGeom prst="rect">
            <a:avLst/>
          </a:prstGeom>
          <a:noFill/>
          <a:ln w="9525">
            <a:noFill/>
            <a:miter lim="800000"/>
            <a:headEnd/>
            <a:tailEnd/>
          </a:ln>
        </p:spPr>
      </p:pic>
      <p:sp>
        <p:nvSpPr>
          <p:cNvPr id="5" name="TextBox 4"/>
          <p:cNvSpPr txBox="1"/>
          <p:nvPr/>
        </p:nvSpPr>
        <p:spPr>
          <a:xfrm>
            <a:off x="5364088" y="2996952"/>
            <a:ext cx="3168352" cy="923330"/>
          </a:xfrm>
          <a:prstGeom prst="rect">
            <a:avLst/>
          </a:prstGeom>
          <a:noFill/>
        </p:spPr>
        <p:txBody>
          <a:bodyPr wrap="square" rtlCol="0">
            <a:spAutoFit/>
          </a:bodyPr>
          <a:lstStyle/>
          <a:p>
            <a:pPr algn="just"/>
            <a:r>
              <a:rPr lang="en-CA" dirty="0" smtClean="0"/>
              <a:t>Similar to </a:t>
            </a:r>
            <a:r>
              <a:rPr lang="en-CA" dirty="0" err="1" smtClean="0"/>
              <a:t>ResNet</a:t>
            </a:r>
            <a:r>
              <a:rPr lang="en-CA" dirty="0" smtClean="0"/>
              <a:t>, but skip (residual) connections extend around multiple blocks</a:t>
            </a:r>
            <a:endParaRPr lang="en-CA" dirty="0"/>
          </a:p>
        </p:txBody>
      </p:sp>
      <p:sp>
        <p:nvSpPr>
          <p:cNvPr id="6" name="TextBox 5"/>
          <p:cNvSpPr txBox="1"/>
          <p:nvPr/>
        </p:nvSpPr>
        <p:spPr>
          <a:xfrm>
            <a:off x="323528" y="6453336"/>
            <a:ext cx="4140685" cy="276999"/>
          </a:xfrm>
          <a:prstGeom prst="rect">
            <a:avLst/>
          </a:prstGeom>
          <a:noFill/>
        </p:spPr>
        <p:txBody>
          <a:bodyPr wrap="none" rtlCol="0">
            <a:spAutoFit/>
          </a:bodyPr>
          <a:lstStyle/>
          <a:p>
            <a:r>
              <a:rPr lang="en-CA" sz="1200" dirty="0" smtClean="0"/>
              <a:t>Image from </a:t>
            </a:r>
            <a:r>
              <a:rPr lang="en-CA" sz="1200" dirty="0" smtClean="0">
                <a:hlinkClick r:id="rId3"/>
              </a:rPr>
              <a:t>https://pytorch.org/hub/pytorch_vision_densenet/</a:t>
            </a:r>
            <a:endParaRPr lang="en-CA" sz="12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F4108790-32F6-43BE-BD63-31F7104281CA}" type="slidenum">
              <a:rPr lang="en-CA" smtClean="0"/>
              <a:pPr/>
              <a:t>16</a:t>
            </a:fld>
            <a:endParaRPr lang="en-CA" dirty="0"/>
          </a:p>
        </p:txBody>
      </p:sp>
      <p:sp>
        <p:nvSpPr>
          <p:cNvPr id="4" name="TextBox 3"/>
          <p:cNvSpPr txBox="1"/>
          <p:nvPr/>
        </p:nvSpPr>
        <p:spPr>
          <a:xfrm>
            <a:off x="539552" y="2060848"/>
            <a:ext cx="8280920" cy="646331"/>
          </a:xfrm>
          <a:prstGeom prst="rect">
            <a:avLst/>
          </a:prstGeom>
          <a:noFill/>
        </p:spPr>
        <p:txBody>
          <a:bodyPr wrap="square" rtlCol="0">
            <a:spAutoFit/>
          </a:bodyPr>
          <a:lstStyle/>
          <a:p>
            <a:pPr algn="ctr"/>
            <a:r>
              <a:rPr lang="en-CA" sz="3600" dirty="0" smtClean="0">
                <a:hlinkClick r:id="rId2"/>
              </a:rPr>
              <a:t>MobileNetv2</a:t>
            </a:r>
            <a:r>
              <a:rPr lang="en-CA" sz="3600" dirty="0" smtClean="0"/>
              <a:t> (Inverted Residual Blocks)</a:t>
            </a:r>
            <a:endParaRPr lang="en-CA" sz="3600" dirty="0"/>
          </a:p>
        </p:txBody>
      </p:sp>
      <p:sp>
        <p:nvSpPr>
          <p:cNvPr id="6" name="TextBox 5"/>
          <p:cNvSpPr txBox="1"/>
          <p:nvPr/>
        </p:nvSpPr>
        <p:spPr>
          <a:xfrm>
            <a:off x="323528" y="6453336"/>
            <a:ext cx="3267946" cy="276999"/>
          </a:xfrm>
          <a:prstGeom prst="rect">
            <a:avLst/>
          </a:prstGeom>
          <a:noFill/>
        </p:spPr>
        <p:txBody>
          <a:bodyPr wrap="none" rtlCol="0">
            <a:spAutoFit/>
          </a:bodyPr>
          <a:lstStyle/>
          <a:p>
            <a:r>
              <a:rPr lang="en-CA" sz="1200" dirty="0" smtClean="0"/>
              <a:t>Image from </a:t>
            </a:r>
            <a:r>
              <a:rPr lang="en-CA" sz="1200" dirty="0" smtClean="0">
                <a:hlinkClick r:id="rId3"/>
              </a:rPr>
              <a:t>https://arxiv.org/pdf/1801.04381.pdf</a:t>
            </a:r>
            <a:endParaRPr lang="en-CA" sz="1200" dirty="0"/>
          </a:p>
        </p:txBody>
      </p:sp>
      <p:pic>
        <p:nvPicPr>
          <p:cNvPr id="2" name="Picture 2"/>
          <p:cNvPicPr>
            <a:picLocks noChangeAspect="1" noChangeArrowheads="1"/>
          </p:cNvPicPr>
          <p:nvPr/>
        </p:nvPicPr>
        <p:blipFill>
          <a:blip r:embed="rId4" cstate="print"/>
          <a:srcRect/>
          <a:stretch>
            <a:fillRect/>
          </a:stretch>
        </p:blipFill>
        <p:spPr bwMode="auto">
          <a:xfrm>
            <a:off x="1403648" y="2924944"/>
            <a:ext cx="6442647" cy="2016224"/>
          </a:xfrm>
          <a:prstGeom prst="rect">
            <a:avLst/>
          </a:prstGeom>
          <a:noFill/>
          <a:ln w="9525">
            <a:noFill/>
            <a:miter lim="800000"/>
            <a:headEnd/>
            <a:tailEnd/>
          </a:ln>
        </p:spPr>
      </p:pic>
      <p:sp>
        <p:nvSpPr>
          <p:cNvPr id="8" name="TextBox 7"/>
          <p:cNvSpPr txBox="1"/>
          <p:nvPr/>
        </p:nvSpPr>
        <p:spPr>
          <a:xfrm>
            <a:off x="251520" y="5157192"/>
            <a:ext cx="8568952" cy="1200329"/>
          </a:xfrm>
          <a:prstGeom prst="rect">
            <a:avLst/>
          </a:prstGeom>
          <a:noFill/>
        </p:spPr>
        <p:txBody>
          <a:bodyPr wrap="square" rtlCol="0">
            <a:spAutoFit/>
          </a:bodyPr>
          <a:lstStyle/>
          <a:p>
            <a:pPr algn="just"/>
            <a:r>
              <a:rPr lang="en-CA" dirty="0" smtClean="0"/>
              <a:t>In the picture, the thickness of each block indicates number of channels. In inverted residual blocks, the residual connection is between introduced linear (without activation) bottleneck layers (blocks with fewer channels), which reduces the number of parameters. Also, </a:t>
            </a:r>
            <a:r>
              <a:rPr lang="en-CA" dirty="0" smtClean="0">
                <a:hlinkClick r:id="rId5"/>
              </a:rPr>
              <a:t>depthwise separable convolutions</a:t>
            </a:r>
            <a:r>
              <a:rPr lang="en-CA" dirty="0" smtClean="0"/>
              <a:t> are used with the same goal.</a:t>
            </a:r>
            <a:endParaRPr lang="en-CA"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F4108790-32F6-43BE-BD63-31F7104281CA}" type="slidenum">
              <a:rPr lang="en-CA" smtClean="0"/>
              <a:pPr/>
              <a:t>17</a:t>
            </a:fld>
            <a:endParaRPr lang="en-CA" dirty="0"/>
          </a:p>
        </p:txBody>
      </p:sp>
      <p:sp>
        <p:nvSpPr>
          <p:cNvPr id="4" name="TextBox 3"/>
          <p:cNvSpPr txBox="1"/>
          <p:nvPr/>
        </p:nvSpPr>
        <p:spPr>
          <a:xfrm>
            <a:off x="1979712" y="2060848"/>
            <a:ext cx="5328592" cy="646331"/>
          </a:xfrm>
          <a:prstGeom prst="rect">
            <a:avLst/>
          </a:prstGeom>
          <a:noFill/>
        </p:spPr>
        <p:txBody>
          <a:bodyPr wrap="square" rtlCol="0">
            <a:spAutoFit/>
          </a:bodyPr>
          <a:lstStyle/>
          <a:p>
            <a:pPr algn="ctr"/>
            <a:r>
              <a:rPr lang="en-CA" sz="3600" dirty="0" smtClean="0">
                <a:hlinkClick r:id="rId2"/>
              </a:rPr>
              <a:t>EfficientNet</a:t>
            </a:r>
            <a:r>
              <a:rPr lang="en-CA" sz="3600" dirty="0" smtClean="0"/>
              <a:t> (Google, 2019)</a:t>
            </a:r>
            <a:endParaRPr lang="en-CA" sz="3600" dirty="0"/>
          </a:p>
        </p:txBody>
      </p:sp>
      <p:pic>
        <p:nvPicPr>
          <p:cNvPr id="3074" name="Picture 2"/>
          <p:cNvPicPr>
            <a:picLocks noChangeAspect="1" noChangeArrowheads="1"/>
          </p:cNvPicPr>
          <p:nvPr/>
        </p:nvPicPr>
        <p:blipFill>
          <a:blip r:embed="rId3" cstate="print"/>
          <a:srcRect/>
          <a:stretch>
            <a:fillRect/>
          </a:stretch>
        </p:blipFill>
        <p:spPr bwMode="auto">
          <a:xfrm>
            <a:off x="611560" y="2924944"/>
            <a:ext cx="7962900" cy="1905000"/>
          </a:xfrm>
          <a:prstGeom prst="rect">
            <a:avLst/>
          </a:prstGeom>
          <a:noFill/>
          <a:ln w="9525">
            <a:noFill/>
            <a:miter lim="800000"/>
            <a:headEnd/>
            <a:tailEnd/>
          </a:ln>
        </p:spPr>
      </p:pic>
      <p:sp>
        <p:nvSpPr>
          <p:cNvPr id="5" name="TextBox 4"/>
          <p:cNvSpPr txBox="1"/>
          <p:nvPr/>
        </p:nvSpPr>
        <p:spPr>
          <a:xfrm>
            <a:off x="323528" y="5013176"/>
            <a:ext cx="8568952" cy="1354217"/>
          </a:xfrm>
          <a:prstGeom prst="rect">
            <a:avLst/>
          </a:prstGeom>
          <a:noFill/>
        </p:spPr>
        <p:txBody>
          <a:bodyPr wrap="square" rtlCol="0">
            <a:spAutoFit/>
          </a:bodyPr>
          <a:lstStyle/>
          <a:p>
            <a:r>
              <a:rPr lang="en-CA" dirty="0" smtClean="0"/>
              <a:t>Architecture determined by Neural Architecture Search with the goal of maximizing the efficiency. Comes in different sizes: B0 (5.3M parameters) - B7 (66M parameters)</a:t>
            </a:r>
          </a:p>
          <a:p>
            <a:endParaRPr lang="en-CA" sz="1000" dirty="0" smtClean="0"/>
          </a:p>
          <a:p>
            <a:r>
              <a:rPr lang="en-CA" dirty="0" smtClean="0"/>
              <a:t>Mostly consists of </a:t>
            </a:r>
            <a:r>
              <a:rPr lang="en-CA" dirty="0" err="1" smtClean="0"/>
              <a:t>MBConv</a:t>
            </a:r>
            <a:r>
              <a:rPr lang="en-CA" dirty="0" smtClean="0"/>
              <a:t> blocks (inverted residual blocks) from MobileNetv2 (previous slide)</a:t>
            </a:r>
            <a:endParaRPr lang="en-CA" dirty="0"/>
          </a:p>
        </p:txBody>
      </p:sp>
      <p:sp>
        <p:nvSpPr>
          <p:cNvPr id="6" name="TextBox 5"/>
          <p:cNvSpPr txBox="1"/>
          <p:nvPr/>
        </p:nvSpPr>
        <p:spPr>
          <a:xfrm>
            <a:off x="323528" y="6453336"/>
            <a:ext cx="5798510" cy="276999"/>
          </a:xfrm>
          <a:prstGeom prst="rect">
            <a:avLst/>
          </a:prstGeom>
          <a:noFill/>
        </p:spPr>
        <p:txBody>
          <a:bodyPr wrap="none" rtlCol="0">
            <a:spAutoFit/>
          </a:bodyPr>
          <a:lstStyle/>
          <a:p>
            <a:r>
              <a:rPr lang="en-CA" sz="1200" dirty="0" smtClean="0"/>
              <a:t>Image from </a:t>
            </a:r>
            <a:r>
              <a:rPr lang="en-CA" sz="1200" dirty="0" smtClean="0">
                <a:hlinkClick r:id="rId4"/>
              </a:rPr>
              <a:t>https://ai.googleblog.com/2019/05/efficientnet-improving-accuracy-and.html</a:t>
            </a:r>
            <a:endParaRPr lang="en-CA" sz="1200"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F4108790-32F6-43BE-BD63-31F7104281CA}" type="slidenum">
              <a:rPr lang="en-CA" smtClean="0"/>
              <a:pPr/>
              <a:t>18</a:t>
            </a:fld>
            <a:endParaRPr lang="en-CA" dirty="0"/>
          </a:p>
        </p:txBody>
      </p:sp>
      <p:sp>
        <p:nvSpPr>
          <p:cNvPr id="4" name="TextBox 3"/>
          <p:cNvSpPr txBox="1"/>
          <p:nvPr/>
        </p:nvSpPr>
        <p:spPr>
          <a:xfrm>
            <a:off x="1907704" y="1916832"/>
            <a:ext cx="5328592" cy="646331"/>
          </a:xfrm>
          <a:prstGeom prst="rect">
            <a:avLst/>
          </a:prstGeom>
          <a:noFill/>
        </p:spPr>
        <p:txBody>
          <a:bodyPr wrap="square" rtlCol="0">
            <a:spAutoFit/>
          </a:bodyPr>
          <a:lstStyle/>
          <a:p>
            <a:pPr algn="ctr"/>
            <a:r>
              <a:rPr lang="en-CA" sz="3600" dirty="0" smtClean="0">
                <a:hlinkClick r:id="rId2"/>
              </a:rPr>
              <a:t>EfficientNet</a:t>
            </a:r>
            <a:r>
              <a:rPr lang="en-CA" sz="3600" dirty="0" smtClean="0"/>
              <a:t> (Google, 2019)</a:t>
            </a:r>
            <a:endParaRPr lang="en-CA" sz="3600" dirty="0"/>
          </a:p>
        </p:txBody>
      </p:sp>
      <p:sp>
        <p:nvSpPr>
          <p:cNvPr id="6" name="TextBox 5"/>
          <p:cNvSpPr txBox="1"/>
          <p:nvPr/>
        </p:nvSpPr>
        <p:spPr>
          <a:xfrm>
            <a:off x="323528" y="6453336"/>
            <a:ext cx="5798510" cy="276999"/>
          </a:xfrm>
          <a:prstGeom prst="rect">
            <a:avLst/>
          </a:prstGeom>
          <a:noFill/>
        </p:spPr>
        <p:txBody>
          <a:bodyPr wrap="none" rtlCol="0">
            <a:spAutoFit/>
          </a:bodyPr>
          <a:lstStyle/>
          <a:p>
            <a:r>
              <a:rPr lang="en-CA" sz="1200" dirty="0" smtClean="0"/>
              <a:t>Image from </a:t>
            </a:r>
            <a:r>
              <a:rPr lang="en-CA" sz="1200" dirty="0" smtClean="0">
                <a:hlinkClick r:id="rId3"/>
              </a:rPr>
              <a:t>https://ai.googleblog.com/2019/05/efficientnet-improving-accuracy-and.html</a:t>
            </a:r>
            <a:endParaRPr lang="en-CA" sz="1200" dirty="0"/>
          </a:p>
        </p:txBody>
      </p:sp>
      <p:pic>
        <p:nvPicPr>
          <p:cNvPr id="2051" name="Picture 3"/>
          <p:cNvPicPr>
            <a:picLocks noChangeAspect="1" noChangeArrowheads="1"/>
          </p:cNvPicPr>
          <p:nvPr/>
        </p:nvPicPr>
        <p:blipFill>
          <a:blip r:embed="rId4" cstate="print"/>
          <a:srcRect/>
          <a:stretch>
            <a:fillRect/>
          </a:stretch>
        </p:blipFill>
        <p:spPr bwMode="auto">
          <a:xfrm>
            <a:off x="2123728" y="2564904"/>
            <a:ext cx="4896544" cy="379746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F4108790-32F6-43BE-BD63-31F7104281CA}" type="slidenum">
              <a:rPr lang="en-CA" smtClean="0"/>
              <a:pPr/>
              <a:t>19</a:t>
            </a:fld>
            <a:endParaRPr lang="en-CA"/>
          </a:p>
        </p:txBody>
      </p:sp>
      <p:sp>
        <p:nvSpPr>
          <p:cNvPr id="4" name="TextBox 3"/>
          <p:cNvSpPr txBox="1"/>
          <p:nvPr/>
        </p:nvSpPr>
        <p:spPr>
          <a:xfrm>
            <a:off x="1979712" y="2060848"/>
            <a:ext cx="5328592" cy="1200329"/>
          </a:xfrm>
          <a:prstGeom prst="rect">
            <a:avLst/>
          </a:prstGeom>
          <a:noFill/>
        </p:spPr>
        <p:txBody>
          <a:bodyPr wrap="square" rtlCol="0">
            <a:spAutoFit/>
          </a:bodyPr>
          <a:lstStyle/>
          <a:p>
            <a:pPr algn="ctr"/>
            <a:r>
              <a:rPr lang="en-CA" sz="3600" dirty="0" smtClean="0"/>
              <a:t>Common Audio </a:t>
            </a:r>
            <a:r>
              <a:rPr lang="en-CA" sz="3600" dirty="0"/>
              <a:t>D</a:t>
            </a:r>
            <a:r>
              <a:rPr lang="en-CA" sz="3600" dirty="0" smtClean="0"/>
              <a:t>omain ML Tasks</a:t>
            </a:r>
            <a:endParaRPr lang="en-CA" sz="3600" dirty="0"/>
          </a:p>
        </p:txBody>
      </p:sp>
      <p:sp>
        <p:nvSpPr>
          <p:cNvPr id="5" name="TextBox 4"/>
          <p:cNvSpPr txBox="1"/>
          <p:nvPr/>
        </p:nvSpPr>
        <p:spPr>
          <a:xfrm>
            <a:off x="971600" y="3501008"/>
            <a:ext cx="7344816" cy="2492990"/>
          </a:xfrm>
          <a:prstGeom prst="rect">
            <a:avLst/>
          </a:prstGeom>
          <a:noFill/>
        </p:spPr>
        <p:txBody>
          <a:bodyPr wrap="square" rtlCol="0">
            <a:spAutoFit/>
          </a:bodyPr>
          <a:lstStyle/>
          <a:p>
            <a:pPr>
              <a:buFont typeface="Arial" pitchFamily="34" charset="0"/>
              <a:buChar char="•"/>
            </a:pPr>
            <a:r>
              <a:rPr lang="en-CA" sz="2600" dirty="0" smtClean="0"/>
              <a:t> Audio tagging</a:t>
            </a:r>
          </a:p>
          <a:p>
            <a:pPr>
              <a:buFont typeface="Arial" pitchFamily="34" charset="0"/>
              <a:buChar char="•"/>
            </a:pPr>
            <a:r>
              <a:rPr lang="en-CA" sz="2600" dirty="0"/>
              <a:t> </a:t>
            </a:r>
            <a:r>
              <a:rPr lang="en-CA" sz="2600" dirty="0" smtClean="0"/>
              <a:t>Acoustic scene classification</a:t>
            </a:r>
          </a:p>
          <a:p>
            <a:pPr>
              <a:buFont typeface="Arial" pitchFamily="34" charset="0"/>
              <a:buChar char="•"/>
            </a:pPr>
            <a:r>
              <a:rPr lang="en-CA" sz="2600" dirty="0" smtClean="0"/>
              <a:t> Music classification</a:t>
            </a:r>
          </a:p>
          <a:p>
            <a:pPr>
              <a:buFont typeface="Arial" pitchFamily="34" charset="0"/>
              <a:buChar char="•"/>
            </a:pPr>
            <a:r>
              <a:rPr lang="en-CA" sz="2600" dirty="0"/>
              <a:t> </a:t>
            </a:r>
            <a:r>
              <a:rPr lang="en-CA" sz="2600" dirty="0" smtClean="0"/>
              <a:t>Speech emotion classification</a:t>
            </a:r>
          </a:p>
          <a:p>
            <a:pPr>
              <a:buFont typeface="Arial" pitchFamily="34" charset="0"/>
              <a:buChar char="•"/>
            </a:pPr>
            <a:r>
              <a:rPr lang="en-CA" sz="2600" dirty="0"/>
              <a:t> </a:t>
            </a:r>
            <a:r>
              <a:rPr lang="en-CA" sz="2600" b="1" dirty="0" smtClean="0"/>
              <a:t>Sound event detection</a:t>
            </a:r>
          </a:p>
          <a:p>
            <a:pPr>
              <a:buFont typeface="Arial" pitchFamily="34" charset="0"/>
              <a:buChar char="•"/>
            </a:pPr>
            <a:r>
              <a:rPr lang="en-CA" sz="2600" dirty="0" smtClean="0"/>
              <a:t> Etc</a:t>
            </a:r>
            <a:endParaRPr lang="en-CA" sz="26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3568" y="3573016"/>
            <a:ext cx="7772400" cy="1470025"/>
          </a:xfrm>
        </p:spPr>
        <p:txBody>
          <a:bodyPr/>
          <a:lstStyle/>
          <a:p>
            <a:r>
              <a:rPr lang="en-CA" dirty="0" smtClean="0"/>
              <a:t>Part 1. Competition Rules and Data Overview</a:t>
            </a:r>
            <a:endParaRPr lang="en-CA" dirty="0"/>
          </a:p>
        </p:txBody>
      </p:sp>
      <p:sp>
        <p:nvSpPr>
          <p:cNvPr id="4" name="Slide Number Placeholder 3"/>
          <p:cNvSpPr>
            <a:spLocks noGrp="1"/>
          </p:cNvSpPr>
          <p:nvPr>
            <p:ph type="sldNum" sz="quarter" idx="12"/>
          </p:nvPr>
        </p:nvSpPr>
        <p:spPr/>
        <p:txBody>
          <a:bodyPr/>
          <a:lstStyle/>
          <a:p>
            <a:fld id="{F4108790-32F6-43BE-BD63-31F7104281CA}" type="slidenum">
              <a:rPr lang="en-CA" smtClean="0"/>
              <a:pPr/>
              <a:t>2</a:t>
            </a:fld>
            <a:endParaRPr lang="en-CA"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F4108790-32F6-43BE-BD63-31F7104281CA}" type="slidenum">
              <a:rPr lang="en-CA" smtClean="0"/>
              <a:pPr/>
              <a:t>20</a:t>
            </a:fld>
            <a:endParaRPr lang="en-CA"/>
          </a:p>
        </p:txBody>
      </p:sp>
      <p:sp>
        <p:nvSpPr>
          <p:cNvPr id="4" name="TextBox 3"/>
          <p:cNvSpPr txBox="1"/>
          <p:nvPr/>
        </p:nvSpPr>
        <p:spPr>
          <a:xfrm>
            <a:off x="251520" y="1916832"/>
            <a:ext cx="8712968" cy="4524315"/>
          </a:xfrm>
          <a:prstGeom prst="rect">
            <a:avLst/>
          </a:prstGeom>
          <a:noFill/>
        </p:spPr>
        <p:txBody>
          <a:bodyPr wrap="square" rtlCol="0">
            <a:spAutoFit/>
          </a:bodyPr>
          <a:lstStyle/>
          <a:p>
            <a:pPr algn="ctr"/>
            <a:r>
              <a:rPr lang="en-CA" sz="3600" dirty="0" err="1" smtClean="0"/>
              <a:t>Pretrained</a:t>
            </a:r>
            <a:r>
              <a:rPr lang="en-CA" sz="3600" dirty="0" smtClean="0"/>
              <a:t> Neural Networks for Audio Tasks </a:t>
            </a:r>
          </a:p>
          <a:p>
            <a:pPr algn="ctr"/>
            <a:endParaRPr lang="en-CA" sz="1200" dirty="0" smtClean="0"/>
          </a:p>
          <a:p>
            <a:pPr algn="just"/>
            <a:r>
              <a:rPr lang="en-CA" sz="2400" dirty="0" smtClean="0"/>
              <a:t>2019 paper “</a:t>
            </a:r>
            <a:r>
              <a:rPr lang="en-CA" sz="2400" b="1" dirty="0"/>
              <a:t>PANNs: Large-Scale </a:t>
            </a:r>
            <a:r>
              <a:rPr lang="en-CA" sz="2400" b="1" dirty="0" err="1"/>
              <a:t>Pretrained</a:t>
            </a:r>
            <a:r>
              <a:rPr lang="en-CA" sz="2400" b="1" dirty="0"/>
              <a:t> Audio Neural Networks for Audio Pattern </a:t>
            </a:r>
            <a:r>
              <a:rPr lang="en-CA" sz="2400" b="1" dirty="0" smtClean="0"/>
              <a:t>Recognition</a:t>
            </a:r>
            <a:r>
              <a:rPr lang="en-CA" sz="2400" dirty="0" smtClean="0"/>
              <a:t>” by </a:t>
            </a:r>
            <a:r>
              <a:rPr lang="en-CA" sz="2400" dirty="0"/>
              <a:t>Qiuqiang </a:t>
            </a:r>
            <a:r>
              <a:rPr lang="en-CA" sz="2400" dirty="0" smtClean="0"/>
              <a:t>Kong et al, University of Surrey, UK and </a:t>
            </a:r>
            <a:r>
              <a:rPr lang="en-CA" sz="2400" dirty="0" err="1" smtClean="0"/>
              <a:t>ByteDance</a:t>
            </a:r>
            <a:r>
              <a:rPr lang="en-CA" sz="2400" dirty="0" smtClean="0"/>
              <a:t> AI Lab: </a:t>
            </a:r>
            <a:r>
              <a:rPr lang="en-CA" sz="2400" dirty="0" smtClean="0">
                <a:hlinkClick r:id="rId2"/>
              </a:rPr>
              <a:t>https://arxiv.org/abs/1912.10211</a:t>
            </a:r>
            <a:endParaRPr lang="en-CA" sz="2400" dirty="0" smtClean="0"/>
          </a:p>
          <a:p>
            <a:pPr algn="just"/>
            <a:endParaRPr lang="en-CA" sz="1200" dirty="0" smtClean="0"/>
          </a:p>
          <a:p>
            <a:pPr algn="just"/>
            <a:r>
              <a:rPr lang="en-CA" sz="2400" dirty="0" smtClean="0"/>
              <a:t>Code &amp; </a:t>
            </a:r>
            <a:r>
              <a:rPr lang="en-CA" sz="2400" dirty="0" err="1" smtClean="0"/>
              <a:t>pretrained</a:t>
            </a:r>
            <a:r>
              <a:rPr lang="en-CA" sz="2400" dirty="0" smtClean="0"/>
              <a:t> models: </a:t>
            </a:r>
          </a:p>
          <a:p>
            <a:pPr algn="just"/>
            <a:r>
              <a:rPr lang="en-CA" sz="2400" dirty="0" smtClean="0">
                <a:hlinkClick r:id="rId3"/>
              </a:rPr>
              <a:t>https://github.com/qiuqiangkong/audioset_tagging_cnn</a:t>
            </a:r>
            <a:endParaRPr lang="en-CA" sz="2400" dirty="0" smtClean="0"/>
          </a:p>
          <a:p>
            <a:pPr algn="just"/>
            <a:r>
              <a:rPr lang="en-CA" sz="2400" dirty="0" smtClean="0">
                <a:hlinkClick r:id="rId4"/>
              </a:rPr>
              <a:t>https://zenodo.org/record/3987831</a:t>
            </a:r>
            <a:endParaRPr lang="en-CA" sz="2400" dirty="0" smtClean="0"/>
          </a:p>
          <a:p>
            <a:pPr algn="ctr"/>
            <a:endParaRPr lang="en-CA" sz="1200" dirty="0" smtClean="0"/>
          </a:p>
          <a:p>
            <a:pPr algn="just"/>
            <a:r>
              <a:rPr lang="en-CA" sz="2400" dirty="0" smtClean="0"/>
              <a:t>Based on </a:t>
            </a:r>
            <a:r>
              <a:rPr lang="en-CA" sz="2400" dirty="0" err="1" smtClean="0"/>
              <a:t>AudioSet</a:t>
            </a:r>
            <a:r>
              <a:rPr lang="en-CA" sz="2400" dirty="0" smtClean="0"/>
              <a:t> dataset (</a:t>
            </a:r>
            <a:r>
              <a:rPr lang="en-CA" sz="2400" dirty="0" smtClean="0">
                <a:hlinkClick r:id="rId5"/>
              </a:rPr>
              <a:t>https://research.google.com/audioset</a:t>
            </a:r>
            <a:r>
              <a:rPr lang="en-CA" sz="2400" dirty="0"/>
              <a:t>)</a:t>
            </a:r>
            <a:r>
              <a:rPr lang="en-CA" sz="2400" dirty="0" smtClean="0"/>
              <a:t> a </a:t>
            </a:r>
            <a:r>
              <a:rPr lang="en-CA" sz="2400" dirty="0"/>
              <a:t>collection of </a:t>
            </a:r>
            <a:r>
              <a:rPr lang="en-CA" sz="2400" dirty="0" smtClean="0"/>
              <a:t>about 2 million </a:t>
            </a:r>
            <a:r>
              <a:rPr lang="en-CA" sz="2400" dirty="0"/>
              <a:t>human-labeled 10-second sound clips drawn from YouTube </a:t>
            </a:r>
            <a:r>
              <a:rPr lang="en-CA" sz="2400" dirty="0" smtClean="0"/>
              <a:t>videos with 632 classes</a:t>
            </a:r>
            <a:endParaRPr lang="en-CA" sz="2400"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F4108790-32F6-43BE-BD63-31F7104281CA}" type="slidenum">
              <a:rPr lang="en-CA" smtClean="0"/>
              <a:pPr/>
              <a:t>21</a:t>
            </a:fld>
            <a:endParaRPr lang="en-CA"/>
          </a:p>
        </p:txBody>
      </p:sp>
      <p:sp>
        <p:nvSpPr>
          <p:cNvPr id="4" name="TextBox 3"/>
          <p:cNvSpPr txBox="1"/>
          <p:nvPr/>
        </p:nvSpPr>
        <p:spPr>
          <a:xfrm>
            <a:off x="755576" y="1916832"/>
            <a:ext cx="7992888" cy="2339102"/>
          </a:xfrm>
          <a:prstGeom prst="rect">
            <a:avLst/>
          </a:prstGeom>
          <a:noFill/>
        </p:spPr>
        <p:txBody>
          <a:bodyPr wrap="square" rtlCol="0">
            <a:spAutoFit/>
          </a:bodyPr>
          <a:lstStyle/>
          <a:p>
            <a:pPr algn="ctr"/>
            <a:r>
              <a:rPr lang="en-CA" sz="3600" dirty="0" smtClean="0"/>
              <a:t>Sound Event Detection (SED) Framework</a:t>
            </a:r>
          </a:p>
          <a:p>
            <a:pPr algn="ctr"/>
            <a:endParaRPr lang="en-CA" sz="600" dirty="0"/>
          </a:p>
          <a:p>
            <a:pPr algn="just"/>
            <a:r>
              <a:rPr lang="en-CA" sz="2400" dirty="0" smtClean="0"/>
              <a:t>Competition notebook and kernel by </a:t>
            </a:r>
            <a:r>
              <a:rPr lang="en-CA" sz="2400" b="1" dirty="0" smtClean="0"/>
              <a:t>Hidehisa Arai </a:t>
            </a:r>
            <a:r>
              <a:rPr lang="en-CA" sz="2400" dirty="0" smtClean="0"/>
              <a:t>(6</a:t>
            </a:r>
            <a:r>
              <a:rPr lang="en-CA" sz="2400" baseline="30000" dirty="0" smtClean="0"/>
              <a:t>th</a:t>
            </a:r>
            <a:r>
              <a:rPr lang="en-CA" sz="2400" dirty="0" smtClean="0"/>
              <a:t> place)</a:t>
            </a:r>
          </a:p>
          <a:p>
            <a:pPr algn="just"/>
            <a:r>
              <a:rPr lang="en-CA" sz="2400" dirty="0" smtClean="0"/>
              <a:t>that was used by many of the winners:</a:t>
            </a:r>
          </a:p>
          <a:p>
            <a:pPr algn="just"/>
            <a:endParaRPr lang="en-CA" sz="800" dirty="0" smtClean="0"/>
          </a:p>
          <a:p>
            <a:pPr algn="just"/>
            <a:r>
              <a:rPr lang="en-CA" sz="2400" dirty="0" smtClean="0">
                <a:hlinkClick r:id="rId2"/>
              </a:rPr>
              <a:t>https://www.kaggle.com/hidehisaarai1213/introduction-to-sound-event-detection</a:t>
            </a:r>
            <a:endParaRPr lang="en-CA" sz="2400" dirty="0"/>
          </a:p>
        </p:txBody>
      </p:sp>
      <p:sp>
        <p:nvSpPr>
          <p:cNvPr id="5" name="Rectangle 4"/>
          <p:cNvSpPr/>
          <p:nvPr/>
        </p:nvSpPr>
        <p:spPr>
          <a:xfrm>
            <a:off x="755576" y="4293096"/>
            <a:ext cx="7560840" cy="2308324"/>
          </a:xfrm>
          <a:prstGeom prst="rect">
            <a:avLst/>
          </a:prstGeom>
        </p:spPr>
        <p:txBody>
          <a:bodyPr wrap="square">
            <a:spAutoFit/>
          </a:bodyPr>
          <a:lstStyle/>
          <a:p>
            <a:pPr algn="just"/>
            <a:r>
              <a:rPr lang="en-CA" sz="2400" dirty="0" smtClean="0"/>
              <a:t>The framework is used to detect different sound events within each clip, with prediction of </a:t>
            </a:r>
            <a:r>
              <a:rPr lang="en-CA" sz="2400" b="1" dirty="0" smtClean="0"/>
              <a:t>start time, end time, and the type of event</a:t>
            </a:r>
            <a:r>
              <a:rPr lang="en-CA" sz="2400" dirty="0" smtClean="0"/>
              <a:t>. The start and end time are calculated using a self-attention layer applied to event probabilities at each point in time</a:t>
            </a:r>
            <a:r>
              <a:rPr lang="en-CA" sz="2400" dirty="0" smtClean="0"/>
              <a:t>. Special training schemes are used to localize bird sounds from weak labels.</a:t>
            </a:r>
            <a:endParaRPr lang="en-CA" sz="2400" b="1" dirty="0" smtClean="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F4108790-32F6-43BE-BD63-31F7104281CA}" type="slidenum">
              <a:rPr lang="en-CA" smtClean="0"/>
              <a:pPr/>
              <a:t>22</a:t>
            </a:fld>
            <a:endParaRPr lang="en-CA"/>
          </a:p>
        </p:txBody>
      </p:sp>
      <p:sp>
        <p:nvSpPr>
          <p:cNvPr id="4" name="TextBox 3"/>
          <p:cNvSpPr txBox="1"/>
          <p:nvPr/>
        </p:nvSpPr>
        <p:spPr>
          <a:xfrm>
            <a:off x="395536" y="2060848"/>
            <a:ext cx="8424936" cy="3631763"/>
          </a:xfrm>
          <a:prstGeom prst="rect">
            <a:avLst/>
          </a:prstGeom>
          <a:noFill/>
        </p:spPr>
        <p:txBody>
          <a:bodyPr wrap="square" rtlCol="0">
            <a:spAutoFit/>
          </a:bodyPr>
          <a:lstStyle/>
          <a:p>
            <a:pPr algn="ctr"/>
            <a:r>
              <a:rPr lang="en-CA" sz="3600" dirty="0" smtClean="0"/>
              <a:t>Data Augmentation</a:t>
            </a:r>
          </a:p>
          <a:p>
            <a:pPr algn="ctr"/>
            <a:endParaRPr lang="en-CA" sz="1200" dirty="0" smtClean="0"/>
          </a:p>
          <a:p>
            <a:pPr marL="457200" indent="-457200" algn="just">
              <a:buFont typeface="Arial" pitchFamily="34" charset="0"/>
              <a:buChar char="•"/>
            </a:pPr>
            <a:r>
              <a:rPr lang="en-CA" sz="2600" dirty="0" smtClean="0"/>
              <a:t>Used to increase the amount of training data by slightly changing the existing data (e.g. rotations, flips, dilations, cropping, adding noise, etc in case of images) or generating synthetic data (</a:t>
            </a:r>
            <a:r>
              <a:rPr lang="en-CA" sz="2600" dirty="0" smtClean="0">
                <a:hlinkClick r:id="rId2"/>
              </a:rPr>
              <a:t>GANs</a:t>
            </a:r>
            <a:r>
              <a:rPr lang="en-CA" sz="2600" dirty="0" smtClean="0"/>
              <a:t>)</a:t>
            </a:r>
          </a:p>
          <a:p>
            <a:pPr marL="457200" indent="-457200" algn="just"/>
            <a:endParaRPr lang="en-CA" sz="2600" dirty="0" smtClean="0"/>
          </a:p>
          <a:p>
            <a:pPr marL="457200" indent="-457200" algn="just">
              <a:buFont typeface="Arial" pitchFamily="34" charset="0"/>
              <a:buChar char="•"/>
            </a:pPr>
            <a:r>
              <a:rPr lang="en-CA" sz="2600" dirty="0" smtClean="0"/>
              <a:t>Only works if new data stays within the same distribution and corresponds to the same label</a:t>
            </a:r>
            <a:endParaRPr lang="en-CA" sz="2600"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F4108790-32F6-43BE-BD63-31F7104281CA}" type="slidenum">
              <a:rPr lang="en-CA" smtClean="0"/>
              <a:pPr/>
              <a:t>23</a:t>
            </a:fld>
            <a:endParaRPr lang="en-CA"/>
          </a:p>
        </p:txBody>
      </p:sp>
      <p:sp>
        <p:nvSpPr>
          <p:cNvPr id="4" name="TextBox 3"/>
          <p:cNvSpPr txBox="1"/>
          <p:nvPr/>
        </p:nvSpPr>
        <p:spPr>
          <a:xfrm>
            <a:off x="323528" y="1916832"/>
            <a:ext cx="8496944" cy="2308324"/>
          </a:xfrm>
          <a:prstGeom prst="rect">
            <a:avLst/>
          </a:prstGeom>
          <a:noFill/>
        </p:spPr>
        <p:txBody>
          <a:bodyPr wrap="square" rtlCol="0">
            <a:spAutoFit/>
          </a:bodyPr>
          <a:lstStyle/>
          <a:p>
            <a:pPr algn="ctr"/>
            <a:r>
              <a:rPr lang="en-CA" sz="3600" dirty="0" err="1" smtClean="0"/>
              <a:t>Mixup</a:t>
            </a:r>
            <a:r>
              <a:rPr lang="en-CA" sz="3600" dirty="0" smtClean="0"/>
              <a:t>: A Simple Way to Augment Data </a:t>
            </a:r>
          </a:p>
          <a:p>
            <a:pPr algn="ctr"/>
            <a:endParaRPr lang="en-CA" sz="1200" dirty="0"/>
          </a:p>
          <a:p>
            <a:pPr algn="just"/>
            <a:r>
              <a:rPr lang="en-CA" sz="2400" dirty="0" smtClean="0"/>
              <a:t>From 2017 paper “</a:t>
            </a:r>
            <a:r>
              <a:rPr lang="en-CA" sz="2400" b="1" dirty="0" err="1"/>
              <a:t>mixup</a:t>
            </a:r>
            <a:r>
              <a:rPr lang="en-CA" sz="2400" b="1" dirty="0"/>
              <a:t>: Beyond Empirical Risk </a:t>
            </a:r>
            <a:r>
              <a:rPr lang="en-CA" sz="2400" b="1" dirty="0" smtClean="0"/>
              <a:t>Minimization</a:t>
            </a:r>
            <a:r>
              <a:rPr lang="en-CA" sz="2400" dirty="0" smtClean="0"/>
              <a:t>” by </a:t>
            </a:r>
            <a:r>
              <a:rPr lang="en-CA" sz="2400" dirty="0" err="1" smtClean="0"/>
              <a:t>Hongyi</a:t>
            </a:r>
            <a:r>
              <a:rPr lang="en-CA" sz="2400" dirty="0" smtClean="0"/>
              <a:t> Zhang et al, MIT and Facebook AI Research: </a:t>
            </a:r>
            <a:r>
              <a:rPr lang="en-CA" sz="2400" dirty="0" smtClean="0">
                <a:hlinkClick r:id="rId2"/>
              </a:rPr>
              <a:t>https://arxiv.org/abs/1710.09412</a:t>
            </a:r>
            <a:endParaRPr lang="en-CA" sz="2400" dirty="0" smtClean="0"/>
          </a:p>
          <a:p>
            <a:pPr algn="ctr"/>
            <a:endParaRPr lang="en-CA" sz="2400" dirty="0"/>
          </a:p>
        </p:txBody>
      </p:sp>
      <p:pic>
        <p:nvPicPr>
          <p:cNvPr id="6146" name="Picture 2"/>
          <p:cNvPicPr>
            <a:picLocks noChangeAspect="1" noChangeArrowheads="1"/>
          </p:cNvPicPr>
          <p:nvPr/>
        </p:nvPicPr>
        <p:blipFill>
          <a:blip r:embed="rId3" cstate="print"/>
          <a:srcRect/>
          <a:stretch>
            <a:fillRect/>
          </a:stretch>
        </p:blipFill>
        <p:spPr bwMode="auto">
          <a:xfrm>
            <a:off x="467544" y="4077072"/>
            <a:ext cx="8262087" cy="1584176"/>
          </a:xfrm>
          <a:prstGeom prst="rect">
            <a:avLst/>
          </a:prstGeom>
          <a:noFill/>
          <a:ln w="9525">
            <a:noFill/>
            <a:miter lim="800000"/>
            <a:headEnd/>
            <a:tailEnd/>
          </a:ln>
        </p:spPr>
      </p:pic>
      <p:sp>
        <p:nvSpPr>
          <p:cNvPr id="5" name="TextBox 4"/>
          <p:cNvSpPr txBox="1"/>
          <p:nvPr/>
        </p:nvSpPr>
        <p:spPr>
          <a:xfrm>
            <a:off x="323528" y="5805264"/>
            <a:ext cx="8568952" cy="769441"/>
          </a:xfrm>
          <a:prstGeom prst="rect">
            <a:avLst/>
          </a:prstGeom>
          <a:noFill/>
        </p:spPr>
        <p:txBody>
          <a:bodyPr wrap="square" rtlCol="0">
            <a:spAutoFit/>
          </a:bodyPr>
          <a:lstStyle/>
          <a:p>
            <a:pPr algn="just"/>
            <a:r>
              <a:rPr lang="en-CA" sz="2200" dirty="0" err="1" smtClean="0"/>
              <a:t>Mixup</a:t>
            </a:r>
            <a:r>
              <a:rPr lang="en-CA" sz="2200" dirty="0" smtClean="0"/>
              <a:t> encourages the model to behave linearly between training examples, promoting smoothness and reducing undesirable oscillations. </a:t>
            </a:r>
            <a:endParaRPr lang="en-CA" sz="2200"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F4108790-32F6-43BE-BD63-31F7104281CA}" type="slidenum">
              <a:rPr lang="en-CA" smtClean="0"/>
              <a:pPr/>
              <a:t>24</a:t>
            </a:fld>
            <a:endParaRPr lang="en-CA"/>
          </a:p>
        </p:txBody>
      </p:sp>
      <p:sp>
        <p:nvSpPr>
          <p:cNvPr id="4" name="TextBox 3"/>
          <p:cNvSpPr txBox="1"/>
          <p:nvPr/>
        </p:nvSpPr>
        <p:spPr>
          <a:xfrm>
            <a:off x="323528" y="1844824"/>
            <a:ext cx="8496944" cy="646331"/>
          </a:xfrm>
          <a:prstGeom prst="rect">
            <a:avLst/>
          </a:prstGeom>
          <a:noFill/>
        </p:spPr>
        <p:txBody>
          <a:bodyPr wrap="square" rtlCol="0">
            <a:spAutoFit/>
          </a:bodyPr>
          <a:lstStyle/>
          <a:p>
            <a:pPr algn="ctr"/>
            <a:r>
              <a:rPr lang="en-CA" sz="3600" dirty="0" err="1" smtClean="0"/>
              <a:t>Mixup</a:t>
            </a:r>
            <a:endParaRPr lang="en-CA" sz="2400" dirty="0"/>
          </a:p>
        </p:txBody>
      </p:sp>
      <p:pic>
        <p:nvPicPr>
          <p:cNvPr id="7170" name="Picture 2"/>
          <p:cNvPicPr>
            <a:picLocks noChangeAspect="1" noChangeArrowheads="1"/>
          </p:cNvPicPr>
          <p:nvPr/>
        </p:nvPicPr>
        <p:blipFill>
          <a:blip r:embed="rId2" cstate="print"/>
          <a:srcRect/>
          <a:stretch>
            <a:fillRect/>
          </a:stretch>
        </p:blipFill>
        <p:spPr bwMode="auto">
          <a:xfrm>
            <a:off x="1331640" y="2780928"/>
            <a:ext cx="2304256" cy="2304256"/>
          </a:xfrm>
          <a:prstGeom prst="rect">
            <a:avLst/>
          </a:prstGeom>
          <a:noFill/>
          <a:ln w="9525">
            <a:noFill/>
            <a:miter lim="800000"/>
            <a:headEnd/>
            <a:tailEnd/>
          </a:ln>
        </p:spPr>
      </p:pic>
      <p:sp>
        <p:nvSpPr>
          <p:cNvPr id="7" name="TextBox 6"/>
          <p:cNvSpPr txBox="1"/>
          <p:nvPr/>
        </p:nvSpPr>
        <p:spPr>
          <a:xfrm>
            <a:off x="1187624" y="5301208"/>
            <a:ext cx="2564613" cy="1169551"/>
          </a:xfrm>
          <a:prstGeom prst="rect">
            <a:avLst/>
          </a:prstGeom>
          <a:noFill/>
        </p:spPr>
        <p:txBody>
          <a:bodyPr wrap="none" rtlCol="0">
            <a:spAutoFit/>
          </a:bodyPr>
          <a:lstStyle/>
          <a:p>
            <a:pPr algn="ctr"/>
            <a:r>
              <a:rPr lang="en-CA" sz="2600" dirty="0" smtClean="0"/>
              <a:t>Example:</a:t>
            </a:r>
          </a:p>
          <a:p>
            <a:r>
              <a:rPr lang="en-CA" sz="2600" dirty="0" smtClean="0"/>
              <a:t>70% dog, 30% cat</a:t>
            </a:r>
          </a:p>
          <a:p>
            <a:endParaRPr lang="en-CA" dirty="0"/>
          </a:p>
        </p:txBody>
      </p:sp>
      <p:pic>
        <p:nvPicPr>
          <p:cNvPr id="7171" name="Picture 3"/>
          <p:cNvPicPr>
            <a:picLocks noChangeAspect="1" noChangeArrowheads="1"/>
          </p:cNvPicPr>
          <p:nvPr/>
        </p:nvPicPr>
        <p:blipFill>
          <a:blip r:embed="rId3" cstate="print"/>
          <a:srcRect/>
          <a:stretch>
            <a:fillRect/>
          </a:stretch>
        </p:blipFill>
        <p:spPr bwMode="auto">
          <a:xfrm>
            <a:off x="4860032" y="2636912"/>
            <a:ext cx="3724275" cy="2447925"/>
          </a:xfrm>
          <a:prstGeom prst="rect">
            <a:avLst/>
          </a:prstGeom>
          <a:noFill/>
          <a:ln w="9525">
            <a:noFill/>
            <a:miter lim="800000"/>
            <a:headEnd/>
            <a:tailEnd/>
          </a:ln>
        </p:spPr>
      </p:pic>
      <p:sp>
        <p:nvSpPr>
          <p:cNvPr id="9" name="TextBox 8"/>
          <p:cNvSpPr txBox="1"/>
          <p:nvPr/>
        </p:nvSpPr>
        <p:spPr>
          <a:xfrm>
            <a:off x="4283968" y="5301208"/>
            <a:ext cx="4680520" cy="892552"/>
          </a:xfrm>
          <a:prstGeom prst="rect">
            <a:avLst/>
          </a:prstGeom>
          <a:noFill/>
        </p:spPr>
        <p:txBody>
          <a:bodyPr wrap="square" rtlCol="0">
            <a:spAutoFit/>
          </a:bodyPr>
          <a:lstStyle/>
          <a:p>
            <a:pPr algn="ctr"/>
            <a:r>
              <a:rPr lang="en-CA" sz="2600" dirty="0" smtClean="0"/>
              <a:t>Beta distribution</a:t>
            </a:r>
          </a:p>
          <a:p>
            <a:pPr algn="ctr"/>
            <a:r>
              <a:rPr lang="en-CA" sz="2600" dirty="0" smtClean="0"/>
              <a:t>Often used for picking  </a:t>
            </a:r>
            <a:r>
              <a:rPr lang="el-GR" sz="2600" dirty="0" smtClean="0"/>
              <a:t>λ</a:t>
            </a:r>
            <a:r>
              <a:rPr lang="en-CA" sz="2600" dirty="0" smtClean="0"/>
              <a:t>  values</a:t>
            </a:r>
            <a:endParaRPr lang="en-CA" sz="2600" dirty="0"/>
          </a:p>
        </p:txBody>
      </p:sp>
      <p:sp>
        <p:nvSpPr>
          <p:cNvPr id="10" name="TextBox 9"/>
          <p:cNvSpPr txBox="1"/>
          <p:nvPr/>
        </p:nvSpPr>
        <p:spPr>
          <a:xfrm>
            <a:off x="1979712" y="6381328"/>
            <a:ext cx="5472608" cy="338554"/>
          </a:xfrm>
          <a:prstGeom prst="rect">
            <a:avLst/>
          </a:prstGeom>
          <a:noFill/>
        </p:spPr>
        <p:txBody>
          <a:bodyPr wrap="square" rtlCol="0">
            <a:spAutoFit/>
          </a:bodyPr>
          <a:lstStyle/>
          <a:p>
            <a:r>
              <a:rPr lang="en-CA" sz="1600" dirty="0" smtClean="0"/>
              <a:t>From </a:t>
            </a:r>
            <a:r>
              <a:rPr lang="en-CA" sz="1600" dirty="0" smtClean="0">
                <a:hlinkClick r:id="rId4"/>
              </a:rPr>
              <a:t>https://forums.fast.ai/t/mixup-data-augmentation/22764</a:t>
            </a:r>
            <a:endParaRPr lang="en-CA" sz="1600"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F4108790-32F6-43BE-BD63-31F7104281CA}" type="slidenum">
              <a:rPr lang="en-CA" smtClean="0"/>
              <a:pPr/>
              <a:t>25</a:t>
            </a:fld>
            <a:endParaRPr lang="en-CA"/>
          </a:p>
        </p:txBody>
      </p:sp>
      <p:sp>
        <p:nvSpPr>
          <p:cNvPr id="4" name="TextBox 3"/>
          <p:cNvSpPr txBox="1"/>
          <p:nvPr/>
        </p:nvSpPr>
        <p:spPr>
          <a:xfrm>
            <a:off x="1979712" y="2060848"/>
            <a:ext cx="5328592" cy="646331"/>
          </a:xfrm>
          <a:prstGeom prst="rect">
            <a:avLst/>
          </a:prstGeom>
          <a:noFill/>
        </p:spPr>
        <p:txBody>
          <a:bodyPr wrap="square" rtlCol="0">
            <a:spAutoFit/>
          </a:bodyPr>
          <a:lstStyle/>
          <a:p>
            <a:pPr algn="ctr"/>
            <a:r>
              <a:rPr lang="en-CA" sz="3600" dirty="0" smtClean="0"/>
              <a:t>Ensembling example</a:t>
            </a:r>
            <a:endParaRPr lang="en-CA" sz="3600" dirty="0"/>
          </a:p>
        </p:txBody>
      </p:sp>
      <p:sp>
        <p:nvSpPr>
          <p:cNvPr id="7" name="Content Placeholder 1"/>
          <p:cNvSpPr>
            <a:spLocks noGrp="1"/>
          </p:cNvSpPr>
          <p:nvPr>
            <p:ph idx="1"/>
          </p:nvPr>
        </p:nvSpPr>
        <p:spPr>
          <a:xfrm>
            <a:off x="539552" y="2996952"/>
            <a:ext cx="8229600" cy="3394472"/>
          </a:xfrm>
        </p:spPr>
        <p:txBody>
          <a:bodyPr>
            <a:normAutofit/>
          </a:bodyPr>
          <a:lstStyle/>
          <a:p>
            <a:r>
              <a:rPr lang="en-CA" sz="2400" dirty="0" smtClean="0"/>
              <a:t>Have 3 </a:t>
            </a:r>
            <a:r>
              <a:rPr lang="en-CA" sz="2400" u="sng" dirty="0" smtClean="0"/>
              <a:t>independent</a:t>
            </a:r>
            <a:r>
              <a:rPr lang="en-CA" sz="2400" dirty="0" smtClean="0"/>
              <a:t> classifiers, each 70% accurate</a:t>
            </a:r>
          </a:p>
          <a:p>
            <a:endParaRPr lang="en-CA" sz="1800" dirty="0" smtClean="0"/>
          </a:p>
          <a:p>
            <a:r>
              <a:rPr lang="en-CA" sz="2200" dirty="0" smtClean="0"/>
              <a:t>Combine their predictions by majority rule</a:t>
            </a:r>
          </a:p>
          <a:p>
            <a:endParaRPr lang="en-CA" sz="800" dirty="0" smtClean="0"/>
          </a:p>
          <a:p>
            <a:pPr>
              <a:buNone/>
            </a:pPr>
            <a:r>
              <a:rPr lang="en-CA" sz="2200" dirty="0" smtClean="0"/>
              <a:t>70% * 70% * 70% = 34.3% all three correct</a:t>
            </a:r>
          </a:p>
          <a:p>
            <a:pPr>
              <a:buNone/>
            </a:pPr>
            <a:r>
              <a:rPr lang="en-CA" sz="2200" dirty="0" smtClean="0"/>
              <a:t>3 * 70% * 70% * 30% = 44.1% two correct</a:t>
            </a:r>
          </a:p>
          <a:p>
            <a:pPr>
              <a:buNone/>
            </a:pPr>
            <a:endParaRPr lang="en-CA" dirty="0" smtClean="0"/>
          </a:p>
          <a:p>
            <a:pPr>
              <a:buNone/>
            </a:pPr>
            <a:r>
              <a:rPr lang="en-CA" sz="2200" dirty="0" smtClean="0"/>
              <a:t>Ensemble accuracy: 34.3% + 44.1% = 78.4%! </a:t>
            </a:r>
            <a:endParaRPr lang="en-CA" sz="2200"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F4108790-32F6-43BE-BD63-31F7104281CA}" type="slidenum">
              <a:rPr lang="en-CA" smtClean="0"/>
              <a:pPr/>
              <a:t>26</a:t>
            </a:fld>
            <a:endParaRPr lang="en-CA"/>
          </a:p>
        </p:txBody>
      </p:sp>
      <p:sp>
        <p:nvSpPr>
          <p:cNvPr id="4" name="TextBox 3"/>
          <p:cNvSpPr txBox="1"/>
          <p:nvPr/>
        </p:nvSpPr>
        <p:spPr>
          <a:xfrm>
            <a:off x="1979712" y="2060848"/>
            <a:ext cx="5328592" cy="646331"/>
          </a:xfrm>
          <a:prstGeom prst="rect">
            <a:avLst/>
          </a:prstGeom>
          <a:noFill/>
        </p:spPr>
        <p:txBody>
          <a:bodyPr wrap="square" rtlCol="0">
            <a:spAutoFit/>
          </a:bodyPr>
          <a:lstStyle/>
          <a:p>
            <a:pPr algn="ctr"/>
            <a:r>
              <a:rPr lang="en-CA" sz="3600" dirty="0" smtClean="0"/>
              <a:t>Ensembling</a:t>
            </a:r>
            <a:endParaRPr lang="en-CA" sz="3600" dirty="0"/>
          </a:p>
        </p:txBody>
      </p:sp>
      <p:sp>
        <p:nvSpPr>
          <p:cNvPr id="5" name="Content Placeholder 1"/>
          <p:cNvSpPr>
            <a:spLocks noGrp="1"/>
          </p:cNvSpPr>
          <p:nvPr>
            <p:ph idx="1"/>
          </p:nvPr>
        </p:nvSpPr>
        <p:spPr>
          <a:xfrm>
            <a:off x="539552" y="2852936"/>
            <a:ext cx="8229600" cy="3394472"/>
          </a:xfrm>
        </p:spPr>
        <p:txBody>
          <a:bodyPr>
            <a:normAutofit/>
          </a:bodyPr>
          <a:lstStyle/>
          <a:p>
            <a:pPr algn="just"/>
            <a:r>
              <a:rPr lang="en-CA" sz="2200" dirty="0" smtClean="0"/>
              <a:t>A very popular technique in which the predictions of several diverse machine learning models are combined to improve upon the accuracy of each model</a:t>
            </a:r>
          </a:p>
          <a:p>
            <a:pPr algn="just"/>
            <a:endParaRPr lang="en-CA" sz="1200" dirty="0" smtClean="0"/>
          </a:p>
          <a:p>
            <a:pPr algn="just"/>
            <a:r>
              <a:rPr lang="en-CA" sz="2200" dirty="0" smtClean="0"/>
              <a:t>In many cases leads to a several percent increase in accuracy of predictions</a:t>
            </a:r>
          </a:p>
          <a:p>
            <a:pPr algn="just"/>
            <a:endParaRPr lang="en-CA" sz="2200" dirty="0" smtClean="0"/>
          </a:p>
          <a:p>
            <a:pPr algn="just"/>
            <a:r>
              <a:rPr lang="en-CA" sz="2200" dirty="0" smtClean="0"/>
              <a:t>The more different the models are, the better</a:t>
            </a:r>
            <a:endParaRPr lang="en-CA" sz="2200"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3568" y="3212976"/>
            <a:ext cx="7772400" cy="1470025"/>
          </a:xfrm>
        </p:spPr>
        <p:txBody>
          <a:bodyPr/>
          <a:lstStyle/>
          <a:p>
            <a:r>
              <a:rPr lang="en-CA" dirty="0" smtClean="0"/>
              <a:t>Part 3. Competition Results</a:t>
            </a:r>
            <a:endParaRPr lang="en-CA" dirty="0"/>
          </a:p>
        </p:txBody>
      </p:sp>
      <p:sp>
        <p:nvSpPr>
          <p:cNvPr id="4" name="Slide Number Placeholder 3"/>
          <p:cNvSpPr>
            <a:spLocks noGrp="1"/>
          </p:cNvSpPr>
          <p:nvPr>
            <p:ph type="sldNum" sz="quarter" idx="12"/>
          </p:nvPr>
        </p:nvSpPr>
        <p:spPr/>
        <p:txBody>
          <a:bodyPr/>
          <a:lstStyle/>
          <a:p>
            <a:fld id="{F4108790-32F6-43BE-BD63-31F7104281CA}" type="slidenum">
              <a:rPr lang="en-CA" smtClean="0"/>
              <a:pPr/>
              <a:t>27</a:t>
            </a:fld>
            <a:endParaRPr lang="en-CA"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F4108790-32F6-43BE-BD63-31F7104281CA}" type="slidenum">
              <a:rPr lang="en-CA" smtClean="0"/>
              <a:pPr/>
              <a:t>28</a:t>
            </a:fld>
            <a:endParaRPr lang="en-CA"/>
          </a:p>
        </p:txBody>
      </p:sp>
      <p:sp>
        <p:nvSpPr>
          <p:cNvPr id="5" name="TextBox 4"/>
          <p:cNvSpPr txBox="1"/>
          <p:nvPr/>
        </p:nvSpPr>
        <p:spPr>
          <a:xfrm>
            <a:off x="3491880" y="1916832"/>
            <a:ext cx="2376264" cy="369332"/>
          </a:xfrm>
          <a:prstGeom prst="rect">
            <a:avLst/>
          </a:prstGeom>
          <a:noFill/>
        </p:spPr>
        <p:txBody>
          <a:bodyPr wrap="square" rtlCol="0">
            <a:spAutoFit/>
          </a:bodyPr>
          <a:lstStyle/>
          <a:p>
            <a:pPr algn="ctr"/>
            <a:r>
              <a:rPr lang="en-CA" dirty="0" smtClean="0"/>
              <a:t>Final Leaderboard</a:t>
            </a:r>
            <a:endParaRPr lang="en-CA" dirty="0"/>
          </a:p>
        </p:txBody>
      </p:sp>
      <p:pic>
        <p:nvPicPr>
          <p:cNvPr id="5123" name="Picture 3"/>
          <p:cNvPicPr>
            <a:picLocks noChangeAspect="1" noChangeArrowheads="1"/>
          </p:cNvPicPr>
          <p:nvPr/>
        </p:nvPicPr>
        <p:blipFill>
          <a:blip r:embed="rId2" cstate="print"/>
          <a:srcRect/>
          <a:stretch>
            <a:fillRect/>
          </a:stretch>
        </p:blipFill>
        <p:spPr bwMode="auto">
          <a:xfrm>
            <a:off x="971600" y="2348880"/>
            <a:ext cx="7531100" cy="42545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51520" y="1916833"/>
            <a:ext cx="8640960" cy="3888432"/>
          </a:xfrm>
        </p:spPr>
        <p:txBody>
          <a:bodyPr/>
          <a:lstStyle/>
          <a:p>
            <a:pPr>
              <a:buNone/>
            </a:pPr>
            <a:r>
              <a:rPr lang="en-CA" dirty="0" smtClean="0">
                <a:hlinkClick r:id="rId2"/>
              </a:rPr>
              <a:t>1</a:t>
            </a:r>
            <a:r>
              <a:rPr lang="en-CA" baseline="30000" dirty="0" smtClean="0">
                <a:hlinkClick r:id="rId2"/>
              </a:rPr>
              <a:t>st</a:t>
            </a:r>
            <a:r>
              <a:rPr lang="en-CA" dirty="0" smtClean="0">
                <a:hlinkClick r:id="rId2"/>
              </a:rPr>
              <a:t> Place Solution</a:t>
            </a:r>
            <a:r>
              <a:rPr lang="en-CA" dirty="0" smtClean="0"/>
              <a:t>: Ryan Wong</a:t>
            </a:r>
          </a:p>
          <a:p>
            <a:pPr>
              <a:buNone/>
            </a:pPr>
            <a:endParaRPr lang="en-CA" sz="800" dirty="0" smtClean="0"/>
          </a:p>
          <a:p>
            <a:r>
              <a:rPr lang="en-CA" sz="2800" dirty="0" smtClean="0"/>
              <a:t>Used SED approach, but switching CNN to a </a:t>
            </a:r>
            <a:r>
              <a:rPr lang="en-CA" sz="2800" dirty="0" err="1" smtClean="0"/>
              <a:t>pretrained</a:t>
            </a:r>
            <a:r>
              <a:rPr lang="en-CA" sz="2800" dirty="0" smtClean="0"/>
              <a:t> </a:t>
            </a:r>
            <a:r>
              <a:rPr lang="en-CA" sz="2800" dirty="0" err="1" smtClean="0"/>
              <a:t>DenseNet</a:t>
            </a:r>
            <a:r>
              <a:rPr lang="en-CA" sz="2800" dirty="0" smtClean="0"/>
              <a:t> 121</a:t>
            </a:r>
          </a:p>
          <a:p>
            <a:r>
              <a:rPr lang="en-CA" sz="2800" dirty="0" smtClean="0"/>
              <a:t>No external data, various </a:t>
            </a:r>
            <a:r>
              <a:rPr lang="en-CA" sz="2800" dirty="0" smtClean="0">
                <a:hlinkClick r:id="rId3"/>
              </a:rPr>
              <a:t>audiomentations</a:t>
            </a:r>
            <a:r>
              <a:rPr lang="en-CA" sz="2800" dirty="0" smtClean="0"/>
              <a:t> (Gaussian noise, pink noise, Gaussian SNR, volume adjustment)</a:t>
            </a:r>
          </a:p>
          <a:p>
            <a:r>
              <a:rPr lang="en-CA" sz="2800" dirty="0" smtClean="0"/>
              <a:t>Cosine Annealing with </a:t>
            </a:r>
            <a:r>
              <a:rPr lang="en-CA" sz="2800" dirty="0" err="1" smtClean="0"/>
              <a:t>warmup</a:t>
            </a:r>
            <a:endParaRPr lang="en-CA" sz="2800" dirty="0" smtClean="0"/>
          </a:p>
          <a:p>
            <a:r>
              <a:rPr lang="en-CA" sz="2800" dirty="0" smtClean="0"/>
              <a:t>Ensemble of 13 models (with and without </a:t>
            </a:r>
            <a:r>
              <a:rPr lang="en-CA" sz="2800" dirty="0" err="1" smtClean="0"/>
              <a:t>mixup</a:t>
            </a:r>
            <a:r>
              <a:rPr lang="en-CA" sz="2800" dirty="0" smtClean="0"/>
              <a:t>) by a specifically designed voting scheme</a:t>
            </a:r>
          </a:p>
          <a:p>
            <a:pPr lvl="1">
              <a:buNone/>
            </a:pPr>
            <a:endParaRPr lang="en-CA" dirty="0" smtClean="0"/>
          </a:p>
        </p:txBody>
      </p:sp>
      <p:sp>
        <p:nvSpPr>
          <p:cNvPr id="3" name="Slide Number Placeholder 2"/>
          <p:cNvSpPr>
            <a:spLocks noGrp="1"/>
          </p:cNvSpPr>
          <p:nvPr>
            <p:ph type="sldNum" sz="quarter" idx="12"/>
          </p:nvPr>
        </p:nvSpPr>
        <p:spPr/>
        <p:txBody>
          <a:bodyPr/>
          <a:lstStyle/>
          <a:p>
            <a:fld id="{F4108790-32F6-43BE-BD63-31F7104281CA}" type="slidenum">
              <a:rPr lang="en-CA" smtClean="0"/>
              <a:pPr/>
              <a:t>29</a:t>
            </a:fld>
            <a:endParaRPr lang="en-CA"/>
          </a:p>
        </p:txBody>
      </p:sp>
      <p:sp>
        <p:nvSpPr>
          <p:cNvPr id="4" name="TextBox 3"/>
          <p:cNvSpPr txBox="1"/>
          <p:nvPr/>
        </p:nvSpPr>
        <p:spPr>
          <a:xfrm>
            <a:off x="251520" y="6165304"/>
            <a:ext cx="8496944" cy="430887"/>
          </a:xfrm>
          <a:prstGeom prst="rect">
            <a:avLst/>
          </a:prstGeom>
          <a:noFill/>
        </p:spPr>
        <p:txBody>
          <a:bodyPr wrap="square" rtlCol="0">
            <a:spAutoFit/>
          </a:bodyPr>
          <a:lstStyle/>
          <a:p>
            <a:pPr marL="0" lvl="1"/>
            <a:r>
              <a:rPr lang="en-CA" sz="2200" dirty="0" smtClean="0"/>
              <a:t>Code: </a:t>
            </a:r>
            <a:r>
              <a:rPr lang="en-CA" sz="2200" dirty="0" smtClean="0">
                <a:hlinkClick r:id="rId4"/>
              </a:rPr>
              <a:t>https://github.com/ryanwongsa/kaggle-birdsong-recognition</a:t>
            </a:r>
            <a:endParaRPr lang="en-CA" sz="2200"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2060848"/>
            <a:ext cx="8229600" cy="4525963"/>
          </a:xfrm>
        </p:spPr>
        <p:txBody>
          <a:bodyPr/>
          <a:lstStyle/>
          <a:p>
            <a:pPr lvl="1" algn="ctr">
              <a:buNone/>
            </a:pPr>
            <a:r>
              <a:rPr lang="en-CA" sz="2400" dirty="0" smtClean="0"/>
              <a:t>Competition rules</a:t>
            </a:r>
          </a:p>
          <a:p>
            <a:pPr lvl="1"/>
            <a:endParaRPr lang="en-CA" dirty="0"/>
          </a:p>
        </p:txBody>
      </p:sp>
      <p:sp>
        <p:nvSpPr>
          <p:cNvPr id="4" name="Slide Number Placeholder 3"/>
          <p:cNvSpPr>
            <a:spLocks noGrp="1"/>
          </p:cNvSpPr>
          <p:nvPr>
            <p:ph type="sldNum" sz="quarter" idx="12"/>
          </p:nvPr>
        </p:nvSpPr>
        <p:spPr/>
        <p:txBody>
          <a:bodyPr/>
          <a:lstStyle/>
          <a:p>
            <a:fld id="{F4108790-32F6-43BE-BD63-31F7104281CA}" type="slidenum">
              <a:rPr lang="en-CA" smtClean="0"/>
              <a:pPr/>
              <a:t>3</a:t>
            </a:fld>
            <a:endParaRPr lang="en-CA"/>
          </a:p>
        </p:txBody>
      </p:sp>
      <p:pic>
        <p:nvPicPr>
          <p:cNvPr id="2052" name="Picture 4"/>
          <p:cNvPicPr>
            <a:picLocks noChangeAspect="1" noChangeArrowheads="1"/>
          </p:cNvPicPr>
          <p:nvPr/>
        </p:nvPicPr>
        <p:blipFill>
          <a:blip r:embed="rId2" cstate="print"/>
          <a:srcRect/>
          <a:stretch>
            <a:fillRect/>
          </a:stretch>
        </p:blipFill>
        <p:spPr bwMode="auto">
          <a:xfrm>
            <a:off x="533696" y="2780928"/>
            <a:ext cx="8345564" cy="338437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51520" y="1916833"/>
            <a:ext cx="8640960" cy="3888432"/>
          </a:xfrm>
        </p:spPr>
        <p:txBody>
          <a:bodyPr/>
          <a:lstStyle/>
          <a:p>
            <a:pPr>
              <a:buNone/>
            </a:pPr>
            <a:r>
              <a:rPr lang="en-CA" dirty="0" smtClean="0">
                <a:hlinkClick r:id="rId2"/>
              </a:rPr>
              <a:t>2</a:t>
            </a:r>
            <a:r>
              <a:rPr lang="en-CA" baseline="30000" dirty="0" smtClean="0">
                <a:hlinkClick r:id="rId2"/>
              </a:rPr>
              <a:t>nd</a:t>
            </a:r>
            <a:r>
              <a:rPr lang="en-CA" dirty="0" smtClean="0">
                <a:hlinkClick r:id="rId2"/>
              </a:rPr>
              <a:t> Place Solution</a:t>
            </a:r>
            <a:r>
              <a:rPr lang="en-CA" dirty="0" smtClean="0"/>
              <a:t>: </a:t>
            </a:r>
            <a:r>
              <a:rPr lang="en-CA" dirty="0" err="1" smtClean="0"/>
              <a:t>Vladislav</a:t>
            </a:r>
            <a:r>
              <a:rPr lang="en-CA" dirty="0" smtClean="0"/>
              <a:t> </a:t>
            </a:r>
            <a:r>
              <a:rPr lang="en-CA" dirty="0" err="1" smtClean="0"/>
              <a:t>Kramarenko</a:t>
            </a:r>
            <a:endParaRPr lang="en-CA" dirty="0" smtClean="0"/>
          </a:p>
          <a:p>
            <a:pPr>
              <a:buNone/>
            </a:pPr>
            <a:endParaRPr lang="en-CA" sz="800" dirty="0" smtClean="0"/>
          </a:p>
          <a:p>
            <a:r>
              <a:rPr lang="en-CA" sz="2800" dirty="0" smtClean="0"/>
              <a:t>Used SED with </a:t>
            </a:r>
            <a:r>
              <a:rPr lang="en-CA" sz="2800" dirty="0" err="1" smtClean="0"/>
              <a:t>pretrained</a:t>
            </a:r>
            <a:r>
              <a:rPr lang="en-CA" sz="2800" dirty="0" smtClean="0"/>
              <a:t> EfficientNet-b0</a:t>
            </a:r>
            <a:r>
              <a:rPr lang="en-CA" sz="2800" dirty="0"/>
              <a:t>, </a:t>
            </a:r>
            <a:r>
              <a:rPr lang="en-CA" sz="2800" dirty="0" smtClean="0"/>
              <a:t>ResNet50</a:t>
            </a:r>
            <a:r>
              <a:rPr lang="en-CA" sz="2800" dirty="0"/>
              <a:t>, </a:t>
            </a:r>
            <a:r>
              <a:rPr lang="en-CA" sz="2800" dirty="0" smtClean="0"/>
              <a:t>DenseNet121 (ensemble of 6)</a:t>
            </a:r>
          </a:p>
          <a:p>
            <a:r>
              <a:rPr lang="en-CA" sz="2800" dirty="0" smtClean="0"/>
              <a:t>Manually </a:t>
            </a:r>
            <a:r>
              <a:rPr lang="en-CA" sz="2800" dirty="0"/>
              <a:t>went through 20 thousand training </a:t>
            </a:r>
            <a:r>
              <a:rPr lang="en-CA" sz="2800" dirty="0" smtClean="0"/>
              <a:t>files (!) </a:t>
            </a:r>
            <a:r>
              <a:rPr lang="en-CA" sz="2800" dirty="0"/>
              <a:t>and deleted large segments without the target </a:t>
            </a:r>
            <a:r>
              <a:rPr lang="en-CA" sz="2800" dirty="0" smtClean="0"/>
              <a:t>bird</a:t>
            </a:r>
          </a:p>
          <a:p>
            <a:r>
              <a:rPr lang="en-CA" sz="2800" dirty="0" smtClean="0"/>
              <a:t>Used a lot of augmentations: </a:t>
            </a:r>
            <a:r>
              <a:rPr lang="en-CA" sz="2800" dirty="0" err="1" smtClean="0"/>
              <a:t>mixup</a:t>
            </a:r>
            <a:r>
              <a:rPr lang="en-CA" sz="2800" dirty="0" smtClean="0"/>
              <a:t> 1-3 files, raising image to power 0.5 to 3, faster/slower, added noise, </a:t>
            </a:r>
            <a:r>
              <a:rPr lang="en-CA" sz="2800" dirty="0" smtClean="0">
                <a:hlinkClick r:id="rId3"/>
              </a:rPr>
              <a:t>lowered upper frequencies</a:t>
            </a:r>
            <a:endParaRPr lang="en-CA" sz="2800" dirty="0" smtClean="0"/>
          </a:p>
          <a:p>
            <a:pPr lvl="1"/>
            <a:endParaRPr lang="en-CA" dirty="0" smtClean="0"/>
          </a:p>
        </p:txBody>
      </p:sp>
      <p:sp>
        <p:nvSpPr>
          <p:cNvPr id="3" name="Slide Number Placeholder 2"/>
          <p:cNvSpPr>
            <a:spLocks noGrp="1"/>
          </p:cNvSpPr>
          <p:nvPr>
            <p:ph type="sldNum" sz="quarter" idx="12"/>
          </p:nvPr>
        </p:nvSpPr>
        <p:spPr/>
        <p:txBody>
          <a:bodyPr/>
          <a:lstStyle/>
          <a:p>
            <a:fld id="{F4108790-32F6-43BE-BD63-31F7104281CA}" type="slidenum">
              <a:rPr lang="en-CA" smtClean="0"/>
              <a:pPr/>
              <a:t>30</a:t>
            </a:fld>
            <a:endParaRPr lang="en-CA"/>
          </a:p>
        </p:txBody>
      </p:sp>
      <p:sp>
        <p:nvSpPr>
          <p:cNvPr id="4" name="TextBox 3"/>
          <p:cNvSpPr txBox="1"/>
          <p:nvPr/>
        </p:nvSpPr>
        <p:spPr>
          <a:xfrm>
            <a:off x="251520" y="6165304"/>
            <a:ext cx="8640960" cy="430887"/>
          </a:xfrm>
          <a:prstGeom prst="rect">
            <a:avLst/>
          </a:prstGeom>
          <a:noFill/>
        </p:spPr>
        <p:txBody>
          <a:bodyPr wrap="square" rtlCol="0">
            <a:spAutoFit/>
          </a:bodyPr>
          <a:lstStyle/>
          <a:p>
            <a:pPr marL="0" lvl="1"/>
            <a:r>
              <a:rPr lang="en-CA" sz="2200" dirty="0" smtClean="0"/>
              <a:t>Code: </a:t>
            </a:r>
            <a:r>
              <a:rPr lang="en-CA" sz="2200" dirty="0" smtClean="0">
                <a:hlinkClick r:id="rId4"/>
              </a:rPr>
              <a:t>https://github.com/vlomme/Birdcall-Identification-competition</a:t>
            </a:r>
            <a:endParaRPr lang="en-CA" sz="2200" dirty="0" smtClean="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51520" y="1916833"/>
            <a:ext cx="8640960" cy="3888432"/>
          </a:xfrm>
        </p:spPr>
        <p:txBody>
          <a:bodyPr/>
          <a:lstStyle/>
          <a:p>
            <a:pPr>
              <a:buNone/>
            </a:pPr>
            <a:r>
              <a:rPr lang="en-CA" dirty="0" smtClean="0">
                <a:hlinkClick r:id="rId2"/>
              </a:rPr>
              <a:t>3</a:t>
            </a:r>
            <a:r>
              <a:rPr lang="en-CA" baseline="30000" dirty="0">
                <a:hlinkClick r:id="rId2"/>
              </a:rPr>
              <a:t>r</a:t>
            </a:r>
            <a:r>
              <a:rPr lang="en-CA" baseline="30000" dirty="0" smtClean="0">
                <a:hlinkClick r:id="rId2"/>
              </a:rPr>
              <a:t>d</a:t>
            </a:r>
            <a:r>
              <a:rPr lang="en-CA" dirty="0" smtClean="0">
                <a:hlinkClick r:id="rId2"/>
              </a:rPr>
              <a:t> Place Solution</a:t>
            </a:r>
            <a:r>
              <a:rPr lang="en-CA" dirty="0" smtClean="0"/>
              <a:t>: Is </a:t>
            </a:r>
            <a:r>
              <a:rPr lang="en-CA" dirty="0"/>
              <a:t>this a Pigeon</a:t>
            </a:r>
            <a:r>
              <a:rPr lang="en-CA" dirty="0" smtClean="0"/>
              <a:t>? (team of 5)</a:t>
            </a:r>
          </a:p>
          <a:p>
            <a:pPr>
              <a:buNone/>
            </a:pPr>
            <a:endParaRPr lang="en-CA" sz="800" dirty="0" smtClean="0"/>
          </a:p>
          <a:p>
            <a:r>
              <a:rPr lang="en-CA" sz="2800" dirty="0" smtClean="0"/>
              <a:t>Ensemble of ResNext50, ResNext101, and ResNest50 models trained with </a:t>
            </a:r>
            <a:r>
              <a:rPr lang="en-CA" sz="2800" dirty="0" smtClean="0">
                <a:hlinkClick r:id="rId3"/>
              </a:rPr>
              <a:t>additional external data</a:t>
            </a:r>
            <a:endParaRPr lang="en-CA" sz="2800" dirty="0" smtClean="0"/>
          </a:p>
          <a:p>
            <a:r>
              <a:rPr lang="en-CA" sz="2800" dirty="0" smtClean="0"/>
              <a:t>Augmentations (adding Gaussian and background noise, modified </a:t>
            </a:r>
            <a:r>
              <a:rPr lang="en-CA" sz="2800" dirty="0" err="1" smtClean="0"/>
              <a:t>mixup</a:t>
            </a:r>
            <a:r>
              <a:rPr lang="en-CA" sz="2800" dirty="0" smtClean="0"/>
              <a:t>, cropping)</a:t>
            </a:r>
          </a:p>
          <a:p>
            <a:r>
              <a:rPr lang="en-CA" sz="2800" dirty="0" smtClean="0"/>
              <a:t>Stratified 5-fold cross-validation</a:t>
            </a:r>
          </a:p>
          <a:p>
            <a:r>
              <a:rPr lang="en-CA" sz="2800" dirty="0" smtClean="0"/>
              <a:t>Custom ensembling formula</a:t>
            </a:r>
          </a:p>
          <a:p>
            <a:pPr lvl="1"/>
            <a:endParaRPr lang="en-CA" dirty="0" smtClean="0"/>
          </a:p>
          <a:p>
            <a:pPr lvl="1">
              <a:buNone/>
            </a:pPr>
            <a:endParaRPr lang="en-CA" dirty="0" smtClean="0"/>
          </a:p>
        </p:txBody>
      </p:sp>
      <p:sp>
        <p:nvSpPr>
          <p:cNvPr id="3" name="Slide Number Placeholder 2"/>
          <p:cNvSpPr>
            <a:spLocks noGrp="1"/>
          </p:cNvSpPr>
          <p:nvPr>
            <p:ph type="sldNum" sz="quarter" idx="12"/>
          </p:nvPr>
        </p:nvSpPr>
        <p:spPr/>
        <p:txBody>
          <a:bodyPr/>
          <a:lstStyle/>
          <a:p>
            <a:fld id="{F4108790-32F6-43BE-BD63-31F7104281CA}" type="slidenum">
              <a:rPr lang="en-CA" smtClean="0"/>
              <a:pPr/>
              <a:t>31</a:t>
            </a:fld>
            <a:endParaRPr lang="en-CA"/>
          </a:p>
        </p:txBody>
      </p:sp>
      <p:sp>
        <p:nvSpPr>
          <p:cNvPr id="4" name="TextBox 3"/>
          <p:cNvSpPr txBox="1"/>
          <p:nvPr/>
        </p:nvSpPr>
        <p:spPr>
          <a:xfrm>
            <a:off x="251520" y="5949280"/>
            <a:ext cx="8496944" cy="461665"/>
          </a:xfrm>
          <a:prstGeom prst="rect">
            <a:avLst/>
          </a:prstGeom>
          <a:noFill/>
        </p:spPr>
        <p:txBody>
          <a:bodyPr wrap="square" rtlCol="0">
            <a:spAutoFit/>
          </a:bodyPr>
          <a:lstStyle/>
          <a:p>
            <a:pPr marL="0" lvl="1"/>
            <a:r>
              <a:rPr lang="en-CA" sz="2400" dirty="0" smtClean="0"/>
              <a:t>Code: </a:t>
            </a:r>
            <a:r>
              <a:rPr lang="en-CA" sz="2400" dirty="0" smtClean="0">
                <a:hlinkClick r:id="rId4"/>
              </a:rPr>
              <a:t>https://github.com/TheoViel/kaggle_birdcall_identification</a:t>
            </a:r>
            <a:endParaRPr lang="en-CA" sz="2400" dirty="0" smtClean="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51520" y="1916833"/>
            <a:ext cx="8640960" cy="3888432"/>
          </a:xfrm>
        </p:spPr>
        <p:txBody>
          <a:bodyPr/>
          <a:lstStyle/>
          <a:p>
            <a:pPr>
              <a:buNone/>
            </a:pPr>
            <a:r>
              <a:rPr lang="en-CA" dirty="0" smtClean="0">
                <a:hlinkClick r:id="rId2"/>
              </a:rPr>
              <a:t>4</a:t>
            </a:r>
            <a:r>
              <a:rPr lang="en-CA" baseline="30000" dirty="0" smtClean="0">
                <a:hlinkClick r:id="rId2"/>
              </a:rPr>
              <a:t>th</a:t>
            </a:r>
            <a:r>
              <a:rPr lang="en-CA" dirty="0" smtClean="0">
                <a:hlinkClick r:id="rId2"/>
              </a:rPr>
              <a:t> Place Solution</a:t>
            </a:r>
            <a:r>
              <a:rPr lang="en-CA" dirty="0" smtClean="0"/>
              <a:t>: </a:t>
            </a:r>
            <a:r>
              <a:rPr lang="en-CA" dirty="0"/>
              <a:t>[</a:t>
            </a:r>
            <a:r>
              <a:rPr lang="en-CA" dirty="0" err="1" smtClean="0"/>
              <a:t>DimaBert</a:t>
            </a:r>
            <a:r>
              <a:rPr lang="en-CA" dirty="0" smtClean="0"/>
              <a:t>]</a:t>
            </a:r>
            <a:r>
              <a:rPr lang="en-CA" dirty="0" err="1" smtClean="0"/>
              <a:t>UsuSani</a:t>
            </a:r>
            <a:endParaRPr lang="en-CA" dirty="0" smtClean="0"/>
          </a:p>
          <a:p>
            <a:pPr>
              <a:buNone/>
            </a:pPr>
            <a:endParaRPr lang="en-CA" sz="800" dirty="0" smtClean="0"/>
          </a:p>
          <a:p>
            <a:r>
              <a:rPr lang="en-CA" sz="2800" dirty="0" smtClean="0"/>
              <a:t>Ensemble of 7 </a:t>
            </a:r>
            <a:r>
              <a:rPr lang="en-CA" sz="2800" dirty="0" err="1" smtClean="0"/>
              <a:t>EfficientNets</a:t>
            </a:r>
            <a:r>
              <a:rPr lang="en-CA" sz="2800" dirty="0" smtClean="0"/>
              <a:t> </a:t>
            </a:r>
            <a:r>
              <a:rPr lang="en-CA" sz="2800" dirty="0"/>
              <a:t>(B3, B4, B5) </a:t>
            </a:r>
            <a:r>
              <a:rPr lang="en-CA" sz="2800" dirty="0" err="1"/>
              <a:t>pretrained</a:t>
            </a:r>
            <a:r>
              <a:rPr lang="en-CA" sz="2800" dirty="0"/>
              <a:t> on noisy </a:t>
            </a:r>
            <a:r>
              <a:rPr lang="en-CA" sz="2800" dirty="0" smtClean="0"/>
              <a:t>student, external data</a:t>
            </a:r>
          </a:p>
          <a:p>
            <a:r>
              <a:rPr lang="en-CA" sz="2800" dirty="0" smtClean="0"/>
              <a:t>Augmentations (gain, background noise, low frequency </a:t>
            </a:r>
            <a:r>
              <a:rPr lang="en-CA" sz="2800" dirty="0" err="1" smtClean="0"/>
              <a:t>cutoff</a:t>
            </a:r>
            <a:r>
              <a:rPr lang="en-CA" sz="2800" dirty="0" smtClean="0"/>
              <a:t>, </a:t>
            </a:r>
            <a:r>
              <a:rPr lang="en-CA" sz="2800" dirty="0" err="1" smtClean="0"/>
              <a:t>mixup</a:t>
            </a:r>
            <a:r>
              <a:rPr lang="en-CA" sz="2800" dirty="0" smtClean="0"/>
              <a:t>)</a:t>
            </a:r>
          </a:p>
          <a:p>
            <a:r>
              <a:rPr lang="en-CA" sz="2800" dirty="0" smtClean="0"/>
              <a:t>Cross-validation with multiple metrics</a:t>
            </a:r>
          </a:p>
          <a:p>
            <a:pPr lvl="1">
              <a:buNone/>
            </a:pPr>
            <a:endParaRPr lang="en-CA" dirty="0" smtClean="0"/>
          </a:p>
        </p:txBody>
      </p:sp>
      <p:sp>
        <p:nvSpPr>
          <p:cNvPr id="3" name="Slide Number Placeholder 2"/>
          <p:cNvSpPr>
            <a:spLocks noGrp="1"/>
          </p:cNvSpPr>
          <p:nvPr>
            <p:ph type="sldNum" sz="quarter" idx="12"/>
          </p:nvPr>
        </p:nvSpPr>
        <p:spPr/>
        <p:txBody>
          <a:bodyPr/>
          <a:lstStyle/>
          <a:p>
            <a:fld id="{F4108790-32F6-43BE-BD63-31F7104281CA}" type="slidenum">
              <a:rPr lang="en-CA" smtClean="0"/>
              <a:pPr/>
              <a:t>32</a:t>
            </a:fld>
            <a:endParaRPr lang="en-CA"/>
          </a:p>
        </p:txBody>
      </p:sp>
      <p:sp>
        <p:nvSpPr>
          <p:cNvPr id="4" name="TextBox 3"/>
          <p:cNvSpPr txBox="1"/>
          <p:nvPr/>
        </p:nvSpPr>
        <p:spPr>
          <a:xfrm>
            <a:off x="251520" y="5949280"/>
            <a:ext cx="8496944" cy="830997"/>
          </a:xfrm>
          <a:prstGeom prst="rect">
            <a:avLst/>
          </a:prstGeom>
          <a:noFill/>
        </p:spPr>
        <p:txBody>
          <a:bodyPr wrap="square" rtlCol="0">
            <a:spAutoFit/>
          </a:bodyPr>
          <a:lstStyle/>
          <a:p>
            <a:pPr marL="0" lvl="1"/>
            <a:r>
              <a:rPr lang="en-CA" sz="2400" dirty="0" smtClean="0"/>
              <a:t>Code: </a:t>
            </a:r>
            <a:r>
              <a:rPr lang="en-CA" sz="2400" dirty="0" smtClean="0">
                <a:hlinkClick r:id="rId3"/>
              </a:rPr>
              <a:t>https://www.kaggle.com/vladimirsydor/4-th-place-solution-inference-and-training-tips</a:t>
            </a:r>
            <a:endParaRPr lang="en-CA" sz="2400" dirty="0" smtClean="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51520" y="1916833"/>
            <a:ext cx="8640960" cy="3888432"/>
          </a:xfrm>
        </p:spPr>
        <p:txBody>
          <a:bodyPr/>
          <a:lstStyle/>
          <a:p>
            <a:pPr>
              <a:buNone/>
            </a:pPr>
            <a:r>
              <a:rPr lang="en-CA" dirty="0" smtClean="0">
                <a:hlinkClick r:id="rId2"/>
              </a:rPr>
              <a:t>6</a:t>
            </a:r>
            <a:r>
              <a:rPr lang="en-CA" baseline="30000" dirty="0" smtClean="0">
                <a:hlinkClick r:id="rId2"/>
              </a:rPr>
              <a:t>th</a:t>
            </a:r>
            <a:r>
              <a:rPr lang="en-CA" dirty="0" smtClean="0">
                <a:hlinkClick r:id="rId2"/>
              </a:rPr>
              <a:t> Place Solution</a:t>
            </a:r>
            <a:r>
              <a:rPr lang="en-CA" dirty="0" smtClean="0"/>
              <a:t>: Hidehisa Arai</a:t>
            </a:r>
          </a:p>
          <a:p>
            <a:r>
              <a:rPr lang="en-CA" sz="2800" dirty="0" smtClean="0"/>
              <a:t>Shared Sound Event Detection </a:t>
            </a:r>
            <a:r>
              <a:rPr lang="en-CA" sz="2800" dirty="0" smtClean="0">
                <a:hlinkClick r:id="rId3"/>
              </a:rPr>
              <a:t>notebook</a:t>
            </a:r>
            <a:r>
              <a:rPr lang="en-CA" sz="2800" dirty="0" smtClean="0"/>
              <a:t> that was used by all winners</a:t>
            </a:r>
          </a:p>
          <a:p>
            <a:r>
              <a:rPr lang="en-CA" sz="2800" dirty="0" smtClean="0"/>
              <a:t>3 stages of training to gradually remove noise in labels (weak and missing labels) by predicting on randomly cropped smaller chunks</a:t>
            </a:r>
          </a:p>
          <a:p>
            <a:r>
              <a:rPr lang="en-CA" sz="2800" dirty="0" smtClean="0"/>
              <a:t>Augmentations, cosine annealing</a:t>
            </a:r>
          </a:p>
          <a:p>
            <a:r>
              <a:rPr lang="en-CA" sz="2800" dirty="0" smtClean="0"/>
              <a:t>Stochastic weight averaging</a:t>
            </a:r>
          </a:p>
          <a:p>
            <a:endParaRPr lang="en-CA" sz="2800" dirty="0" smtClean="0"/>
          </a:p>
          <a:p>
            <a:endParaRPr lang="en-CA" sz="2800" dirty="0" smtClean="0"/>
          </a:p>
          <a:p>
            <a:endParaRPr lang="en-CA" dirty="0" smtClean="0"/>
          </a:p>
          <a:p>
            <a:pPr lvl="1">
              <a:buNone/>
            </a:pPr>
            <a:endParaRPr lang="en-CA" dirty="0" smtClean="0"/>
          </a:p>
        </p:txBody>
      </p:sp>
      <p:sp>
        <p:nvSpPr>
          <p:cNvPr id="3" name="Slide Number Placeholder 2"/>
          <p:cNvSpPr>
            <a:spLocks noGrp="1"/>
          </p:cNvSpPr>
          <p:nvPr>
            <p:ph type="sldNum" sz="quarter" idx="12"/>
          </p:nvPr>
        </p:nvSpPr>
        <p:spPr/>
        <p:txBody>
          <a:bodyPr/>
          <a:lstStyle/>
          <a:p>
            <a:fld id="{F4108790-32F6-43BE-BD63-31F7104281CA}" type="slidenum">
              <a:rPr lang="en-CA" smtClean="0"/>
              <a:pPr/>
              <a:t>33</a:t>
            </a:fld>
            <a:endParaRPr lang="en-CA"/>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67544" y="1916832"/>
            <a:ext cx="8424936" cy="4525963"/>
          </a:xfrm>
        </p:spPr>
        <p:txBody>
          <a:bodyPr/>
          <a:lstStyle/>
          <a:p>
            <a:pPr algn="ctr">
              <a:buNone/>
            </a:pPr>
            <a:r>
              <a:rPr lang="en-CA" dirty="0" smtClean="0"/>
              <a:t>Conclusions</a:t>
            </a:r>
          </a:p>
          <a:p>
            <a:pPr algn="just"/>
            <a:r>
              <a:rPr lang="en-CA" sz="2400" dirty="0" smtClean="0"/>
              <a:t>All of the best results </a:t>
            </a:r>
            <a:r>
              <a:rPr lang="en-CA" sz="2400" dirty="0" smtClean="0"/>
              <a:t>were achieved </a:t>
            </a:r>
            <a:r>
              <a:rPr lang="en-CA" sz="2400" dirty="0" smtClean="0"/>
              <a:t>by </a:t>
            </a:r>
            <a:r>
              <a:rPr lang="en-CA" sz="2400" dirty="0" smtClean="0"/>
              <a:t>standard 2D </a:t>
            </a:r>
            <a:r>
              <a:rPr lang="en-CA" sz="2400" dirty="0" err="1" smtClean="0"/>
              <a:t>ConvNets</a:t>
            </a:r>
            <a:r>
              <a:rPr lang="en-CA" sz="2400" dirty="0" smtClean="0"/>
              <a:t> (</a:t>
            </a:r>
            <a:r>
              <a:rPr lang="en-CA" sz="2400" dirty="0" err="1" smtClean="0"/>
              <a:t>ResNet</a:t>
            </a:r>
            <a:r>
              <a:rPr lang="en-CA" sz="2400" dirty="0" smtClean="0"/>
              <a:t>, </a:t>
            </a:r>
            <a:r>
              <a:rPr lang="en-CA" sz="2400" dirty="0" err="1" smtClean="0"/>
              <a:t>DenseNet</a:t>
            </a:r>
            <a:r>
              <a:rPr lang="en-CA" sz="2400" dirty="0" smtClean="0"/>
              <a:t>, </a:t>
            </a:r>
            <a:r>
              <a:rPr lang="en-CA" sz="2400" dirty="0" err="1" smtClean="0"/>
              <a:t>EfficientNet</a:t>
            </a:r>
            <a:r>
              <a:rPr lang="en-CA" sz="2400" dirty="0" smtClean="0"/>
              <a:t>) with Sound Event Detection framework</a:t>
            </a:r>
            <a:endParaRPr lang="en-CA" sz="2400" dirty="0" smtClean="0"/>
          </a:p>
          <a:p>
            <a:pPr algn="just"/>
            <a:r>
              <a:rPr lang="en-CA" sz="2400" dirty="0" smtClean="0"/>
              <a:t>Augmentations, particularly </a:t>
            </a:r>
            <a:r>
              <a:rPr lang="en-CA" sz="2400" dirty="0" err="1" smtClean="0"/>
              <a:t>mixup</a:t>
            </a:r>
            <a:r>
              <a:rPr lang="en-CA" sz="2400" dirty="0" smtClean="0"/>
              <a:t>, are essential</a:t>
            </a:r>
          </a:p>
          <a:p>
            <a:pPr algn="just"/>
            <a:r>
              <a:rPr lang="en-CA" sz="2400" dirty="0" smtClean="0"/>
              <a:t>As always in Kaggle, ensembling provides a small but important additional benefit, especially with a properly chosen voting scheme</a:t>
            </a:r>
          </a:p>
          <a:p>
            <a:pPr algn="just"/>
            <a:r>
              <a:rPr lang="en-CA" sz="2400" dirty="0" smtClean="0"/>
              <a:t>If you want to win, never try to code everything from scratch, study public notebooks and borrow the best parts, and don’t share your best ideas </a:t>
            </a:r>
            <a:r>
              <a:rPr lang="en-CA" sz="2400" dirty="0" smtClean="0">
                <a:sym typeface="Wingdings" pitchFamily="2" charset="2"/>
              </a:rPr>
              <a:t></a:t>
            </a:r>
            <a:endParaRPr lang="en-CA" sz="2400" dirty="0"/>
          </a:p>
        </p:txBody>
      </p:sp>
      <p:sp>
        <p:nvSpPr>
          <p:cNvPr id="3" name="Slide Number Placeholder 2"/>
          <p:cNvSpPr>
            <a:spLocks noGrp="1"/>
          </p:cNvSpPr>
          <p:nvPr>
            <p:ph type="sldNum" sz="quarter" idx="12"/>
          </p:nvPr>
        </p:nvSpPr>
        <p:spPr/>
        <p:txBody>
          <a:bodyPr/>
          <a:lstStyle/>
          <a:p>
            <a:fld id="{F4108790-32F6-43BE-BD63-31F7104281CA}" type="slidenum">
              <a:rPr lang="en-CA" smtClean="0"/>
              <a:pPr/>
              <a:t>34</a:t>
            </a:fld>
            <a:endParaRPr lang="en-CA"/>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67544" y="1916832"/>
            <a:ext cx="8424936" cy="4525963"/>
          </a:xfrm>
        </p:spPr>
        <p:txBody>
          <a:bodyPr/>
          <a:lstStyle/>
          <a:p>
            <a:pPr algn="ctr">
              <a:buNone/>
            </a:pPr>
            <a:endParaRPr lang="en-CA" dirty="0" smtClean="0"/>
          </a:p>
          <a:p>
            <a:pPr algn="ctr">
              <a:buNone/>
            </a:pPr>
            <a:endParaRPr lang="en-CA" dirty="0" smtClean="0"/>
          </a:p>
          <a:p>
            <a:pPr algn="ctr">
              <a:buNone/>
            </a:pPr>
            <a:r>
              <a:rPr lang="en-CA" sz="4000" dirty="0" smtClean="0"/>
              <a:t>The End</a:t>
            </a:r>
          </a:p>
          <a:p>
            <a:pPr algn="ctr">
              <a:buNone/>
            </a:pPr>
            <a:endParaRPr lang="en-CA" sz="2600" dirty="0" smtClean="0"/>
          </a:p>
          <a:p>
            <a:pPr algn="ctr">
              <a:buNone/>
            </a:pPr>
            <a:r>
              <a:rPr lang="en-CA" sz="4000" dirty="0" smtClean="0"/>
              <a:t>Questions?</a:t>
            </a:r>
          </a:p>
        </p:txBody>
      </p:sp>
      <p:sp>
        <p:nvSpPr>
          <p:cNvPr id="3" name="Slide Number Placeholder 2"/>
          <p:cNvSpPr>
            <a:spLocks noGrp="1"/>
          </p:cNvSpPr>
          <p:nvPr>
            <p:ph type="sldNum" sz="quarter" idx="12"/>
          </p:nvPr>
        </p:nvSpPr>
        <p:spPr/>
        <p:txBody>
          <a:bodyPr/>
          <a:lstStyle/>
          <a:p>
            <a:fld id="{F4108790-32F6-43BE-BD63-31F7104281CA}" type="slidenum">
              <a:rPr lang="en-CA" smtClean="0"/>
              <a:pPr/>
              <a:t>35</a:t>
            </a:fld>
            <a:endParaRPr lang="en-CA"/>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3568" y="3212976"/>
            <a:ext cx="7772400" cy="1470025"/>
          </a:xfrm>
        </p:spPr>
        <p:txBody>
          <a:bodyPr/>
          <a:lstStyle/>
          <a:p>
            <a:r>
              <a:rPr lang="en-CA" dirty="0" smtClean="0"/>
              <a:t>Appendix</a:t>
            </a:r>
            <a:endParaRPr lang="en-CA" dirty="0"/>
          </a:p>
        </p:txBody>
      </p:sp>
      <p:sp>
        <p:nvSpPr>
          <p:cNvPr id="4" name="Slide Number Placeholder 3"/>
          <p:cNvSpPr>
            <a:spLocks noGrp="1"/>
          </p:cNvSpPr>
          <p:nvPr>
            <p:ph type="sldNum" sz="quarter" idx="12"/>
          </p:nvPr>
        </p:nvSpPr>
        <p:spPr/>
        <p:txBody>
          <a:bodyPr/>
          <a:lstStyle/>
          <a:p>
            <a:fld id="{F4108790-32F6-43BE-BD63-31F7104281CA}" type="slidenum">
              <a:rPr lang="en-CA" smtClean="0"/>
              <a:pPr/>
              <a:t>36</a:t>
            </a:fld>
            <a:endParaRPr lang="en-CA"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F4108790-32F6-43BE-BD63-31F7104281CA}" type="slidenum">
              <a:rPr lang="en-CA" smtClean="0"/>
              <a:pPr/>
              <a:t>37</a:t>
            </a:fld>
            <a:endParaRPr lang="en-CA"/>
          </a:p>
        </p:txBody>
      </p:sp>
      <p:sp>
        <p:nvSpPr>
          <p:cNvPr id="5" name="TextBox 4"/>
          <p:cNvSpPr txBox="1"/>
          <p:nvPr/>
        </p:nvSpPr>
        <p:spPr>
          <a:xfrm>
            <a:off x="323528" y="1916832"/>
            <a:ext cx="8496944" cy="6001643"/>
          </a:xfrm>
          <a:prstGeom prst="rect">
            <a:avLst/>
          </a:prstGeom>
          <a:noFill/>
        </p:spPr>
        <p:txBody>
          <a:bodyPr wrap="square" rtlCol="0">
            <a:spAutoFit/>
          </a:bodyPr>
          <a:lstStyle/>
          <a:p>
            <a:pPr algn="ctr"/>
            <a:r>
              <a:rPr lang="en-CA" sz="3600" dirty="0" smtClean="0"/>
              <a:t>Noisy Student</a:t>
            </a:r>
          </a:p>
          <a:p>
            <a:pPr algn="ctr"/>
            <a:endParaRPr lang="en-CA" sz="1200" dirty="0"/>
          </a:p>
          <a:p>
            <a:pPr algn="just"/>
            <a:r>
              <a:rPr lang="en-CA" sz="2400" dirty="0" smtClean="0"/>
              <a:t>From 2019 paper “</a:t>
            </a:r>
            <a:r>
              <a:rPr lang="en-CA" sz="2400" b="1" dirty="0"/>
              <a:t>Self-training with Noisy Student improves ImageNet </a:t>
            </a:r>
            <a:r>
              <a:rPr lang="en-CA" sz="2400" b="1" dirty="0" smtClean="0"/>
              <a:t>classification</a:t>
            </a:r>
            <a:r>
              <a:rPr lang="en-CA" sz="2400" dirty="0" smtClean="0"/>
              <a:t>” by </a:t>
            </a:r>
            <a:r>
              <a:rPr lang="en-CA" sz="2400" dirty="0" err="1" smtClean="0"/>
              <a:t>Qizhe</a:t>
            </a:r>
            <a:r>
              <a:rPr lang="en-CA" sz="2400" dirty="0" smtClean="0"/>
              <a:t> </a:t>
            </a:r>
            <a:r>
              <a:rPr lang="en-CA" sz="2400" dirty="0" err="1" smtClean="0"/>
              <a:t>Xie</a:t>
            </a:r>
            <a:r>
              <a:rPr lang="en-CA" sz="2400" dirty="0" smtClean="0"/>
              <a:t> et al, Google Research and CMU: </a:t>
            </a:r>
            <a:r>
              <a:rPr lang="en-CA" sz="2400" dirty="0" smtClean="0">
                <a:hlinkClick r:id="rId2"/>
              </a:rPr>
              <a:t>https://arxiv.org/abs/1911.04252</a:t>
            </a:r>
            <a:endParaRPr lang="en-CA" sz="2400" dirty="0" smtClean="0"/>
          </a:p>
          <a:p>
            <a:pPr algn="just"/>
            <a:endParaRPr lang="en-CA" sz="1200" dirty="0" smtClean="0"/>
          </a:p>
          <a:p>
            <a:pPr algn="just">
              <a:buFont typeface="Arial" pitchFamily="34" charset="0"/>
              <a:buChar char="•"/>
            </a:pPr>
            <a:r>
              <a:rPr lang="en-CA" sz="2400" dirty="0" smtClean="0"/>
              <a:t> A semi-supervised learning approach</a:t>
            </a:r>
          </a:p>
          <a:p>
            <a:pPr algn="just">
              <a:buFont typeface="Arial" pitchFamily="34" charset="0"/>
              <a:buChar char="•"/>
            </a:pPr>
            <a:r>
              <a:rPr lang="en-CA" sz="2400" dirty="0" smtClean="0"/>
              <a:t> First, a smaller teacher network is trained on labeled data</a:t>
            </a:r>
          </a:p>
          <a:p>
            <a:pPr algn="just">
              <a:buFont typeface="Arial" pitchFamily="34" charset="0"/>
              <a:buChar char="•"/>
            </a:pPr>
            <a:r>
              <a:rPr lang="en-CA" sz="2400" dirty="0" smtClean="0"/>
              <a:t> Then, the trained teacher network is used to label new data</a:t>
            </a:r>
          </a:p>
          <a:p>
            <a:pPr algn="just">
              <a:buFont typeface="Arial" pitchFamily="34" charset="0"/>
              <a:buChar char="•"/>
            </a:pPr>
            <a:r>
              <a:rPr lang="en-CA" sz="2400" dirty="0" smtClean="0"/>
              <a:t> Finally, a larger student network is trained on all data, with noise added (dropout, stochastic depth, random augmentations) to promote better generalization</a:t>
            </a:r>
          </a:p>
          <a:p>
            <a:pPr algn="just">
              <a:buFont typeface="Arial" pitchFamily="34" charset="0"/>
              <a:buChar char="•"/>
            </a:pPr>
            <a:r>
              <a:rPr lang="en-CA" sz="2400" dirty="0" smtClean="0"/>
              <a:t> Possibly make the student a new teacher and repeat</a:t>
            </a:r>
          </a:p>
          <a:p>
            <a:pPr algn="just"/>
            <a:endParaRPr lang="en-CA" sz="2400" dirty="0" smtClean="0"/>
          </a:p>
          <a:p>
            <a:pPr algn="just"/>
            <a:endParaRPr lang="en-CA" sz="2400" dirty="0" smtClean="0"/>
          </a:p>
          <a:p>
            <a:pPr algn="ctr"/>
            <a:endParaRPr lang="en-CA" sz="2400"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F4108790-32F6-43BE-BD63-31F7104281CA}" type="slidenum">
              <a:rPr lang="en-CA" smtClean="0"/>
              <a:pPr/>
              <a:t>38</a:t>
            </a:fld>
            <a:endParaRPr lang="en-CA"/>
          </a:p>
        </p:txBody>
      </p:sp>
      <p:sp>
        <p:nvSpPr>
          <p:cNvPr id="5" name="TextBox 4"/>
          <p:cNvSpPr txBox="1"/>
          <p:nvPr/>
        </p:nvSpPr>
        <p:spPr>
          <a:xfrm>
            <a:off x="3419872" y="1700808"/>
            <a:ext cx="5544616" cy="5355312"/>
          </a:xfrm>
          <a:prstGeom prst="rect">
            <a:avLst/>
          </a:prstGeom>
          <a:noFill/>
        </p:spPr>
        <p:txBody>
          <a:bodyPr wrap="square" rtlCol="0">
            <a:spAutoFit/>
          </a:bodyPr>
          <a:lstStyle/>
          <a:p>
            <a:pPr algn="ctr"/>
            <a:endParaRPr lang="en-CA" sz="1200" dirty="0" smtClean="0"/>
          </a:p>
          <a:p>
            <a:pPr algn="ctr"/>
            <a:endParaRPr lang="en-CA" sz="1200" dirty="0" smtClean="0"/>
          </a:p>
          <a:p>
            <a:pPr algn="ctr"/>
            <a:endParaRPr lang="en-CA" sz="1200" dirty="0" smtClean="0"/>
          </a:p>
          <a:p>
            <a:pPr algn="ctr"/>
            <a:endParaRPr lang="en-CA" sz="1200" dirty="0" smtClean="0"/>
          </a:p>
          <a:p>
            <a:pPr algn="ctr"/>
            <a:endParaRPr lang="en-CA" sz="1200" dirty="0"/>
          </a:p>
          <a:p>
            <a:pPr algn="just"/>
            <a:r>
              <a:rPr lang="en-CA" sz="2200" dirty="0" smtClean="0"/>
              <a:t>From 2017 paper “</a:t>
            </a:r>
            <a:r>
              <a:rPr lang="en-CA" sz="2200" b="1" dirty="0" smtClean="0"/>
              <a:t>SNAPSHOT ENSEMBLES: TRAIN 1, GET M FOR FREE</a:t>
            </a:r>
            <a:r>
              <a:rPr lang="en-CA" sz="2200" dirty="0" smtClean="0"/>
              <a:t>” by </a:t>
            </a:r>
            <a:r>
              <a:rPr lang="en-CA" sz="2200" dirty="0" err="1" smtClean="0"/>
              <a:t>Gao</a:t>
            </a:r>
            <a:r>
              <a:rPr lang="en-CA" sz="2200" dirty="0" smtClean="0"/>
              <a:t> Huang et al, Cornell </a:t>
            </a:r>
            <a:r>
              <a:rPr lang="en-CA" sz="2200" dirty="0" err="1" smtClean="0"/>
              <a:t>Univ</a:t>
            </a:r>
            <a:r>
              <a:rPr lang="en-CA" sz="2200" dirty="0" smtClean="0"/>
              <a:t> and </a:t>
            </a:r>
            <a:r>
              <a:rPr lang="en-CA" sz="2200" dirty="0" err="1" smtClean="0"/>
              <a:t>Tsinghua</a:t>
            </a:r>
            <a:r>
              <a:rPr lang="en-CA" sz="2200" dirty="0" smtClean="0"/>
              <a:t> </a:t>
            </a:r>
            <a:r>
              <a:rPr lang="en-CA" sz="2200" dirty="0" err="1" smtClean="0"/>
              <a:t>Univ</a:t>
            </a:r>
            <a:r>
              <a:rPr lang="en-CA" sz="2200" dirty="0" smtClean="0"/>
              <a:t>: </a:t>
            </a:r>
            <a:r>
              <a:rPr lang="en-CA" sz="2200" dirty="0" smtClean="0">
                <a:hlinkClick r:id="rId2"/>
              </a:rPr>
              <a:t>https://arxiv.org/abs/1704.00109</a:t>
            </a:r>
            <a:endParaRPr lang="en-CA" sz="2200" dirty="0" smtClean="0"/>
          </a:p>
          <a:p>
            <a:pPr algn="just"/>
            <a:endParaRPr lang="en-CA" sz="1200" dirty="0" smtClean="0"/>
          </a:p>
          <a:p>
            <a:pPr algn="just">
              <a:buFont typeface="Arial" pitchFamily="34" charset="0"/>
              <a:buChar char="•"/>
            </a:pPr>
            <a:r>
              <a:rPr lang="en-CA" sz="2400" dirty="0" smtClean="0"/>
              <a:t> </a:t>
            </a:r>
            <a:r>
              <a:rPr lang="en-CA" sz="2200" dirty="0" smtClean="0"/>
              <a:t>A neural network is trained to a local minimum, the weights are saved, then the learning rate is increased and training continues until the next minimum, etc</a:t>
            </a:r>
          </a:p>
          <a:p>
            <a:pPr algn="just">
              <a:buFont typeface="Arial" pitchFamily="34" charset="0"/>
              <a:buChar char="•"/>
            </a:pPr>
            <a:r>
              <a:rPr lang="en-CA" sz="2200" dirty="0" smtClean="0"/>
              <a:t> Resulting models are </a:t>
            </a:r>
            <a:r>
              <a:rPr lang="en-CA" sz="2200" dirty="0" err="1" smtClean="0"/>
              <a:t>ensembled</a:t>
            </a:r>
            <a:r>
              <a:rPr lang="en-CA" sz="2200" dirty="0" smtClean="0"/>
              <a:t> for better accuracy</a:t>
            </a:r>
          </a:p>
          <a:p>
            <a:pPr algn="just"/>
            <a:endParaRPr lang="en-CA" sz="2400" dirty="0" smtClean="0"/>
          </a:p>
          <a:p>
            <a:pPr algn="ctr"/>
            <a:endParaRPr lang="en-CA" sz="2400" dirty="0"/>
          </a:p>
        </p:txBody>
      </p:sp>
      <p:pic>
        <p:nvPicPr>
          <p:cNvPr id="3074" name="Picture 2"/>
          <p:cNvPicPr>
            <a:picLocks noChangeAspect="1" noChangeArrowheads="1"/>
          </p:cNvPicPr>
          <p:nvPr/>
        </p:nvPicPr>
        <p:blipFill>
          <a:blip r:embed="rId3" cstate="print"/>
          <a:srcRect/>
          <a:stretch>
            <a:fillRect/>
          </a:stretch>
        </p:blipFill>
        <p:spPr bwMode="auto">
          <a:xfrm>
            <a:off x="107504" y="2780928"/>
            <a:ext cx="3126331" cy="2857525"/>
          </a:xfrm>
          <a:prstGeom prst="rect">
            <a:avLst/>
          </a:prstGeom>
          <a:noFill/>
          <a:ln w="9525">
            <a:noFill/>
            <a:miter lim="800000"/>
            <a:headEnd/>
            <a:tailEnd/>
          </a:ln>
        </p:spPr>
      </p:pic>
      <p:sp>
        <p:nvSpPr>
          <p:cNvPr id="6" name="Rectangle 5"/>
          <p:cNvSpPr/>
          <p:nvPr/>
        </p:nvSpPr>
        <p:spPr>
          <a:xfrm>
            <a:off x="2267744" y="1916832"/>
            <a:ext cx="4567854" cy="646331"/>
          </a:xfrm>
          <a:prstGeom prst="rect">
            <a:avLst/>
          </a:prstGeom>
        </p:spPr>
        <p:txBody>
          <a:bodyPr wrap="none">
            <a:spAutoFit/>
          </a:bodyPr>
          <a:lstStyle/>
          <a:p>
            <a:pPr algn="ctr"/>
            <a:r>
              <a:rPr lang="en-CA" sz="3600" dirty="0" smtClean="0"/>
              <a:t>Cyclic Cosine Annealing</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F4108790-32F6-43BE-BD63-31F7104281CA}" type="slidenum">
              <a:rPr lang="en-CA" smtClean="0"/>
              <a:pPr/>
              <a:t>39</a:t>
            </a:fld>
            <a:endParaRPr lang="en-CA"/>
          </a:p>
        </p:txBody>
      </p:sp>
      <p:sp>
        <p:nvSpPr>
          <p:cNvPr id="5" name="TextBox 4"/>
          <p:cNvSpPr txBox="1"/>
          <p:nvPr/>
        </p:nvSpPr>
        <p:spPr>
          <a:xfrm>
            <a:off x="251520" y="1700808"/>
            <a:ext cx="8712968" cy="4893647"/>
          </a:xfrm>
          <a:prstGeom prst="rect">
            <a:avLst/>
          </a:prstGeom>
          <a:noFill/>
        </p:spPr>
        <p:txBody>
          <a:bodyPr wrap="square" rtlCol="0">
            <a:spAutoFit/>
          </a:bodyPr>
          <a:lstStyle/>
          <a:p>
            <a:pPr algn="ctr"/>
            <a:endParaRPr lang="en-CA" sz="1200" dirty="0" smtClean="0"/>
          </a:p>
          <a:p>
            <a:pPr algn="ctr"/>
            <a:endParaRPr lang="en-CA" sz="1200" dirty="0" smtClean="0"/>
          </a:p>
          <a:p>
            <a:pPr algn="ctr"/>
            <a:endParaRPr lang="en-CA" sz="1200" dirty="0" smtClean="0"/>
          </a:p>
          <a:p>
            <a:pPr algn="ctr"/>
            <a:endParaRPr lang="en-CA" sz="1200" dirty="0" smtClean="0"/>
          </a:p>
          <a:p>
            <a:pPr algn="ctr"/>
            <a:endParaRPr lang="en-CA" sz="1200" dirty="0"/>
          </a:p>
          <a:p>
            <a:pPr algn="just"/>
            <a:endParaRPr lang="en-CA" sz="1200" dirty="0" smtClean="0"/>
          </a:p>
          <a:p>
            <a:pPr algn="just">
              <a:buFont typeface="Arial" pitchFamily="34" charset="0"/>
              <a:buChar char="•"/>
            </a:pPr>
            <a:r>
              <a:rPr lang="en-CA" sz="2400" dirty="0" smtClean="0"/>
              <a:t> For faster convergence of the gradient descent algorithm, it is beneficial to have a higher learning rate at the start. However, this increases the chance that the training will not converge</a:t>
            </a:r>
          </a:p>
          <a:p>
            <a:pPr algn="just"/>
            <a:endParaRPr lang="en-CA" sz="2400" dirty="0" smtClean="0"/>
          </a:p>
          <a:p>
            <a:pPr algn="just">
              <a:buFont typeface="Arial" pitchFamily="34" charset="0"/>
              <a:buChar char="•"/>
            </a:pPr>
            <a:r>
              <a:rPr lang="en-CA" sz="2400" dirty="0" smtClean="0"/>
              <a:t> A warm-up means that the learning rate is initially set a bit lower, for example, 0.1 in </a:t>
            </a:r>
            <a:r>
              <a:rPr lang="en-CA" sz="2400" dirty="0" smtClean="0">
                <a:hlinkClick r:id="rId2"/>
              </a:rPr>
              <a:t>https://arxiv.org/abs/1512.03385</a:t>
            </a:r>
            <a:r>
              <a:rPr lang="en-CA" sz="2400" dirty="0" smtClean="0"/>
              <a:t>. Then, once the training error is sufficiently low indicating the neighbourhood of a minimum, the learning rate is increased (say, to 0.1), after which the normal learning rate schedule takes over.</a:t>
            </a:r>
          </a:p>
          <a:p>
            <a:pPr algn="ctr"/>
            <a:endParaRPr lang="en-CA" sz="2400" dirty="0"/>
          </a:p>
        </p:txBody>
      </p:sp>
      <p:sp>
        <p:nvSpPr>
          <p:cNvPr id="6" name="Rectangle 5"/>
          <p:cNvSpPr/>
          <p:nvPr/>
        </p:nvSpPr>
        <p:spPr>
          <a:xfrm>
            <a:off x="2241397" y="1916832"/>
            <a:ext cx="4620560" cy="646331"/>
          </a:xfrm>
          <a:prstGeom prst="rect">
            <a:avLst/>
          </a:prstGeom>
        </p:spPr>
        <p:txBody>
          <a:bodyPr wrap="none">
            <a:spAutoFit/>
          </a:bodyPr>
          <a:lstStyle/>
          <a:p>
            <a:pPr algn="ctr"/>
            <a:r>
              <a:rPr lang="en-CA" sz="3600" dirty="0" smtClean="0"/>
              <a:t>Learning Rate Warm-up</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536" y="1916832"/>
            <a:ext cx="8229600" cy="4525963"/>
          </a:xfrm>
        </p:spPr>
        <p:txBody>
          <a:bodyPr/>
          <a:lstStyle/>
          <a:p>
            <a:pPr lvl="1" algn="ctr">
              <a:buNone/>
            </a:pPr>
            <a:r>
              <a:rPr lang="en-CA" sz="2400" dirty="0" smtClean="0"/>
              <a:t>Train data:</a:t>
            </a:r>
          </a:p>
          <a:p>
            <a:pPr lvl="1" algn="ctr">
              <a:buNone/>
            </a:pPr>
            <a:r>
              <a:rPr lang="en-CA" sz="2400" dirty="0" smtClean="0"/>
              <a:t>21,375 mp3 bird call recordings, 264 different birds</a:t>
            </a:r>
          </a:p>
          <a:p>
            <a:pPr lvl="1"/>
            <a:endParaRPr lang="en-CA" dirty="0"/>
          </a:p>
        </p:txBody>
      </p:sp>
      <p:sp>
        <p:nvSpPr>
          <p:cNvPr id="4" name="Slide Number Placeholder 3"/>
          <p:cNvSpPr>
            <a:spLocks noGrp="1"/>
          </p:cNvSpPr>
          <p:nvPr>
            <p:ph type="sldNum" sz="quarter" idx="12"/>
          </p:nvPr>
        </p:nvSpPr>
        <p:spPr/>
        <p:txBody>
          <a:bodyPr/>
          <a:lstStyle/>
          <a:p>
            <a:fld id="{F4108790-32F6-43BE-BD63-31F7104281CA}" type="slidenum">
              <a:rPr lang="en-CA" smtClean="0"/>
              <a:pPr/>
              <a:t>4</a:t>
            </a:fld>
            <a:endParaRPr lang="en-CA"/>
          </a:p>
        </p:txBody>
      </p:sp>
      <p:pic>
        <p:nvPicPr>
          <p:cNvPr id="2050" name="Picture 2"/>
          <p:cNvPicPr>
            <a:picLocks noChangeAspect="1" noChangeArrowheads="1"/>
          </p:cNvPicPr>
          <p:nvPr/>
        </p:nvPicPr>
        <p:blipFill>
          <a:blip r:embed="rId2" cstate="print"/>
          <a:srcRect/>
          <a:stretch>
            <a:fillRect/>
          </a:stretch>
        </p:blipFill>
        <p:spPr bwMode="auto">
          <a:xfrm>
            <a:off x="2051720" y="2924944"/>
            <a:ext cx="5916935" cy="3133551"/>
          </a:xfrm>
          <a:prstGeom prst="rect">
            <a:avLst/>
          </a:prstGeom>
          <a:noFill/>
          <a:ln w="9525">
            <a:noFill/>
            <a:miter lim="800000"/>
            <a:headEnd/>
            <a:tailEnd/>
          </a:ln>
        </p:spPr>
      </p:pic>
      <p:sp>
        <p:nvSpPr>
          <p:cNvPr id="6" name="TextBox 5"/>
          <p:cNvSpPr txBox="1"/>
          <p:nvPr/>
        </p:nvSpPr>
        <p:spPr>
          <a:xfrm>
            <a:off x="1367136" y="6165304"/>
            <a:ext cx="7776864" cy="369332"/>
          </a:xfrm>
          <a:prstGeom prst="rect">
            <a:avLst/>
          </a:prstGeom>
          <a:noFill/>
        </p:spPr>
        <p:txBody>
          <a:bodyPr wrap="square" rtlCol="0">
            <a:spAutoFit/>
          </a:bodyPr>
          <a:lstStyle/>
          <a:p>
            <a:r>
              <a:rPr lang="en-CA" dirty="0" smtClean="0"/>
              <a:t>Labels are </a:t>
            </a:r>
            <a:r>
              <a:rPr lang="en-CA" b="1" dirty="0" smtClean="0"/>
              <a:t>weak </a:t>
            </a:r>
            <a:r>
              <a:rPr lang="en-CA" dirty="0" smtClean="0"/>
              <a:t>– no time information, which makes the problem harder</a:t>
            </a:r>
            <a:endParaRPr lang="en-CA" b="1"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F4108790-32F6-43BE-BD63-31F7104281CA}" type="slidenum">
              <a:rPr lang="en-CA" smtClean="0"/>
              <a:pPr/>
              <a:t>40</a:t>
            </a:fld>
            <a:endParaRPr lang="en-CA"/>
          </a:p>
        </p:txBody>
      </p:sp>
      <p:sp>
        <p:nvSpPr>
          <p:cNvPr id="5" name="TextBox 4"/>
          <p:cNvSpPr txBox="1"/>
          <p:nvPr/>
        </p:nvSpPr>
        <p:spPr>
          <a:xfrm>
            <a:off x="251520" y="1700808"/>
            <a:ext cx="8712968" cy="3785652"/>
          </a:xfrm>
          <a:prstGeom prst="rect">
            <a:avLst/>
          </a:prstGeom>
          <a:noFill/>
        </p:spPr>
        <p:txBody>
          <a:bodyPr wrap="square" rtlCol="0">
            <a:spAutoFit/>
          </a:bodyPr>
          <a:lstStyle/>
          <a:p>
            <a:pPr algn="ctr"/>
            <a:endParaRPr lang="en-CA" sz="1200" dirty="0" smtClean="0"/>
          </a:p>
          <a:p>
            <a:pPr algn="ctr"/>
            <a:endParaRPr lang="en-CA" sz="1200" dirty="0" smtClean="0"/>
          </a:p>
          <a:p>
            <a:pPr algn="ctr"/>
            <a:endParaRPr lang="en-CA" sz="1200" dirty="0" smtClean="0"/>
          </a:p>
          <a:p>
            <a:pPr algn="ctr"/>
            <a:endParaRPr lang="en-CA" sz="1200" dirty="0" smtClean="0"/>
          </a:p>
          <a:p>
            <a:pPr algn="ctr"/>
            <a:endParaRPr lang="en-CA" sz="1200" dirty="0"/>
          </a:p>
          <a:p>
            <a:pPr algn="just"/>
            <a:endParaRPr lang="en-CA" sz="1200" dirty="0" smtClean="0"/>
          </a:p>
          <a:p>
            <a:pPr algn="just">
              <a:buFont typeface="Arial" pitchFamily="34" charset="0"/>
              <a:buChar char="•"/>
            </a:pPr>
            <a:r>
              <a:rPr lang="en-CA" sz="2400" dirty="0" smtClean="0"/>
              <a:t> Introduced in </a:t>
            </a:r>
            <a:r>
              <a:rPr lang="en-CA" sz="2400" dirty="0" smtClean="0">
                <a:hlinkClick r:id="rId2"/>
              </a:rPr>
              <a:t>https://arxiv.org/abs/1803.05407</a:t>
            </a:r>
            <a:endParaRPr lang="en-CA" sz="2400" dirty="0" smtClean="0"/>
          </a:p>
          <a:p>
            <a:pPr algn="just">
              <a:buFont typeface="Arial" pitchFamily="34" charset="0"/>
              <a:buChar char="•"/>
            </a:pPr>
            <a:endParaRPr lang="en-CA" sz="2400" dirty="0" smtClean="0"/>
          </a:p>
          <a:p>
            <a:pPr algn="just">
              <a:buFont typeface="Arial" pitchFamily="34" charset="0"/>
              <a:buChar char="•"/>
            </a:pPr>
            <a:r>
              <a:rPr lang="en-CA" sz="2400" dirty="0" smtClean="0"/>
              <a:t> A technique of using weights averaged over the trajectory of SGD (for example, using exponential moving averaging) instead of the latest weights</a:t>
            </a:r>
          </a:p>
          <a:p>
            <a:pPr algn="just">
              <a:buFont typeface="Arial" pitchFamily="34" charset="0"/>
              <a:buChar char="•"/>
            </a:pPr>
            <a:endParaRPr lang="en-CA" sz="2400" dirty="0" smtClean="0"/>
          </a:p>
          <a:p>
            <a:pPr algn="just">
              <a:buFont typeface="Arial" pitchFamily="34" charset="0"/>
              <a:buChar char="•"/>
            </a:pPr>
            <a:r>
              <a:rPr lang="en-CA" sz="2400" dirty="0" smtClean="0"/>
              <a:t> Very easy to compute and leads to better generalization</a:t>
            </a:r>
            <a:endParaRPr lang="en-CA" sz="2400" dirty="0"/>
          </a:p>
        </p:txBody>
      </p:sp>
      <p:sp>
        <p:nvSpPr>
          <p:cNvPr id="6" name="Rectangle 5"/>
          <p:cNvSpPr/>
          <p:nvPr/>
        </p:nvSpPr>
        <p:spPr>
          <a:xfrm>
            <a:off x="1814682" y="1916832"/>
            <a:ext cx="5473999" cy="646331"/>
          </a:xfrm>
          <a:prstGeom prst="rect">
            <a:avLst/>
          </a:prstGeom>
        </p:spPr>
        <p:txBody>
          <a:bodyPr wrap="none">
            <a:spAutoFit/>
          </a:bodyPr>
          <a:lstStyle/>
          <a:p>
            <a:pPr algn="ctr"/>
            <a:r>
              <a:rPr lang="en-CA" sz="3600" dirty="0" smtClean="0"/>
              <a:t>Stochastic Weight Averaging</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F4108790-32F6-43BE-BD63-31F7104281CA}" type="slidenum">
              <a:rPr lang="en-CA" smtClean="0"/>
              <a:pPr/>
              <a:t>5</a:t>
            </a:fld>
            <a:endParaRPr lang="en-CA"/>
          </a:p>
        </p:txBody>
      </p:sp>
      <p:pic>
        <p:nvPicPr>
          <p:cNvPr id="1027" name="Picture 3"/>
          <p:cNvPicPr>
            <a:picLocks noChangeAspect="1" noChangeArrowheads="1"/>
          </p:cNvPicPr>
          <p:nvPr/>
        </p:nvPicPr>
        <p:blipFill>
          <a:blip r:embed="rId2" cstate="print"/>
          <a:srcRect/>
          <a:stretch>
            <a:fillRect/>
          </a:stretch>
        </p:blipFill>
        <p:spPr bwMode="auto">
          <a:xfrm>
            <a:off x="107504" y="2852936"/>
            <a:ext cx="8883764" cy="3456384"/>
          </a:xfrm>
          <a:prstGeom prst="rect">
            <a:avLst/>
          </a:prstGeom>
          <a:noFill/>
          <a:ln w="9525">
            <a:noFill/>
            <a:miter lim="800000"/>
            <a:headEnd/>
            <a:tailEnd/>
          </a:ln>
        </p:spPr>
      </p:pic>
      <p:sp>
        <p:nvSpPr>
          <p:cNvPr id="4" name="Content Placeholder 2"/>
          <p:cNvSpPr>
            <a:spLocks noGrp="1"/>
          </p:cNvSpPr>
          <p:nvPr>
            <p:ph idx="1"/>
          </p:nvPr>
        </p:nvSpPr>
        <p:spPr>
          <a:xfrm>
            <a:off x="467544" y="1916832"/>
            <a:ext cx="8229600" cy="4525963"/>
          </a:xfrm>
        </p:spPr>
        <p:txBody>
          <a:bodyPr/>
          <a:lstStyle/>
          <a:p>
            <a:pPr lvl="1" algn="ctr">
              <a:buNone/>
            </a:pPr>
            <a:r>
              <a:rPr lang="en-CA" sz="2400" dirty="0" smtClean="0"/>
              <a:t>Train data:</a:t>
            </a:r>
          </a:p>
          <a:p>
            <a:pPr lvl="1" algn="ctr">
              <a:buNone/>
            </a:pPr>
            <a:r>
              <a:rPr lang="en-CA" sz="2400" dirty="0" smtClean="0"/>
              <a:t>21,375 mp3 bird call recordings, 264 different birds</a:t>
            </a:r>
          </a:p>
          <a:p>
            <a:pPr lvl="1"/>
            <a:endParaRPr lang="en-CA" dirty="0"/>
          </a:p>
        </p:txBody>
      </p:sp>
      <p:sp>
        <p:nvSpPr>
          <p:cNvPr id="5" name="TextBox 4"/>
          <p:cNvSpPr txBox="1"/>
          <p:nvPr/>
        </p:nvSpPr>
        <p:spPr>
          <a:xfrm>
            <a:off x="138650" y="6381328"/>
            <a:ext cx="9005350" cy="369332"/>
          </a:xfrm>
          <a:prstGeom prst="rect">
            <a:avLst/>
          </a:prstGeom>
          <a:noFill/>
        </p:spPr>
        <p:txBody>
          <a:bodyPr wrap="none" rtlCol="0">
            <a:spAutoFit/>
          </a:bodyPr>
          <a:lstStyle/>
          <a:p>
            <a:r>
              <a:rPr lang="en-CA" dirty="0" smtClean="0"/>
              <a:t>See  </a:t>
            </a:r>
            <a:r>
              <a:rPr lang="en-CA" dirty="0" smtClean="0">
                <a:hlinkClick r:id="rId3"/>
              </a:rPr>
              <a:t>https://www.kaggle.com/andradaolteanu/birdcall-recognition-eda-and-audio-fe</a:t>
            </a:r>
            <a:r>
              <a:rPr lang="en-CA" dirty="0" smtClean="0"/>
              <a:t> for more</a:t>
            </a:r>
            <a:endParaRPr lang="en-CA"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F4108790-32F6-43BE-BD63-31F7104281CA}" type="slidenum">
              <a:rPr lang="en-CA" smtClean="0"/>
              <a:pPr/>
              <a:t>6</a:t>
            </a:fld>
            <a:endParaRPr lang="en-CA"/>
          </a:p>
        </p:txBody>
      </p:sp>
      <p:sp>
        <p:nvSpPr>
          <p:cNvPr id="4" name="Content Placeholder 2"/>
          <p:cNvSpPr>
            <a:spLocks noGrp="1"/>
          </p:cNvSpPr>
          <p:nvPr>
            <p:ph idx="1"/>
          </p:nvPr>
        </p:nvSpPr>
        <p:spPr>
          <a:xfrm>
            <a:off x="467544" y="2060848"/>
            <a:ext cx="8229600" cy="4525963"/>
          </a:xfrm>
        </p:spPr>
        <p:txBody>
          <a:bodyPr/>
          <a:lstStyle/>
          <a:p>
            <a:pPr lvl="1" algn="ctr">
              <a:buNone/>
            </a:pPr>
            <a:r>
              <a:rPr lang="en-CA" sz="2400" dirty="0" smtClean="0"/>
              <a:t>Test data:</a:t>
            </a:r>
          </a:p>
          <a:p>
            <a:pPr lvl="1" algn="ctr">
              <a:buNone/>
            </a:pPr>
            <a:r>
              <a:rPr lang="en-CA" sz="2400" dirty="0" smtClean="0"/>
              <a:t>~150 mp3 bird call recordings (?), each about 10 minutes long</a:t>
            </a:r>
          </a:p>
          <a:p>
            <a:pPr lvl="1" algn="ctr">
              <a:buNone/>
            </a:pPr>
            <a:endParaRPr lang="en-CA" sz="600" dirty="0" smtClean="0"/>
          </a:p>
          <a:p>
            <a:pPr algn="just"/>
            <a:r>
              <a:rPr lang="en-CA" dirty="0" smtClean="0"/>
              <a:t>Only few samples provided in advance</a:t>
            </a:r>
          </a:p>
          <a:p>
            <a:pPr algn="just"/>
            <a:r>
              <a:rPr lang="en-CA" dirty="0" smtClean="0"/>
              <a:t>Longer recordings with multiple birds and background noise</a:t>
            </a:r>
          </a:p>
          <a:p>
            <a:pPr algn="just"/>
            <a:r>
              <a:rPr lang="en-CA" dirty="0" smtClean="0"/>
              <a:t>Need to identify birds during specific time intervals (two 5-second intervals per file) as well as for the whole file</a:t>
            </a:r>
            <a:endParaRPr lang="en-CA"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F4108790-32F6-43BE-BD63-31F7104281CA}" type="slidenum">
              <a:rPr lang="en-CA" smtClean="0"/>
              <a:pPr/>
              <a:t>7</a:t>
            </a:fld>
            <a:endParaRPr lang="en-CA"/>
          </a:p>
        </p:txBody>
      </p:sp>
      <p:sp>
        <p:nvSpPr>
          <p:cNvPr id="4" name="TextBox 3"/>
          <p:cNvSpPr txBox="1"/>
          <p:nvPr/>
        </p:nvSpPr>
        <p:spPr>
          <a:xfrm>
            <a:off x="395536" y="1916833"/>
            <a:ext cx="8496944" cy="1046440"/>
          </a:xfrm>
          <a:prstGeom prst="rect">
            <a:avLst/>
          </a:prstGeom>
          <a:noFill/>
        </p:spPr>
        <p:txBody>
          <a:bodyPr wrap="square" rtlCol="0">
            <a:spAutoFit/>
          </a:bodyPr>
          <a:lstStyle/>
          <a:p>
            <a:pPr algn="ctr"/>
            <a:r>
              <a:rPr lang="en-CA" sz="3200" dirty="0" smtClean="0"/>
              <a:t>Evaluation metric:</a:t>
            </a:r>
            <a:r>
              <a:rPr lang="en-CA" sz="3600" dirty="0" smtClean="0"/>
              <a:t> </a:t>
            </a:r>
          </a:p>
          <a:p>
            <a:pPr algn="ctr"/>
            <a:r>
              <a:rPr lang="en-CA" sz="2600" dirty="0" smtClean="0"/>
              <a:t>row-wise micro-averaged</a:t>
            </a:r>
            <a:r>
              <a:rPr lang="en-CA" sz="2600" dirty="0"/>
              <a:t> F1 </a:t>
            </a:r>
            <a:r>
              <a:rPr lang="en-CA" sz="2600" dirty="0" smtClean="0"/>
              <a:t>score</a:t>
            </a:r>
            <a:endParaRPr lang="en-CA" sz="2400" dirty="0" smtClean="0"/>
          </a:p>
        </p:txBody>
      </p:sp>
      <p:pic>
        <p:nvPicPr>
          <p:cNvPr id="8194" name="Picture 2"/>
          <p:cNvPicPr>
            <a:picLocks noChangeAspect="1" noChangeArrowheads="1"/>
          </p:cNvPicPr>
          <p:nvPr/>
        </p:nvPicPr>
        <p:blipFill>
          <a:blip r:embed="rId2" cstate="print"/>
          <a:srcRect/>
          <a:stretch>
            <a:fillRect/>
          </a:stretch>
        </p:blipFill>
        <p:spPr bwMode="auto">
          <a:xfrm>
            <a:off x="395536" y="3212976"/>
            <a:ext cx="8494293" cy="158417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F4108790-32F6-43BE-BD63-31F7104281CA}" type="slidenum">
              <a:rPr lang="en-CA" smtClean="0"/>
              <a:pPr/>
              <a:t>8</a:t>
            </a:fld>
            <a:endParaRPr lang="en-CA"/>
          </a:p>
        </p:txBody>
      </p:sp>
      <p:sp>
        <p:nvSpPr>
          <p:cNvPr id="4" name="TextBox 3"/>
          <p:cNvSpPr txBox="1"/>
          <p:nvPr/>
        </p:nvSpPr>
        <p:spPr>
          <a:xfrm>
            <a:off x="179512" y="1844824"/>
            <a:ext cx="8964488" cy="5139869"/>
          </a:xfrm>
          <a:prstGeom prst="rect">
            <a:avLst/>
          </a:prstGeom>
          <a:noFill/>
        </p:spPr>
        <p:txBody>
          <a:bodyPr wrap="square" rtlCol="0">
            <a:spAutoFit/>
          </a:bodyPr>
          <a:lstStyle/>
          <a:p>
            <a:pPr algn="ctr"/>
            <a:r>
              <a:rPr lang="en-CA" sz="2600" dirty="0" smtClean="0"/>
              <a:t>Row-wise micro-averaged</a:t>
            </a:r>
            <a:r>
              <a:rPr lang="en-CA" sz="2600" dirty="0"/>
              <a:t> F1 </a:t>
            </a:r>
            <a:r>
              <a:rPr lang="en-CA" sz="2600" dirty="0" smtClean="0"/>
              <a:t>score</a:t>
            </a:r>
          </a:p>
          <a:p>
            <a:pPr algn="ctr"/>
            <a:endParaRPr lang="en-CA" sz="1400" dirty="0" smtClean="0"/>
          </a:p>
          <a:p>
            <a:pPr algn="ctr"/>
            <a:r>
              <a:rPr lang="en-CA" sz="2400" dirty="0" smtClean="0"/>
              <a:t>For one class:</a:t>
            </a:r>
          </a:p>
          <a:p>
            <a:pPr algn="ctr"/>
            <a:endParaRPr lang="en-CA" sz="2600" dirty="0" smtClean="0"/>
          </a:p>
          <a:p>
            <a:pPr algn="ctr"/>
            <a:endParaRPr lang="en-CA" sz="2600" dirty="0" smtClean="0"/>
          </a:p>
          <a:p>
            <a:pPr algn="ctr"/>
            <a:endParaRPr lang="en-CA" sz="2600" dirty="0" smtClean="0"/>
          </a:p>
          <a:p>
            <a:pPr algn="just"/>
            <a:endParaRPr lang="en-CA" sz="1200" u="sng" dirty="0" smtClean="0"/>
          </a:p>
          <a:p>
            <a:pPr algn="ctr"/>
            <a:r>
              <a:rPr lang="en-CA" sz="2400" dirty="0" smtClean="0"/>
              <a:t>For multi-class predictions:</a:t>
            </a:r>
          </a:p>
          <a:p>
            <a:pPr algn="ctr"/>
            <a:endParaRPr lang="en-CA" sz="1500" dirty="0" smtClean="0"/>
          </a:p>
          <a:p>
            <a:pPr algn="just"/>
            <a:r>
              <a:rPr lang="en-CA" sz="2300" u="sng" dirty="0" smtClean="0"/>
              <a:t>Macro-averaged F1 Score</a:t>
            </a:r>
            <a:r>
              <a:rPr lang="en-CA" sz="2300" dirty="0" smtClean="0"/>
              <a:t>: mean of F1 for each class</a:t>
            </a:r>
          </a:p>
          <a:p>
            <a:pPr algn="just"/>
            <a:r>
              <a:rPr lang="en-CA" sz="2300" u="sng" dirty="0" smtClean="0"/>
              <a:t>Weighted-averaged F1 Score</a:t>
            </a:r>
            <a:r>
              <a:rPr lang="en-CA" sz="2300" dirty="0" smtClean="0"/>
              <a:t>: weighted mean using number of TP</a:t>
            </a:r>
          </a:p>
          <a:p>
            <a:pPr algn="just"/>
            <a:r>
              <a:rPr lang="en-CA" sz="2300" u="sng" dirty="0" smtClean="0"/>
              <a:t>Micro-averaged F1 Score</a:t>
            </a:r>
            <a:r>
              <a:rPr lang="en-CA" sz="2300" dirty="0" smtClean="0"/>
              <a:t>: combine all classes when calculating TP, FP, FN</a:t>
            </a:r>
          </a:p>
          <a:p>
            <a:pPr algn="just"/>
            <a:endParaRPr lang="en-CA" sz="1400" dirty="0" smtClean="0"/>
          </a:p>
          <a:p>
            <a:pPr algn="just"/>
            <a:endParaRPr lang="en-CA" sz="1400" dirty="0" smtClean="0"/>
          </a:p>
          <a:p>
            <a:pPr algn="ctr"/>
            <a:r>
              <a:rPr lang="en-CA" sz="1400" dirty="0" smtClean="0"/>
              <a:t>More at </a:t>
            </a:r>
            <a:r>
              <a:rPr lang="en-CA" sz="1400" dirty="0" smtClean="0">
                <a:hlinkClick r:id="rId2"/>
              </a:rPr>
              <a:t>https://towardsdatascience.com/multi-class-metrics-made-simple-part-ii-the-f1-score-ebe8b2c2ca1</a:t>
            </a:r>
            <a:endParaRPr lang="en-CA" sz="1400" dirty="0" smtClean="0"/>
          </a:p>
          <a:p>
            <a:pPr algn="just"/>
            <a:endParaRPr lang="en-CA" sz="2400" dirty="0" smtClean="0"/>
          </a:p>
        </p:txBody>
      </p:sp>
      <p:sp>
        <p:nvSpPr>
          <p:cNvPr id="5" name="TextBox 4"/>
          <p:cNvSpPr txBox="1"/>
          <p:nvPr/>
        </p:nvSpPr>
        <p:spPr>
          <a:xfrm>
            <a:off x="899592" y="3717032"/>
            <a:ext cx="7209922" cy="276999"/>
          </a:xfrm>
          <a:prstGeom prst="rect">
            <a:avLst/>
          </a:prstGeom>
          <a:noFill/>
        </p:spPr>
        <p:txBody>
          <a:bodyPr wrap="none" rtlCol="0">
            <a:spAutoFit/>
          </a:bodyPr>
          <a:lstStyle/>
          <a:p>
            <a:r>
              <a:rPr lang="en-CA" sz="1200" dirty="0" smtClean="0"/>
              <a:t>From </a:t>
            </a:r>
            <a:r>
              <a:rPr lang="en-CA" sz="1200" dirty="0" smtClean="0">
                <a:hlinkClick r:id="rId3"/>
              </a:rPr>
              <a:t>https://stackoverflow.com/questions/35365007/tensorflow-precision-recall-f1-score-and-confusion-matrix</a:t>
            </a:r>
            <a:endParaRPr lang="en-CA" sz="1200" dirty="0"/>
          </a:p>
        </p:txBody>
      </p:sp>
      <p:pic>
        <p:nvPicPr>
          <p:cNvPr id="1026" name="Picture 2"/>
          <p:cNvPicPr>
            <a:picLocks noChangeAspect="1" noChangeArrowheads="1"/>
          </p:cNvPicPr>
          <p:nvPr/>
        </p:nvPicPr>
        <p:blipFill>
          <a:blip r:embed="rId4" cstate="print"/>
          <a:srcRect/>
          <a:stretch>
            <a:fillRect/>
          </a:stretch>
        </p:blipFill>
        <p:spPr bwMode="auto">
          <a:xfrm>
            <a:off x="323528" y="2924944"/>
            <a:ext cx="8515308" cy="72008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3568" y="3212976"/>
            <a:ext cx="7772400" cy="1470025"/>
          </a:xfrm>
        </p:spPr>
        <p:txBody>
          <a:bodyPr/>
          <a:lstStyle/>
          <a:p>
            <a:r>
              <a:rPr lang="en-CA" dirty="0" smtClean="0"/>
              <a:t>Part 2. Theory and Research Ideas Used by Winners</a:t>
            </a:r>
            <a:endParaRPr lang="en-CA" dirty="0"/>
          </a:p>
        </p:txBody>
      </p:sp>
      <p:sp>
        <p:nvSpPr>
          <p:cNvPr id="4" name="Slide Number Placeholder 3"/>
          <p:cNvSpPr>
            <a:spLocks noGrp="1"/>
          </p:cNvSpPr>
          <p:nvPr>
            <p:ph type="sldNum" sz="quarter" idx="12"/>
          </p:nvPr>
        </p:nvSpPr>
        <p:spPr/>
        <p:txBody>
          <a:bodyPr/>
          <a:lstStyle/>
          <a:p>
            <a:fld id="{F4108790-32F6-43BE-BD63-31F7104281CA}" type="slidenum">
              <a:rPr lang="en-CA" smtClean="0"/>
              <a:pPr/>
              <a:t>9</a:t>
            </a:fld>
            <a:endParaRPr lang="en-CA"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4226</TotalTime>
  <Words>1684</Words>
  <Application>Microsoft Office PowerPoint</Application>
  <PresentationFormat>On-screen Show (4:3)</PresentationFormat>
  <Paragraphs>257</Paragraphs>
  <Slides>40</Slides>
  <Notes>0</Notes>
  <HiddenSlides>0</HiddenSlides>
  <MMClips>0</MMClips>
  <ScaleCrop>false</ScaleCrop>
  <HeadingPairs>
    <vt:vector size="4" baseType="variant">
      <vt:variant>
        <vt:lpstr>Theme</vt:lpstr>
      </vt:variant>
      <vt:variant>
        <vt:i4>1</vt:i4>
      </vt:variant>
      <vt:variant>
        <vt:lpstr>Slide Titles</vt:lpstr>
      </vt:variant>
      <vt:variant>
        <vt:i4>40</vt:i4>
      </vt:variant>
    </vt:vector>
  </HeadingPairs>
  <TitlesOfParts>
    <vt:vector size="41" baseType="lpstr">
      <vt:lpstr>Office Theme</vt:lpstr>
      <vt:lpstr>Learn Data Science by Doing Kaggle Competitions Meetup Vancouver, BC</vt:lpstr>
      <vt:lpstr>Part 1. Competition Rules and Data Overview</vt:lpstr>
      <vt:lpstr>Slide 3</vt:lpstr>
      <vt:lpstr>Slide 4</vt:lpstr>
      <vt:lpstr>Slide 5</vt:lpstr>
      <vt:lpstr>Slide 6</vt:lpstr>
      <vt:lpstr>Slide 7</vt:lpstr>
      <vt:lpstr>Slide 8</vt:lpstr>
      <vt:lpstr>Part 2. Theory and Research Ideas Used by Winners</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Part 3. Competition Results</vt:lpstr>
      <vt:lpstr>Slide 28</vt:lpstr>
      <vt:lpstr>Slide 29</vt:lpstr>
      <vt:lpstr>Slide 30</vt:lpstr>
      <vt:lpstr>Slide 31</vt:lpstr>
      <vt:lpstr>Slide 32</vt:lpstr>
      <vt:lpstr>Slide 33</vt:lpstr>
      <vt:lpstr>Slide 34</vt:lpstr>
      <vt:lpstr>Slide 35</vt:lpstr>
      <vt:lpstr>Appendix</vt:lpstr>
      <vt:lpstr>Slide 37</vt:lpstr>
      <vt:lpstr>Slide 38</vt:lpstr>
      <vt:lpstr>Slide 39</vt:lpstr>
      <vt:lpstr>Slide 40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Stan Kriventsov</dc:creator>
  <cp:lastModifiedBy>Stan Kriventsov</cp:lastModifiedBy>
  <cp:revision>246</cp:revision>
  <dcterms:created xsi:type="dcterms:W3CDTF">2020-09-26T14:36:58Z</dcterms:created>
  <dcterms:modified xsi:type="dcterms:W3CDTF">2020-10-01T22:01:17Z</dcterms:modified>
</cp:coreProperties>
</file>