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handoutMasterIdLst>
    <p:handoutMasterId r:id="rId36"/>
  </p:handoutMasterIdLst>
  <p:sldIdLst>
    <p:sldId id="256" r:id="rId2"/>
    <p:sldId id="257" r:id="rId3"/>
    <p:sldId id="258" r:id="rId4"/>
    <p:sldId id="259" r:id="rId5"/>
    <p:sldId id="261" r:id="rId6"/>
    <p:sldId id="260" r:id="rId7"/>
    <p:sldId id="281" r:id="rId8"/>
    <p:sldId id="282" r:id="rId9"/>
    <p:sldId id="262" r:id="rId10"/>
    <p:sldId id="277" r:id="rId11"/>
    <p:sldId id="285" r:id="rId12"/>
    <p:sldId id="264" r:id="rId13"/>
    <p:sldId id="263" r:id="rId14"/>
    <p:sldId id="265" r:id="rId15"/>
    <p:sldId id="283" r:id="rId16"/>
    <p:sldId id="266" r:id="rId17"/>
    <p:sldId id="286" r:id="rId18"/>
    <p:sldId id="288" r:id="rId19"/>
    <p:sldId id="275" r:id="rId20"/>
    <p:sldId id="274" r:id="rId21"/>
    <p:sldId id="280" r:id="rId22"/>
    <p:sldId id="278" r:id="rId23"/>
    <p:sldId id="279" r:id="rId24"/>
    <p:sldId id="273" r:id="rId25"/>
    <p:sldId id="284" r:id="rId26"/>
    <p:sldId id="267" r:id="rId27"/>
    <p:sldId id="268" r:id="rId28"/>
    <p:sldId id="269" r:id="rId29"/>
    <p:sldId id="270" r:id="rId30"/>
    <p:sldId id="271" r:id="rId31"/>
    <p:sldId id="276" r:id="rId32"/>
    <p:sldId id="287" r:id="rId33"/>
    <p:sldId id="27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94685" autoAdjust="0"/>
  </p:normalViewPr>
  <p:slideViewPr>
    <p:cSldViewPr>
      <p:cViewPr varScale="1">
        <p:scale>
          <a:sx n="98" d="100"/>
          <a:sy n="98" d="100"/>
        </p:scale>
        <p:origin x="-98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1677F5-6510-488D-8BA0-9C405C68AD0A}" type="datetimeFigureOut">
              <a:rPr lang="en-CA" smtClean="0"/>
              <a:pPr/>
              <a:t>2019-01-24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F9257-A772-4052-AB0A-AE039F258037}" type="slidenum">
              <a:rPr lang="en-CA" smtClean="0"/>
              <a:pPr/>
              <a:t>‹#›</a:t>
            </a:fld>
            <a:endParaRPr lang="en-CA"/>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E4155-49AD-4CD8-B1F2-71A38988CD49}" type="datetimeFigureOut">
              <a:rPr lang="en-CA" smtClean="0"/>
              <a:pPr/>
              <a:t>2019-01-24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03C39-281E-4CF7-9841-73BD8EBE064E}" type="slidenum">
              <a:rPr lang="en-CA" smtClean="0"/>
              <a:pPr/>
              <a:t>‹#›</a:t>
            </a:fld>
            <a:endParaRPr lang="en-CA"/>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9303C39-281E-4CF7-9841-73BD8EBE064E}" type="slidenum">
              <a:rPr lang="en-CA" smtClean="0"/>
              <a:pPr/>
              <a:t>6</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89462"/>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627712"/>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en-CA"/>
          </a:p>
        </p:txBody>
      </p:sp>
      <p:sp>
        <p:nvSpPr>
          <p:cNvPr id="17" name="Footer Placeholder 16"/>
          <p:cNvSpPr>
            <a:spLocks noGrp="1"/>
          </p:cNvSpPr>
          <p:nvPr>
            <p:ph type="ftr" sz="quarter" idx="11"/>
          </p:nvPr>
        </p:nvSpPr>
        <p:spPr>
          <a:xfrm>
            <a:off x="2898648" y="6355080"/>
            <a:ext cx="3474720" cy="365760"/>
          </a:xfrm>
        </p:spPr>
        <p:txBody>
          <a:bodyPr/>
          <a:lstStyle/>
          <a:p>
            <a:endParaRPr lang="en-CA"/>
          </a:p>
        </p:txBody>
      </p:sp>
      <p:sp>
        <p:nvSpPr>
          <p:cNvPr id="29" name="Slide Number Placeholder 28"/>
          <p:cNvSpPr>
            <a:spLocks noGrp="1"/>
          </p:cNvSpPr>
          <p:nvPr>
            <p:ph type="sldNum" sz="quarter" idx="12"/>
          </p:nvPr>
        </p:nvSpPr>
        <p:spPr>
          <a:xfrm>
            <a:off x="1216152" y="6355080"/>
            <a:ext cx="1219200" cy="365760"/>
          </a:xfrm>
        </p:spPr>
        <p:txBody>
          <a:bodyPr/>
          <a:lstStyle/>
          <a:p>
            <a:fld id="{BED764D8-17DC-4C76-875E-5856335F11F4}" type="slidenum">
              <a:rPr lang="en-CA" smtClean="0"/>
              <a:pPr/>
              <a:t>‹#›</a:t>
            </a:fld>
            <a:endParaRPr lang="en-CA"/>
          </a:p>
        </p:txBody>
      </p:sp>
      <p:sp>
        <p:nvSpPr>
          <p:cNvPr id="21" name="Rectangle 20"/>
          <p:cNvSpPr/>
          <p:nvPr/>
        </p:nvSpPr>
        <p:spPr>
          <a:xfrm>
            <a:off x="904874" y="4151337"/>
            <a:ext cx="7915597"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551512"/>
            <a:ext cx="7906072"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4151337"/>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551512"/>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D764D8-17DC-4C76-875E-5856335F11F4}"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D764D8-17DC-4C76-875E-5856335F11F4}" type="slidenum">
              <a:rPr lang="en-CA" smtClean="0"/>
              <a:pPr/>
              <a:t>‹#›</a:t>
            </a:fld>
            <a:endParaRPr lang="en-CA"/>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5090120"/>
          </a:xfrm>
        </p:spPr>
        <p:txBody>
          <a:bodyPr/>
          <a:lstStyle>
            <a:lvl1pPr>
              <a:defRPr baseline="0">
                <a:latin typeface="Bookman Old Style" pitchFamily="18" charset="0"/>
              </a:defRPr>
            </a:lvl1pPr>
            <a:lvl2pPr>
              <a:defRPr baseline="0">
                <a:latin typeface="Bookman Old Style" pitchFamily="18" charset="0"/>
              </a:defRPr>
            </a:lvl2pPr>
            <a:lvl3pPr>
              <a:defRPr baseline="0">
                <a:latin typeface="Bookman Old Style" pitchFamily="18" charset="0"/>
              </a:defRPr>
            </a:lvl3pPr>
            <a:lvl4pPr>
              <a:defRPr baseline="0">
                <a:latin typeface="Bookman Old Style" pitchFamily="18" charset="0"/>
              </a:defRPr>
            </a:lvl4pPr>
            <a:lvl5pPr>
              <a:defRPr baseline="0">
                <a:latin typeface="Bookman Old Style"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endParaRPr lang="en-CA"/>
          </a:p>
        </p:txBody>
      </p:sp>
      <p:sp>
        <p:nvSpPr>
          <p:cNvPr id="5" name="Footer Placeholder 4"/>
          <p:cNvSpPr>
            <a:spLocks noGrp="1"/>
          </p:cNvSpPr>
          <p:nvPr>
            <p:ph type="ftr" sz="quarter" idx="11"/>
          </p:nvPr>
        </p:nvSpPr>
        <p:spPr>
          <a:xfrm>
            <a:off x="2898648" y="6355080"/>
            <a:ext cx="3474720" cy="365760"/>
          </a:xfrm>
        </p:spPr>
        <p:txBody>
          <a:bodyPr/>
          <a:lstStyle/>
          <a:p>
            <a:endParaRPr lang="en-CA"/>
          </a:p>
        </p:txBody>
      </p:sp>
      <p:sp>
        <p:nvSpPr>
          <p:cNvPr id="6" name="Slide Number Placeholder 5"/>
          <p:cNvSpPr>
            <a:spLocks noGrp="1"/>
          </p:cNvSpPr>
          <p:nvPr>
            <p:ph type="sldNum" sz="quarter" idx="12"/>
          </p:nvPr>
        </p:nvSpPr>
        <p:spPr>
          <a:xfrm>
            <a:off x="1069848" y="6355080"/>
            <a:ext cx="1520952" cy="365760"/>
          </a:xfrm>
        </p:spPr>
        <p:txBody>
          <a:bodyPr/>
          <a:lstStyle/>
          <a:p>
            <a:fld id="{BED764D8-17DC-4C76-875E-5856335F11F4}" type="slidenum">
              <a:rPr lang="en-CA" smtClean="0"/>
              <a:pPr/>
              <a:t>‹#›</a:t>
            </a:fld>
            <a:endParaRPr lang="en-CA"/>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D764D8-17DC-4C76-875E-5856335F11F4}" type="slidenum">
              <a:rPr lang="en-CA" smtClean="0"/>
              <a:pPr/>
              <a:t>‹#›</a:t>
            </a:fld>
            <a:endParaRPr lang="en-CA"/>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ED764D8-17DC-4C76-875E-5856335F11F4}" type="slidenum">
              <a:rPr lang="en-CA" smtClean="0"/>
              <a:pPr/>
              <a:t>‹#›</a:t>
            </a:fld>
            <a:endParaRPr lang="en-CA"/>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ED764D8-17DC-4C76-875E-5856335F11F4}" type="slidenum">
              <a:rPr lang="en-CA" smtClean="0"/>
              <a:pPr/>
              <a:t>‹#›</a:t>
            </a:fld>
            <a:endParaRPr lang="en-CA"/>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ED764D8-17DC-4C76-875E-5856335F11F4}" type="slidenum">
              <a:rPr lang="en-CA" smtClean="0"/>
              <a:pPr/>
              <a:t>‹#›</a:t>
            </a:fld>
            <a:endParaRPr lang="en-CA"/>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D764D8-17DC-4C76-875E-5856335F11F4}" type="slidenum">
              <a:rPr lang="en-CA" smtClean="0"/>
              <a:pPr/>
              <a:t>‹#›</a:t>
            </a:fld>
            <a:endParaRPr lang="en-CA"/>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D764D8-17DC-4C76-875E-5856335F11F4}" type="slidenum">
              <a:rPr lang="en-CA" smtClean="0"/>
              <a:pPr/>
              <a:t>‹#›</a:t>
            </a:fld>
            <a:endParaRPr lang="en-CA"/>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CA"/>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CA"/>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ED764D8-17DC-4C76-875E-5856335F11F4}"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4213448"/>
            <a:ext cx="7529264" cy="1159768"/>
          </a:xfrm>
        </p:spPr>
        <p:txBody>
          <a:bodyPr>
            <a:normAutofit/>
          </a:bodyPr>
          <a:lstStyle/>
          <a:p>
            <a:pPr algn="ctr"/>
            <a:r>
              <a:rPr lang="en-CA" dirty="0" smtClean="0"/>
              <a:t>Traveling Santa 2018 – Prime Paths Kaggle Competition</a:t>
            </a:r>
            <a:endParaRPr lang="en-CA" dirty="0"/>
          </a:p>
        </p:txBody>
      </p:sp>
      <p:sp>
        <p:nvSpPr>
          <p:cNvPr id="3" name="Subtitle 2"/>
          <p:cNvSpPr>
            <a:spLocks noGrp="1"/>
          </p:cNvSpPr>
          <p:nvPr>
            <p:ph type="subTitle" idx="1"/>
          </p:nvPr>
        </p:nvSpPr>
        <p:spPr>
          <a:xfrm>
            <a:off x="1219200" y="5703912"/>
            <a:ext cx="7601272" cy="461392"/>
          </a:xfrm>
        </p:spPr>
        <p:txBody>
          <a:bodyPr>
            <a:normAutofit/>
          </a:bodyPr>
          <a:lstStyle/>
          <a:p>
            <a:pPr algn="ctr"/>
            <a:r>
              <a:rPr lang="en-CA" sz="1800" dirty="0" smtClean="0"/>
              <a:t>1,874 teams; $25,000 in prizes; ended January 10, 2019</a:t>
            </a:r>
            <a:endParaRPr lang="en-CA" sz="1800" dirty="0"/>
          </a:p>
        </p:txBody>
      </p:sp>
      <p:sp>
        <p:nvSpPr>
          <p:cNvPr id="5" name="TextBox 4"/>
          <p:cNvSpPr txBox="1"/>
          <p:nvPr/>
        </p:nvSpPr>
        <p:spPr>
          <a:xfrm>
            <a:off x="2123728" y="6309320"/>
            <a:ext cx="5400600" cy="461665"/>
          </a:xfrm>
          <a:prstGeom prst="rect">
            <a:avLst/>
          </a:prstGeom>
          <a:noFill/>
        </p:spPr>
        <p:txBody>
          <a:bodyPr wrap="square" rtlCol="0">
            <a:spAutoFit/>
          </a:bodyPr>
          <a:lstStyle/>
          <a:p>
            <a:pPr algn="ctr"/>
            <a:r>
              <a:rPr lang="en-CA" sz="2400" dirty="0" smtClean="0">
                <a:latin typeface="+mj-lt"/>
              </a:rPr>
              <a:t>Presented by Stan Kriventsov</a:t>
            </a:r>
            <a:endParaRPr lang="en-CA" sz="2400" dirty="0">
              <a:latin typeface="+mj-lt"/>
            </a:endParaRPr>
          </a:p>
        </p:txBody>
      </p:sp>
      <p:pic>
        <p:nvPicPr>
          <p:cNvPr id="6" name="Picture 5" descr="map.jpg"/>
          <p:cNvPicPr>
            <a:picLocks noChangeAspect="1"/>
          </p:cNvPicPr>
          <p:nvPr/>
        </p:nvPicPr>
        <p:blipFill>
          <a:blip r:embed="rId2" cstate="print"/>
          <a:stretch>
            <a:fillRect/>
          </a:stretch>
        </p:blipFill>
        <p:spPr>
          <a:xfrm>
            <a:off x="1512366" y="188640"/>
            <a:ext cx="6444010" cy="3947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990600"/>
          </a:xfrm>
        </p:spPr>
        <p:txBody>
          <a:bodyPr>
            <a:noAutofit/>
          </a:bodyPr>
          <a:lstStyle/>
          <a:p>
            <a:pPr algn="ctr"/>
            <a:r>
              <a:rPr lang="en-CA" sz="3000" dirty="0" smtClean="0"/>
              <a:t>Basic idea – use existing TSP solvers, then rearrange the route to move prime cities into 10</a:t>
            </a:r>
            <a:r>
              <a:rPr lang="en-CA" sz="3000" baseline="30000" dirty="0" smtClean="0"/>
              <a:t>th</a:t>
            </a:r>
            <a:r>
              <a:rPr lang="en-CA" sz="3000" dirty="0" smtClean="0"/>
              <a:t> step locations</a:t>
            </a:r>
            <a:endParaRPr lang="en-CA" sz="3000" dirty="0"/>
          </a:p>
        </p:txBody>
      </p:sp>
      <p:sp>
        <p:nvSpPr>
          <p:cNvPr id="3" name="Content Placeholder 2"/>
          <p:cNvSpPr>
            <a:spLocks noGrp="1"/>
          </p:cNvSpPr>
          <p:nvPr>
            <p:ph sz="quarter" idx="1"/>
          </p:nvPr>
        </p:nvSpPr>
        <p:spPr>
          <a:xfrm>
            <a:off x="457200" y="1867272"/>
            <a:ext cx="8229600" cy="5090120"/>
          </a:xfrm>
        </p:spPr>
        <p:txBody>
          <a:bodyPr/>
          <a:lstStyle/>
          <a:p>
            <a:pPr algn="just"/>
            <a:r>
              <a:rPr lang="en-CA" dirty="0" smtClean="0"/>
              <a:t>Prime penalty – about 10% * 10% = 1% of total tour length – fairly small</a:t>
            </a:r>
          </a:p>
          <a:p>
            <a:pPr algn="just"/>
            <a:endParaRPr lang="en-CA" dirty="0" smtClean="0"/>
          </a:p>
          <a:p>
            <a:pPr algn="just"/>
            <a:r>
              <a:rPr lang="en-CA" dirty="0" smtClean="0"/>
              <a:t>Given how good existing solvers are, it makes sense to try to generate the best solution without penalty and then try to optimize it</a:t>
            </a:r>
          </a:p>
          <a:p>
            <a:pPr algn="just"/>
            <a:endParaRPr lang="en-CA" dirty="0" smtClean="0"/>
          </a:p>
          <a:p>
            <a:pPr algn="just"/>
            <a:r>
              <a:rPr lang="en-CA" dirty="0" smtClean="0"/>
              <a:t>Alternative approach – modify existing C++ code in solvers to include penalty – much harder to 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54224"/>
            <a:ext cx="8229600" cy="990600"/>
          </a:xfrm>
        </p:spPr>
        <p:txBody>
          <a:bodyPr>
            <a:noAutofit/>
          </a:bodyPr>
          <a:lstStyle/>
          <a:p>
            <a:pPr algn="ctr"/>
            <a:r>
              <a:rPr lang="en-CA" sz="3000" dirty="0" smtClean="0"/>
              <a:t>Basic idea – use existing TSP solvers, then rearrange the route to move prime cities into 10</a:t>
            </a:r>
            <a:r>
              <a:rPr lang="en-CA" sz="3000" baseline="30000" dirty="0" smtClean="0"/>
              <a:t>th</a:t>
            </a:r>
            <a:r>
              <a:rPr lang="en-CA" sz="3000" dirty="0" smtClean="0"/>
              <a:t> step locations (continued)</a:t>
            </a:r>
            <a:endParaRPr lang="en-CA" sz="3000" dirty="0"/>
          </a:p>
        </p:txBody>
      </p:sp>
      <p:sp>
        <p:nvSpPr>
          <p:cNvPr id="3" name="Content Placeholder 2"/>
          <p:cNvSpPr>
            <a:spLocks noGrp="1"/>
          </p:cNvSpPr>
          <p:nvPr>
            <p:ph sz="quarter" idx="1"/>
          </p:nvPr>
        </p:nvSpPr>
        <p:spPr>
          <a:xfrm>
            <a:off x="457200" y="1867272"/>
            <a:ext cx="8229600" cy="5090120"/>
          </a:xfrm>
        </p:spPr>
        <p:txBody>
          <a:bodyPr/>
          <a:lstStyle/>
          <a:p>
            <a:endParaRPr lang="en-CA" dirty="0" smtClean="0"/>
          </a:p>
          <a:p>
            <a:r>
              <a:rPr lang="en-CA" dirty="0" smtClean="0"/>
              <a:t>197,768 non-starting cities, 17,802 primes (9.00%)</a:t>
            </a:r>
          </a:p>
          <a:p>
            <a:r>
              <a:rPr lang="en-CA" dirty="0" smtClean="0"/>
              <a:t> For 19,776 penalty locations, expect 1,780 primes in a solution not optimized for penalty</a:t>
            </a:r>
          </a:p>
          <a:p>
            <a:endParaRPr lang="en-CA" dirty="0" smtClean="0"/>
          </a:p>
          <a:p>
            <a:r>
              <a:rPr lang="en-CA" dirty="0" smtClean="0"/>
              <a:t>My final solution – 3,967 primes (20.06%)</a:t>
            </a:r>
          </a:p>
          <a:p>
            <a:r>
              <a:rPr lang="en-CA" dirty="0" smtClean="0"/>
              <a:t>Prime Mover’s kernel solution – 5,155 primes (26.07%)! </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lstStyle/>
          <a:p>
            <a:pPr algn="ctr"/>
            <a:r>
              <a:rPr lang="en-CA" dirty="0" smtClean="0"/>
              <a:t>Approach 1: Nearest Neighbour</a:t>
            </a:r>
            <a:endParaRPr lang="en-CA" dirty="0"/>
          </a:p>
        </p:txBody>
      </p:sp>
      <p:sp>
        <p:nvSpPr>
          <p:cNvPr id="3" name="Content Placeholder 2"/>
          <p:cNvSpPr>
            <a:spLocks noGrp="1"/>
          </p:cNvSpPr>
          <p:nvPr>
            <p:ph sz="quarter" idx="1"/>
          </p:nvPr>
        </p:nvSpPr>
        <p:spPr>
          <a:xfrm>
            <a:off x="457200" y="1219200"/>
            <a:ext cx="8507288" cy="5162128"/>
          </a:xfrm>
        </p:spPr>
        <p:txBody>
          <a:bodyPr/>
          <a:lstStyle/>
          <a:p>
            <a:pPr algn="just">
              <a:spcAft>
                <a:spcPts val="1200"/>
              </a:spcAft>
            </a:pPr>
            <a:r>
              <a:rPr lang="en-CA" dirty="0" smtClean="0">
                <a:latin typeface="+mj-lt"/>
              </a:rPr>
              <a:t>Fast to implement</a:t>
            </a:r>
          </a:p>
          <a:p>
            <a:pPr algn="just">
              <a:spcAft>
                <a:spcPts val="1200"/>
              </a:spcAft>
            </a:pPr>
            <a:r>
              <a:rPr lang="en-CA" dirty="0" smtClean="0">
                <a:latin typeface="+mj-lt"/>
              </a:rPr>
              <a:t>Gives a decent initial solution (score </a:t>
            </a:r>
            <a:r>
              <a:rPr lang="en-CA" dirty="0" smtClean="0"/>
              <a:t>1,812,602), but still very suboptimal since at some point the algorithm runs out of close neighbours</a:t>
            </a:r>
          </a:p>
          <a:p>
            <a:pPr algn="just">
              <a:spcAft>
                <a:spcPts val="1200"/>
              </a:spcAft>
            </a:pPr>
            <a:r>
              <a:rPr lang="en-CA" dirty="0" smtClean="0">
                <a:latin typeface="+mj-lt"/>
              </a:rPr>
              <a:t>Possible to improve by looking ahead and optimizing short paths (e.g. choose 5 closest neighbours and </a:t>
            </a:r>
            <a:r>
              <a:rPr lang="en-CA" dirty="0" err="1" smtClean="0">
                <a:latin typeface="+mj-lt"/>
              </a:rPr>
              <a:t>permutate</a:t>
            </a:r>
            <a:r>
              <a:rPr lang="en-CA" dirty="0" smtClean="0">
                <a:latin typeface="+mj-lt"/>
              </a:rPr>
              <a:t>), but the improvement is not great</a:t>
            </a:r>
            <a:endParaRPr lang="en-CA"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lstStyle/>
          <a:p>
            <a:pPr algn="ctr"/>
            <a:r>
              <a:rPr lang="en-CA" dirty="0" smtClean="0"/>
              <a:t>Approach 2: Permutations</a:t>
            </a:r>
            <a:endParaRPr lang="en-CA" dirty="0"/>
          </a:p>
        </p:txBody>
      </p:sp>
      <p:sp>
        <p:nvSpPr>
          <p:cNvPr id="3" name="Content Placeholder 2"/>
          <p:cNvSpPr>
            <a:spLocks noGrp="1"/>
          </p:cNvSpPr>
          <p:nvPr>
            <p:ph sz="quarter" idx="1"/>
          </p:nvPr>
        </p:nvSpPr>
        <p:spPr>
          <a:xfrm>
            <a:off x="457200" y="1219200"/>
            <a:ext cx="8507288" cy="5162128"/>
          </a:xfrm>
        </p:spPr>
        <p:txBody>
          <a:bodyPr/>
          <a:lstStyle/>
          <a:p>
            <a:pPr algn="just">
              <a:spcAft>
                <a:spcPts val="1200"/>
              </a:spcAft>
            </a:pPr>
            <a:r>
              <a:rPr lang="en-CA" dirty="0" smtClean="0">
                <a:latin typeface="+mj-lt"/>
              </a:rPr>
              <a:t>Try </a:t>
            </a:r>
            <a:r>
              <a:rPr lang="en-CA" u="sng" dirty="0" smtClean="0">
                <a:latin typeface="+mj-lt"/>
              </a:rPr>
              <a:t>all permutations</a:t>
            </a:r>
            <a:r>
              <a:rPr lang="en-CA" dirty="0" smtClean="0">
                <a:latin typeface="+mj-lt"/>
              </a:rPr>
              <a:t> of cities to determine the optimal path</a:t>
            </a:r>
          </a:p>
          <a:p>
            <a:pPr algn="just">
              <a:spcAft>
                <a:spcPts val="1200"/>
              </a:spcAft>
            </a:pPr>
            <a:r>
              <a:rPr lang="en-CA" dirty="0" smtClean="0">
                <a:latin typeface="+mj-lt"/>
              </a:rPr>
              <a:t>Time cost: </a:t>
            </a:r>
            <a:r>
              <a:rPr lang="en-CA" i="1" dirty="0" smtClean="0">
                <a:latin typeface="+mj-lt"/>
              </a:rPr>
              <a:t>n</a:t>
            </a:r>
            <a:r>
              <a:rPr lang="en-CA" dirty="0" smtClean="0">
                <a:latin typeface="+mj-lt"/>
              </a:rPr>
              <a:t>! ( for 197,768 cities ~ 10</a:t>
            </a:r>
            <a:r>
              <a:rPr lang="en-CA" baseline="30000" dirty="0" smtClean="0"/>
              <a:t>960,000 </a:t>
            </a:r>
            <a:r>
              <a:rPr lang="en-CA" dirty="0" smtClean="0">
                <a:latin typeface="+mj-lt"/>
              </a:rPr>
              <a:t>)</a:t>
            </a:r>
          </a:p>
          <a:p>
            <a:pPr algn="just">
              <a:spcAft>
                <a:spcPts val="600"/>
              </a:spcAft>
            </a:pPr>
            <a:r>
              <a:rPr lang="en-CA" dirty="0" smtClean="0">
                <a:latin typeface="+mj-lt"/>
              </a:rPr>
              <a:t>If we evaluate 10</a:t>
            </a:r>
            <a:r>
              <a:rPr lang="en-CA" baseline="30000" dirty="0" smtClean="0">
                <a:latin typeface="+mj-lt"/>
              </a:rPr>
              <a:t>9</a:t>
            </a:r>
            <a:r>
              <a:rPr lang="en-CA" dirty="0" smtClean="0">
                <a:latin typeface="+mj-lt"/>
              </a:rPr>
              <a:t> permutations/second, need about a day for </a:t>
            </a:r>
            <a:r>
              <a:rPr lang="en-CA" i="1" dirty="0" smtClean="0">
                <a:latin typeface="+mj-lt"/>
              </a:rPr>
              <a:t>n </a:t>
            </a:r>
            <a:r>
              <a:rPr lang="en-CA" dirty="0" smtClean="0">
                <a:latin typeface="+mj-lt"/>
              </a:rPr>
              <a:t>= 17, a year for </a:t>
            </a:r>
            <a:r>
              <a:rPr lang="en-CA" i="1" dirty="0" smtClean="0"/>
              <a:t>n </a:t>
            </a:r>
            <a:r>
              <a:rPr lang="en-CA" dirty="0" smtClean="0"/>
              <a:t>= 19</a:t>
            </a:r>
            <a:endParaRPr lang="en-CA" dirty="0" smtClean="0">
              <a:latin typeface="+mj-lt"/>
            </a:endParaRPr>
          </a:p>
          <a:p>
            <a:pPr algn="just"/>
            <a:endParaRPr lang="en-CA" sz="800" dirty="0" smtClean="0">
              <a:latin typeface="+mj-lt"/>
            </a:endParaRPr>
          </a:p>
          <a:p>
            <a:pPr algn="just">
              <a:spcAft>
                <a:spcPts val="1200"/>
              </a:spcAft>
            </a:pPr>
            <a:r>
              <a:rPr lang="en-CA" u="sng" dirty="0" smtClean="0">
                <a:latin typeface="+mj-lt"/>
              </a:rPr>
              <a:t>Held-Karp algorithm</a:t>
            </a:r>
            <a:r>
              <a:rPr lang="en-CA" dirty="0" smtClean="0">
                <a:latin typeface="+mj-lt"/>
              </a:rPr>
              <a:t>: O(</a:t>
            </a:r>
            <a:r>
              <a:rPr lang="en-CA" i="1" dirty="0" smtClean="0">
                <a:latin typeface="+mj-lt"/>
              </a:rPr>
              <a:t>n</a:t>
            </a:r>
            <a:r>
              <a:rPr lang="en-CA" dirty="0" smtClean="0">
                <a:latin typeface="+mj-lt"/>
              </a:rPr>
              <a:t>!) -&gt; O(2</a:t>
            </a:r>
            <a:r>
              <a:rPr lang="en-CA" i="1" baseline="30000" dirty="0" smtClean="0">
                <a:latin typeface="+mj-lt"/>
              </a:rPr>
              <a:t>n</a:t>
            </a:r>
            <a:r>
              <a:rPr lang="en-CA" dirty="0" smtClean="0">
                <a:latin typeface="+mj-lt"/>
              </a:rPr>
              <a:t> * </a:t>
            </a:r>
            <a:r>
              <a:rPr lang="en-CA" i="1" dirty="0" smtClean="0">
                <a:latin typeface="+mj-lt"/>
              </a:rPr>
              <a:t>n</a:t>
            </a:r>
            <a:r>
              <a:rPr lang="en-CA" baseline="30000" dirty="0" smtClean="0">
                <a:latin typeface="+mj-lt"/>
              </a:rPr>
              <a:t>2</a:t>
            </a:r>
            <a:r>
              <a:rPr lang="en-CA" dirty="0" smtClean="0">
                <a:latin typeface="+mj-lt"/>
              </a:rPr>
              <a:t>)</a:t>
            </a:r>
          </a:p>
          <a:p>
            <a:pPr algn="just">
              <a:spcAft>
                <a:spcPts val="1200"/>
              </a:spcAft>
            </a:pPr>
            <a:r>
              <a:rPr lang="en-CA" dirty="0" smtClean="0">
                <a:latin typeface="+mj-lt"/>
              </a:rPr>
              <a:t>                ..., 10, 11, 12, 13, 14, 15, ...</a:t>
            </a:r>
          </a:p>
          <a:p>
            <a:pPr algn="just">
              <a:spcAft>
                <a:spcPts val="1200"/>
              </a:spcAft>
            </a:pPr>
            <a:r>
              <a:rPr lang="en-CA" dirty="0" smtClean="0">
                <a:latin typeface="+mj-lt"/>
              </a:rPr>
              <a:t> </a:t>
            </a:r>
            <a:r>
              <a:rPr lang="en-CA" sz="2000" dirty="0" smtClean="0">
                <a:latin typeface="+mj-lt"/>
              </a:rPr>
              <a:t>Optimal order of the inner terms doesn’t depend on outer terms</a:t>
            </a:r>
          </a:p>
          <a:p>
            <a:pPr algn="just">
              <a:spcAft>
                <a:spcPts val="1200"/>
              </a:spcAft>
            </a:pPr>
            <a:r>
              <a:rPr lang="en-CA" dirty="0" smtClean="0">
                <a:latin typeface="+mj-lt"/>
              </a:rPr>
              <a:t>Can do </a:t>
            </a:r>
            <a:r>
              <a:rPr lang="en-CA" i="1" dirty="0" smtClean="0"/>
              <a:t>n </a:t>
            </a:r>
            <a:r>
              <a:rPr lang="en-CA" dirty="0" smtClean="0"/>
              <a:t>= 25 in a day with 24 processor cores</a:t>
            </a:r>
            <a:endParaRPr lang="en-CA" dirty="0">
              <a:latin typeface="+mj-lt"/>
            </a:endParaRPr>
          </a:p>
        </p:txBody>
      </p:sp>
      <p:sp>
        <p:nvSpPr>
          <p:cNvPr id="4" name="Oval 3"/>
          <p:cNvSpPr/>
          <p:nvPr/>
        </p:nvSpPr>
        <p:spPr>
          <a:xfrm>
            <a:off x="3563888" y="4581128"/>
            <a:ext cx="2592288" cy="576064"/>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p:cNvCxnSpPr/>
          <p:nvPr/>
        </p:nvCxnSpPr>
        <p:spPr>
          <a:xfrm flipV="1">
            <a:off x="3779912" y="5157192"/>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12440"/>
            <a:ext cx="8229600" cy="684312"/>
          </a:xfrm>
        </p:spPr>
        <p:txBody>
          <a:bodyPr/>
          <a:lstStyle/>
          <a:p>
            <a:pPr algn="ctr"/>
            <a:r>
              <a:rPr lang="en-CA" dirty="0" smtClean="0"/>
              <a:t>Approach 3: Minimum Spanning Tree and Alpha-Nearness</a:t>
            </a:r>
            <a:endParaRPr lang="en-CA" dirty="0"/>
          </a:p>
        </p:txBody>
      </p:sp>
      <p:sp>
        <p:nvSpPr>
          <p:cNvPr id="3" name="Content Placeholder 2"/>
          <p:cNvSpPr>
            <a:spLocks noGrp="1"/>
          </p:cNvSpPr>
          <p:nvPr>
            <p:ph sz="quarter" idx="1"/>
          </p:nvPr>
        </p:nvSpPr>
        <p:spPr>
          <a:xfrm>
            <a:off x="457200" y="1507232"/>
            <a:ext cx="8507288" cy="5162128"/>
          </a:xfrm>
        </p:spPr>
        <p:txBody>
          <a:bodyPr/>
          <a:lstStyle/>
          <a:p>
            <a:pPr marL="0" indent="0" algn="just">
              <a:spcAft>
                <a:spcPts val="1200"/>
              </a:spcAft>
              <a:buNone/>
            </a:pPr>
            <a:r>
              <a:rPr lang="en-CA" sz="2400" dirty="0" smtClean="0">
                <a:latin typeface="+mj-lt"/>
              </a:rPr>
              <a:t>Minimum Spanning Tree (MST) - </a:t>
            </a:r>
            <a:r>
              <a:rPr lang="en-CA" sz="2400" dirty="0" smtClean="0"/>
              <a:t>a subset of the edges of a connected, edge-weighted undirected graph that connects all the vertices together, without any cycles and with the minimum possible total edge weight.</a:t>
            </a:r>
          </a:p>
          <a:p>
            <a:pPr marL="0" indent="0" algn="just">
              <a:spcAft>
                <a:spcPts val="1200"/>
              </a:spcAft>
              <a:buNone/>
            </a:pPr>
            <a:r>
              <a:rPr lang="en-CA" sz="2400" dirty="0" smtClean="0">
                <a:latin typeface="+mj-lt"/>
              </a:rPr>
              <a:t>Much easier to find than the optimal closed path.</a:t>
            </a:r>
          </a:p>
          <a:p>
            <a:pPr marL="0" indent="0" algn="just">
              <a:spcAft>
                <a:spcPts val="1200"/>
              </a:spcAft>
              <a:buNone/>
            </a:pPr>
            <a:r>
              <a:rPr lang="en-CA" sz="2400" dirty="0" smtClean="0">
                <a:latin typeface="+mj-lt"/>
              </a:rPr>
              <a:t>Prim’s (</a:t>
            </a:r>
            <a:r>
              <a:rPr lang="en-CA" sz="2400" dirty="0" err="1" smtClean="0">
                <a:latin typeface="+mj-lt"/>
              </a:rPr>
              <a:t>Jarnik’s</a:t>
            </a:r>
            <a:r>
              <a:rPr lang="en-CA" sz="2400" dirty="0" smtClean="0">
                <a:latin typeface="+mj-lt"/>
              </a:rPr>
              <a:t>) algorithm:</a:t>
            </a:r>
          </a:p>
          <a:p>
            <a:pPr marL="0" indent="0" algn="just"/>
            <a:r>
              <a:rPr lang="en-CA" sz="2000" dirty="0" smtClean="0">
                <a:latin typeface="+mj-lt"/>
              </a:rPr>
              <a:t> Start with an arbitrary vertex</a:t>
            </a:r>
          </a:p>
          <a:p>
            <a:pPr marL="0" indent="0" algn="just"/>
            <a:r>
              <a:rPr lang="en-CA" sz="2000" dirty="0" smtClean="0">
                <a:latin typeface="+mj-lt"/>
              </a:rPr>
              <a:t> At each step, add the shortest edge from a vertex within the tree to a vertex outside of it</a:t>
            </a:r>
          </a:p>
          <a:p>
            <a:pPr marL="0" indent="0" algn="just"/>
            <a:r>
              <a:rPr lang="en-CA" sz="2000" dirty="0" smtClean="0">
                <a:latin typeface="+mj-lt"/>
              </a:rPr>
              <a:t> Run time: O(m log(n)), where m is the number of edges and n the number of vertices</a:t>
            </a:r>
          </a:p>
          <a:p>
            <a:pPr marL="0" indent="0" algn="just">
              <a:spcAft>
                <a:spcPts val="1200"/>
              </a:spcAft>
            </a:pPr>
            <a:endParaRPr lang="en-CA" sz="20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12440"/>
            <a:ext cx="8229600" cy="684312"/>
          </a:xfrm>
        </p:spPr>
        <p:txBody>
          <a:bodyPr/>
          <a:lstStyle/>
          <a:p>
            <a:pPr algn="ctr"/>
            <a:r>
              <a:rPr lang="en-CA" dirty="0" smtClean="0"/>
              <a:t>Approach 3: Minimum Spanning Tree and Alpha-Nearness (continued)</a:t>
            </a:r>
            <a:endParaRPr lang="en-CA" dirty="0"/>
          </a:p>
        </p:txBody>
      </p:sp>
      <p:sp>
        <p:nvSpPr>
          <p:cNvPr id="3" name="Content Placeholder 2"/>
          <p:cNvSpPr>
            <a:spLocks noGrp="1"/>
          </p:cNvSpPr>
          <p:nvPr>
            <p:ph sz="quarter" idx="1"/>
          </p:nvPr>
        </p:nvSpPr>
        <p:spPr>
          <a:xfrm>
            <a:off x="457200" y="1507232"/>
            <a:ext cx="8507288" cy="5162128"/>
          </a:xfrm>
        </p:spPr>
        <p:txBody>
          <a:bodyPr>
            <a:normAutofit/>
          </a:bodyPr>
          <a:lstStyle/>
          <a:p>
            <a:pPr marL="0" indent="0" algn="just">
              <a:spcAft>
                <a:spcPts val="1200"/>
              </a:spcAft>
              <a:buNone/>
            </a:pPr>
            <a:r>
              <a:rPr lang="el-GR" sz="2400" dirty="0" smtClean="0">
                <a:latin typeface="+mj-lt"/>
              </a:rPr>
              <a:t>α</a:t>
            </a:r>
            <a:r>
              <a:rPr lang="en-CA" sz="2400" dirty="0" smtClean="0">
                <a:latin typeface="+mj-lt"/>
              </a:rPr>
              <a:t>-nearness for two cities: difference between distance on the minimum spanning tree (1-tree) and the Euclidian distance.</a:t>
            </a:r>
          </a:p>
          <a:p>
            <a:pPr marL="0" indent="0" algn="just">
              <a:spcAft>
                <a:spcPts val="1200"/>
              </a:spcAft>
              <a:buNone/>
            </a:pPr>
            <a:r>
              <a:rPr lang="en-CA" sz="2400" dirty="0" smtClean="0">
                <a:latin typeface="+mj-lt"/>
              </a:rPr>
              <a:t>Zero and small values of </a:t>
            </a:r>
            <a:r>
              <a:rPr lang="el-GR" sz="2400" dirty="0" smtClean="0"/>
              <a:t>α</a:t>
            </a:r>
            <a:r>
              <a:rPr lang="en-CA" sz="2400" dirty="0" smtClean="0"/>
              <a:t>-nearness indicate that the cities are likely to be connected in the optimal path.</a:t>
            </a:r>
          </a:p>
          <a:p>
            <a:pPr marL="0" indent="0" algn="just">
              <a:spcAft>
                <a:spcPts val="1200"/>
              </a:spcAft>
              <a:buNone/>
            </a:pPr>
            <a:endParaRPr lang="en-CA" sz="2400" dirty="0">
              <a:latin typeface="+mj-lt"/>
            </a:endParaRPr>
          </a:p>
        </p:txBody>
      </p:sp>
      <p:pic>
        <p:nvPicPr>
          <p:cNvPr id="4" name="Picture 3" descr="alpha_near.jpg"/>
          <p:cNvPicPr>
            <a:picLocks noChangeAspect="1"/>
          </p:cNvPicPr>
          <p:nvPr/>
        </p:nvPicPr>
        <p:blipFill>
          <a:blip r:embed="rId2" cstate="print"/>
          <a:stretch>
            <a:fillRect/>
          </a:stretch>
        </p:blipFill>
        <p:spPr>
          <a:xfrm>
            <a:off x="827584" y="4221088"/>
            <a:ext cx="3810000" cy="1905000"/>
          </a:xfrm>
          <a:prstGeom prst="rect">
            <a:avLst/>
          </a:prstGeom>
        </p:spPr>
      </p:pic>
      <p:sp>
        <p:nvSpPr>
          <p:cNvPr id="5" name="TextBox 4"/>
          <p:cNvSpPr txBox="1"/>
          <p:nvPr/>
        </p:nvSpPr>
        <p:spPr>
          <a:xfrm>
            <a:off x="4355976" y="4149080"/>
            <a:ext cx="4464496" cy="2585323"/>
          </a:xfrm>
          <a:prstGeom prst="rect">
            <a:avLst/>
          </a:prstGeom>
          <a:noFill/>
        </p:spPr>
        <p:txBody>
          <a:bodyPr wrap="square" rtlCol="0">
            <a:spAutoFit/>
          </a:bodyPr>
          <a:lstStyle/>
          <a:p>
            <a:r>
              <a:rPr lang="en-CA" sz="2400" dirty="0" smtClean="0">
                <a:latin typeface="+mj-lt"/>
              </a:rPr>
              <a:t>Shortest nearest neighbour tour: 1,812,602</a:t>
            </a:r>
          </a:p>
          <a:p>
            <a:endParaRPr lang="en-CA" sz="2400" dirty="0" smtClean="0">
              <a:latin typeface="+mj-lt"/>
            </a:endParaRPr>
          </a:p>
          <a:p>
            <a:r>
              <a:rPr lang="en-CA" sz="2400" dirty="0" smtClean="0">
                <a:latin typeface="+mj-lt"/>
              </a:rPr>
              <a:t>Shortest </a:t>
            </a:r>
            <a:r>
              <a:rPr lang="el-GR" sz="2400" dirty="0" smtClean="0">
                <a:latin typeface="+mj-lt"/>
              </a:rPr>
              <a:t>α</a:t>
            </a:r>
            <a:r>
              <a:rPr lang="en-CA" sz="2400" dirty="0" smtClean="0">
                <a:latin typeface="+mj-lt"/>
              </a:rPr>
              <a:t>-nearest neighbour tour: 1,703,601</a:t>
            </a:r>
          </a:p>
          <a:p>
            <a:endParaRPr lang="en-CA" sz="2400" dirty="0" smtClean="0">
              <a:latin typeface="+mj-lt"/>
            </a:endParaRPr>
          </a:p>
          <a:p>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84312"/>
          </a:xfrm>
        </p:spPr>
        <p:txBody>
          <a:bodyPr/>
          <a:lstStyle/>
          <a:p>
            <a:pPr algn="ctr"/>
            <a:r>
              <a:rPr lang="en-CA" dirty="0" smtClean="0"/>
              <a:t>Approach 4: Heuristics (k-opt)</a:t>
            </a:r>
            <a:endParaRPr lang="en-CA" dirty="0"/>
          </a:p>
        </p:txBody>
      </p:sp>
      <p:sp>
        <p:nvSpPr>
          <p:cNvPr id="3" name="Content Placeholder 2"/>
          <p:cNvSpPr>
            <a:spLocks noGrp="1"/>
          </p:cNvSpPr>
          <p:nvPr>
            <p:ph sz="quarter" idx="1"/>
          </p:nvPr>
        </p:nvSpPr>
        <p:spPr>
          <a:xfrm>
            <a:off x="457200" y="1219200"/>
            <a:ext cx="8507288" cy="5162128"/>
          </a:xfrm>
        </p:spPr>
        <p:txBody>
          <a:bodyPr/>
          <a:lstStyle/>
          <a:p>
            <a:pPr indent="0" algn="just">
              <a:spcAft>
                <a:spcPts val="1200"/>
              </a:spcAft>
              <a:buNone/>
            </a:pPr>
            <a:r>
              <a:rPr lang="en-CA" dirty="0" smtClean="0">
                <a:latin typeface="+mj-lt"/>
              </a:rPr>
              <a:t>Basic idea – replace k edges (connections between cities) of path with k different edges.</a:t>
            </a:r>
          </a:p>
          <a:p>
            <a:pPr indent="0" algn="just">
              <a:spcAft>
                <a:spcPts val="1200"/>
              </a:spcAft>
              <a:buNone/>
            </a:pPr>
            <a:r>
              <a:rPr lang="en-CA" sz="1600" dirty="0" smtClean="0"/>
              <a:t>Lin, </a:t>
            </a:r>
            <a:r>
              <a:rPr lang="en-CA" sz="1600" dirty="0" err="1" smtClean="0"/>
              <a:t>Shen</a:t>
            </a:r>
            <a:r>
              <a:rPr lang="en-CA" sz="1600" dirty="0" smtClean="0"/>
              <a:t>; Kernighan, B. W. (1973). "An Effective Heuristic Algorithm for the Traveling-Salesman Problem". </a:t>
            </a:r>
            <a:r>
              <a:rPr lang="en-CA" sz="1600" i="1" dirty="0" smtClean="0"/>
              <a:t>Operations Research</a:t>
            </a:r>
            <a:r>
              <a:rPr lang="en-CA" sz="1600" dirty="0" smtClean="0"/>
              <a:t>. </a:t>
            </a:r>
            <a:r>
              <a:rPr lang="en-CA" sz="1600" b="1" dirty="0" smtClean="0"/>
              <a:t>21</a:t>
            </a:r>
            <a:r>
              <a:rPr lang="en-CA" sz="1600" dirty="0" smtClean="0"/>
              <a:t> (2): 498–516.</a:t>
            </a:r>
          </a:p>
          <a:p>
            <a:pPr indent="0" algn="just">
              <a:spcAft>
                <a:spcPts val="1200"/>
              </a:spcAft>
              <a:buNone/>
            </a:pPr>
            <a:r>
              <a:rPr lang="en-CA" sz="1600" dirty="0" err="1" smtClean="0"/>
              <a:t>Helsgaun</a:t>
            </a:r>
            <a:r>
              <a:rPr lang="en-CA" sz="1600" dirty="0" smtClean="0"/>
              <a:t>, K. “General </a:t>
            </a:r>
            <a:r>
              <a:rPr lang="en-CA" sz="1600" i="1" dirty="0" smtClean="0"/>
              <a:t>k</a:t>
            </a:r>
            <a:r>
              <a:rPr lang="en-CA" sz="1600" dirty="0" smtClean="0"/>
              <a:t>-opt </a:t>
            </a:r>
            <a:r>
              <a:rPr lang="en-CA" sz="1600" dirty="0" err="1" smtClean="0"/>
              <a:t>submoves</a:t>
            </a:r>
            <a:r>
              <a:rPr lang="en-CA" sz="1600" dirty="0" smtClean="0"/>
              <a:t> for the Lin–Kernighan TSP heuristic”. Math. </a:t>
            </a:r>
            <a:r>
              <a:rPr lang="en-CA" sz="1600" dirty="0" err="1" smtClean="0"/>
              <a:t>Prog</a:t>
            </a:r>
            <a:r>
              <a:rPr lang="en-CA" sz="1600" dirty="0" smtClean="0"/>
              <a:t>. Comp. (2009) 1: 119.</a:t>
            </a:r>
            <a:endParaRPr lang="en-CA" sz="1600" dirty="0" smtClean="0">
              <a:latin typeface="+mj-lt"/>
            </a:endParaRPr>
          </a:p>
          <a:p>
            <a:pPr indent="0" algn="just">
              <a:spcAft>
                <a:spcPts val="1200"/>
              </a:spcAft>
              <a:buNone/>
            </a:pPr>
            <a:r>
              <a:rPr lang="en-CA" dirty="0" smtClean="0">
                <a:latin typeface="+mj-lt"/>
              </a:rPr>
              <a:t>2-opt:</a:t>
            </a:r>
            <a:endParaRPr lang="en-CA" dirty="0">
              <a:latin typeface="+mj-lt"/>
            </a:endParaRPr>
          </a:p>
        </p:txBody>
      </p:sp>
      <p:pic>
        <p:nvPicPr>
          <p:cNvPr id="8" name="Picture 7" descr="2opt.jpg"/>
          <p:cNvPicPr>
            <a:picLocks noChangeAspect="1"/>
          </p:cNvPicPr>
          <p:nvPr/>
        </p:nvPicPr>
        <p:blipFill>
          <a:blip r:embed="rId2" cstate="print"/>
          <a:stretch>
            <a:fillRect/>
          </a:stretch>
        </p:blipFill>
        <p:spPr>
          <a:xfrm>
            <a:off x="467544" y="4653136"/>
            <a:ext cx="3483390" cy="1686694"/>
          </a:xfrm>
          <a:prstGeom prst="rect">
            <a:avLst/>
          </a:prstGeom>
        </p:spPr>
      </p:pic>
      <p:sp>
        <p:nvSpPr>
          <p:cNvPr id="9" name="Right Arrow 8"/>
          <p:cNvSpPr/>
          <p:nvPr/>
        </p:nvSpPr>
        <p:spPr>
          <a:xfrm>
            <a:off x="4499992" y="5157192"/>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descr="2opt2.jpg"/>
          <p:cNvPicPr>
            <a:picLocks noChangeAspect="1"/>
          </p:cNvPicPr>
          <p:nvPr/>
        </p:nvPicPr>
        <p:blipFill>
          <a:blip r:embed="rId3" cstate="print"/>
          <a:stretch>
            <a:fillRect/>
          </a:stretch>
        </p:blipFill>
        <p:spPr>
          <a:xfrm>
            <a:off x="5364089" y="4581128"/>
            <a:ext cx="3483769" cy="1686878"/>
          </a:xfrm>
          <a:prstGeom prst="rect">
            <a:avLst/>
          </a:prstGeom>
        </p:spPr>
      </p:pic>
      <p:cxnSp>
        <p:nvCxnSpPr>
          <p:cNvPr id="12" name="Straight Connector 11"/>
          <p:cNvCxnSpPr/>
          <p:nvPr/>
        </p:nvCxnSpPr>
        <p:spPr>
          <a:xfrm flipV="1">
            <a:off x="6588224" y="5301208"/>
            <a:ext cx="720080" cy="57606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88224" y="5013176"/>
            <a:ext cx="1440160" cy="9361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84312"/>
          </a:xfrm>
        </p:spPr>
        <p:txBody>
          <a:bodyPr>
            <a:normAutofit/>
          </a:bodyPr>
          <a:lstStyle/>
          <a:p>
            <a:pPr algn="ctr"/>
            <a:r>
              <a:rPr lang="en-CA" sz="3000" dirty="0" smtClean="0"/>
              <a:t>Approach 4: Heuristics (k-opt</a:t>
            </a:r>
            <a:r>
              <a:rPr lang="en-CA" sz="3000" dirty="0" smtClean="0"/>
              <a:t>) - continued</a:t>
            </a:r>
            <a:endParaRPr lang="en-CA" sz="3000" dirty="0"/>
          </a:p>
        </p:txBody>
      </p:sp>
      <p:sp>
        <p:nvSpPr>
          <p:cNvPr id="3" name="Content Placeholder 2"/>
          <p:cNvSpPr>
            <a:spLocks noGrp="1"/>
          </p:cNvSpPr>
          <p:nvPr>
            <p:ph sz="quarter" idx="1"/>
          </p:nvPr>
        </p:nvSpPr>
        <p:spPr>
          <a:xfrm>
            <a:off x="457200" y="1052736"/>
            <a:ext cx="8507288" cy="5162128"/>
          </a:xfrm>
        </p:spPr>
        <p:txBody>
          <a:bodyPr>
            <a:normAutofit/>
          </a:bodyPr>
          <a:lstStyle/>
          <a:p>
            <a:pPr indent="0" algn="just">
              <a:spcAft>
                <a:spcPts val="1200"/>
              </a:spcAft>
              <a:buNone/>
            </a:pPr>
            <a:r>
              <a:rPr lang="en-CA" sz="2400" dirty="0" smtClean="0">
                <a:latin typeface="+mj-lt"/>
              </a:rPr>
              <a:t>To </a:t>
            </a:r>
            <a:r>
              <a:rPr lang="en-CA" sz="2400" dirty="0" smtClean="0">
                <a:latin typeface="+mj-lt"/>
              </a:rPr>
              <a:t>use a sequential </a:t>
            </a:r>
            <a:r>
              <a:rPr lang="en-CA" sz="2400" dirty="0" smtClean="0">
                <a:latin typeface="+mj-lt"/>
              </a:rPr>
              <a:t>k-opt for any </a:t>
            </a:r>
            <a:r>
              <a:rPr lang="en-CA" sz="2400" dirty="0" smtClean="0">
                <a:latin typeface="+mj-lt"/>
              </a:rPr>
              <a:t>k:</a:t>
            </a:r>
            <a:endParaRPr lang="en-CA" sz="2400" dirty="0" smtClean="0">
              <a:latin typeface="+mj-lt"/>
            </a:endParaRPr>
          </a:p>
          <a:p>
            <a:pPr indent="0" algn="just">
              <a:spcAft>
                <a:spcPts val="1200"/>
              </a:spcAft>
            </a:pPr>
            <a:r>
              <a:rPr lang="en-CA" sz="2400" dirty="0" smtClean="0">
                <a:latin typeface="+mj-lt"/>
              </a:rPr>
              <a:t> Break a random edge, replace it with an edge from one of the two affected vertices (which now have 1 edge) to a different vertex based on nearness or </a:t>
            </a:r>
            <a:r>
              <a:rPr lang="el-GR" sz="2400" dirty="0" smtClean="0">
                <a:latin typeface="+mj-lt"/>
              </a:rPr>
              <a:t>α</a:t>
            </a:r>
            <a:r>
              <a:rPr lang="en-CA" sz="2400" dirty="0" smtClean="0">
                <a:latin typeface="+mj-lt"/>
              </a:rPr>
              <a:t>-nearness</a:t>
            </a:r>
          </a:p>
          <a:p>
            <a:pPr indent="0" algn="just">
              <a:spcAft>
                <a:spcPts val="1200"/>
              </a:spcAft>
            </a:pPr>
            <a:r>
              <a:rPr lang="en-CA" sz="2400" dirty="0" smtClean="0">
                <a:latin typeface="+mj-lt"/>
              </a:rPr>
              <a:t> From the vertex that now has 3 edges, remove one of the old edges, which would leave another vertex with 1 edge</a:t>
            </a:r>
          </a:p>
          <a:p>
            <a:pPr indent="0" algn="just">
              <a:spcAft>
                <a:spcPts val="1200"/>
              </a:spcAft>
            </a:pPr>
            <a:r>
              <a:rPr lang="en-CA" sz="2400" dirty="0" smtClean="0">
                <a:latin typeface="+mj-lt"/>
              </a:rPr>
              <a:t> Add an edge to that vertex based on </a:t>
            </a:r>
            <a:r>
              <a:rPr lang="en-CA" sz="2400" dirty="0" smtClean="0"/>
              <a:t>nearness or </a:t>
            </a:r>
            <a:r>
              <a:rPr lang="el-GR" sz="2400" dirty="0" smtClean="0"/>
              <a:t>α</a:t>
            </a:r>
            <a:r>
              <a:rPr lang="en-CA" sz="2400" dirty="0" smtClean="0"/>
              <a:t>-nearness, etc</a:t>
            </a:r>
          </a:p>
          <a:p>
            <a:pPr indent="0" algn="just">
              <a:spcAft>
                <a:spcPts val="1200"/>
              </a:spcAft>
            </a:pPr>
            <a:r>
              <a:rPr lang="en-CA" sz="2400" dirty="0" smtClean="0">
                <a:latin typeface="+mj-lt"/>
              </a:rPr>
              <a:t> At some point, close the loop by going to the second original vertex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84312"/>
          </a:xfrm>
        </p:spPr>
        <p:txBody>
          <a:bodyPr>
            <a:normAutofit/>
          </a:bodyPr>
          <a:lstStyle/>
          <a:p>
            <a:pPr algn="ctr"/>
            <a:r>
              <a:rPr lang="en-CA" sz="3000" dirty="0" smtClean="0"/>
              <a:t>Approach 4: Heuristics (k-opt</a:t>
            </a:r>
            <a:r>
              <a:rPr lang="en-CA" sz="3000" dirty="0" smtClean="0"/>
              <a:t>) - continued</a:t>
            </a:r>
            <a:endParaRPr lang="en-CA" sz="3000" dirty="0"/>
          </a:p>
        </p:txBody>
      </p:sp>
      <p:sp>
        <p:nvSpPr>
          <p:cNvPr id="3" name="Content Placeholder 2"/>
          <p:cNvSpPr>
            <a:spLocks noGrp="1"/>
          </p:cNvSpPr>
          <p:nvPr>
            <p:ph sz="quarter" idx="1"/>
          </p:nvPr>
        </p:nvSpPr>
        <p:spPr>
          <a:xfrm>
            <a:off x="457200" y="1052736"/>
            <a:ext cx="8507288" cy="5162128"/>
          </a:xfrm>
        </p:spPr>
        <p:txBody>
          <a:bodyPr>
            <a:normAutofit/>
          </a:bodyPr>
          <a:lstStyle/>
          <a:p>
            <a:pPr indent="0" algn="just">
              <a:spcAft>
                <a:spcPts val="1200"/>
              </a:spcAft>
              <a:buNone/>
            </a:pPr>
            <a:r>
              <a:rPr lang="en-CA" sz="2400" dirty="0" smtClean="0">
                <a:latin typeface="+mj-lt"/>
              </a:rPr>
              <a:t>Non-sequential k-opts are also very important due to the fact that they do not require all points to be close together.</a:t>
            </a:r>
          </a:p>
          <a:p>
            <a:pPr indent="0" algn="ctr">
              <a:spcAft>
                <a:spcPts val="1200"/>
              </a:spcAft>
              <a:buNone/>
            </a:pPr>
            <a:r>
              <a:rPr lang="en-CA" sz="2400" dirty="0" smtClean="0">
                <a:latin typeface="+mj-lt"/>
              </a:rPr>
              <a:t>Example of a non-sequential 4-opt:</a:t>
            </a:r>
          </a:p>
          <a:p>
            <a:pPr indent="0" algn="ctr">
              <a:spcAft>
                <a:spcPts val="1200"/>
              </a:spcAft>
              <a:buNone/>
            </a:pPr>
            <a:endParaRPr lang="en-CA" sz="2400" dirty="0" smtClean="0">
              <a:latin typeface="+mj-lt"/>
            </a:endParaRPr>
          </a:p>
          <a:p>
            <a:pPr indent="0" algn="ctr">
              <a:spcAft>
                <a:spcPts val="1200"/>
              </a:spcAft>
              <a:buNone/>
            </a:pPr>
            <a:endParaRPr lang="en-CA" sz="2400" dirty="0" smtClean="0">
              <a:latin typeface="+mj-lt"/>
            </a:endParaRPr>
          </a:p>
          <a:p>
            <a:pPr indent="0" algn="ctr">
              <a:spcAft>
                <a:spcPts val="1200"/>
              </a:spcAft>
              <a:buNone/>
            </a:pPr>
            <a:endParaRPr lang="en-CA" sz="2400" dirty="0" smtClean="0">
              <a:latin typeface="+mj-lt"/>
            </a:endParaRPr>
          </a:p>
          <a:p>
            <a:pPr indent="0" algn="ctr">
              <a:spcAft>
                <a:spcPts val="1200"/>
              </a:spcAft>
              <a:buNone/>
            </a:pPr>
            <a:endParaRPr lang="en-CA" sz="2400" dirty="0" smtClean="0">
              <a:latin typeface="+mj-lt"/>
            </a:endParaRPr>
          </a:p>
          <a:p>
            <a:pPr indent="0" algn="ctr">
              <a:spcAft>
                <a:spcPts val="1200"/>
              </a:spcAft>
              <a:buNone/>
            </a:pPr>
            <a:endParaRPr lang="en-CA" sz="2400" dirty="0" smtClean="0">
              <a:latin typeface="+mj-lt"/>
            </a:endParaRPr>
          </a:p>
          <a:p>
            <a:pPr indent="0">
              <a:spcAft>
                <a:spcPts val="1200"/>
              </a:spcAft>
              <a:buNone/>
            </a:pPr>
            <a:endParaRPr lang="en-CA" sz="1400" dirty="0" smtClean="0">
              <a:latin typeface="+mj-lt"/>
            </a:endParaRPr>
          </a:p>
          <a:p>
            <a:pPr indent="0" algn="ctr">
              <a:spcAft>
                <a:spcPts val="1200"/>
              </a:spcAft>
              <a:buNone/>
            </a:pPr>
            <a:r>
              <a:rPr lang="en-CA" sz="1400" dirty="0" smtClean="0">
                <a:latin typeface="+mj-lt"/>
              </a:rPr>
              <a:t>Image </a:t>
            </a:r>
            <a:r>
              <a:rPr lang="en-CA" sz="1400" dirty="0" smtClean="0">
                <a:latin typeface="+mj-lt"/>
              </a:rPr>
              <a:t>from http://tsp-basics.blogspot.com/2017/04/4-opt-and-double-bridge.html</a:t>
            </a:r>
            <a:endParaRPr lang="en-CA" sz="1400" dirty="0" smtClean="0">
              <a:latin typeface="+mj-lt"/>
            </a:endParaRPr>
          </a:p>
          <a:p>
            <a:pPr indent="0" algn="just">
              <a:spcAft>
                <a:spcPts val="1200"/>
              </a:spcAft>
              <a:buNone/>
            </a:pPr>
            <a:endParaRPr lang="en-CA" sz="2400" dirty="0" smtClean="0">
              <a:latin typeface="+mj-lt"/>
            </a:endParaRPr>
          </a:p>
          <a:p>
            <a:pPr indent="0" algn="just">
              <a:spcAft>
                <a:spcPts val="1200"/>
              </a:spcAft>
              <a:buNone/>
            </a:pPr>
            <a:endParaRPr lang="en-CA" sz="2400" dirty="0" smtClean="0">
              <a:latin typeface="+mj-lt"/>
            </a:endParaRPr>
          </a:p>
        </p:txBody>
      </p:sp>
      <p:pic>
        <p:nvPicPr>
          <p:cNvPr id="4" name="Picture 3" descr="4-opt.jpg"/>
          <p:cNvPicPr>
            <a:picLocks noChangeAspect="1"/>
          </p:cNvPicPr>
          <p:nvPr/>
        </p:nvPicPr>
        <p:blipFill>
          <a:blip r:embed="rId2" cstate="print"/>
          <a:stretch>
            <a:fillRect/>
          </a:stretch>
        </p:blipFill>
        <p:spPr>
          <a:xfrm>
            <a:off x="1547664" y="2924944"/>
            <a:ext cx="5951862" cy="28516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0432"/>
            <a:ext cx="8229600" cy="684312"/>
          </a:xfrm>
        </p:spPr>
        <p:txBody>
          <a:bodyPr/>
          <a:lstStyle/>
          <a:p>
            <a:pPr algn="ctr"/>
            <a:r>
              <a:rPr lang="en-CA" dirty="0" smtClean="0"/>
              <a:t>Approach 5: Escaping local optima by suboptimal moves + </a:t>
            </a:r>
            <a:r>
              <a:rPr lang="en-CA" dirty="0" err="1" smtClean="0"/>
              <a:t>reoptimizing</a:t>
            </a:r>
            <a:r>
              <a:rPr lang="en-CA" dirty="0" smtClean="0"/>
              <a:t> (kicks)</a:t>
            </a:r>
            <a:endParaRPr lang="en-CA" dirty="0"/>
          </a:p>
        </p:txBody>
      </p:sp>
      <p:sp>
        <p:nvSpPr>
          <p:cNvPr id="3" name="Content Placeholder 2"/>
          <p:cNvSpPr>
            <a:spLocks noGrp="1"/>
          </p:cNvSpPr>
          <p:nvPr>
            <p:ph sz="quarter" idx="1"/>
          </p:nvPr>
        </p:nvSpPr>
        <p:spPr>
          <a:xfrm>
            <a:off x="457200" y="1579240"/>
            <a:ext cx="8507288" cy="5162128"/>
          </a:xfrm>
        </p:spPr>
        <p:txBody>
          <a:bodyPr>
            <a:normAutofit/>
          </a:bodyPr>
          <a:lstStyle/>
          <a:p>
            <a:pPr marL="0" indent="0" algn="just">
              <a:spcAft>
                <a:spcPts val="1200"/>
              </a:spcAft>
              <a:buNone/>
            </a:pPr>
            <a:r>
              <a:rPr lang="en-CA" sz="2400" dirty="0" smtClean="0"/>
              <a:t>TSP seems to be particularly prone to local optima</a:t>
            </a:r>
          </a:p>
          <a:p>
            <a:pPr marL="0" indent="0" algn="just">
              <a:spcAft>
                <a:spcPts val="1200"/>
              </a:spcAft>
              <a:buNone/>
            </a:pPr>
            <a:r>
              <a:rPr lang="en-CA" sz="2400" dirty="0" smtClean="0"/>
              <a:t>To escape these, need to sometimes make moves that worsen the tour length and then optimize again, hoping that the resulting length is an improvement over the starting length</a:t>
            </a:r>
          </a:p>
          <a:p>
            <a:pPr marL="0" indent="0" algn="just">
              <a:spcAft>
                <a:spcPts val="1200"/>
              </a:spcAft>
              <a:buNone/>
            </a:pPr>
            <a:r>
              <a:rPr lang="en-CA" sz="1600" dirty="0" err="1" smtClean="0"/>
              <a:t>Blazinskas</a:t>
            </a:r>
            <a:r>
              <a:rPr lang="en-CA" sz="1600" dirty="0" smtClean="0"/>
              <a:t>, A. “Combining 2-opt , 3-opt and 4-opt with K-swap-kick Perturbations for the Traveling Salesman Problem.” (2011).</a:t>
            </a:r>
            <a:endParaRPr lang="en-CA" sz="16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lstStyle/>
          <a:p>
            <a:pPr algn="ctr"/>
            <a:r>
              <a:rPr lang="en-CA" dirty="0" smtClean="0"/>
              <a:t>Problem Statement</a:t>
            </a:r>
            <a:endParaRPr lang="en-CA" dirty="0"/>
          </a:p>
        </p:txBody>
      </p:sp>
      <p:sp>
        <p:nvSpPr>
          <p:cNvPr id="3" name="Content Placeholder 2"/>
          <p:cNvSpPr>
            <a:spLocks noGrp="1"/>
          </p:cNvSpPr>
          <p:nvPr>
            <p:ph sz="quarter" idx="1"/>
          </p:nvPr>
        </p:nvSpPr>
        <p:spPr/>
        <p:txBody>
          <a:bodyPr/>
          <a:lstStyle/>
          <a:p>
            <a:pPr algn="just">
              <a:spcAft>
                <a:spcPts val="1200"/>
              </a:spcAft>
            </a:pPr>
            <a:r>
              <a:rPr lang="en-CA" dirty="0" smtClean="0">
                <a:latin typeface="+mj-lt"/>
              </a:rPr>
              <a:t>A variation of the Traveling Salesman Problem</a:t>
            </a:r>
          </a:p>
          <a:p>
            <a:pPr algn="just">
              <a:spcAft>
                <a:spcPts val="1200"/>
              </a:spcAft>
            </a:pPr>
            <a:r>
              <a:rPr lang="en-CA" dirty="0" smtClean="0">
                <a:latin typeface="+mj-lt"/>
              </a:rPr>
              <a:t>197,769 cities with IDs 0, 1, 2, ..., 197768</a:t>
            </a:r>
          </a:p>
          <a:p>
            <a:pPr algn="just">
              <a:spcAft>
                <a:spcPts val="1200"/>
              </a:spcAft>
            </a:pPr>
            <a:r>
              <a:rPr lang="en-CA" dirty="0" smtClean="0">
                <a:latin typeface="+mj-lt"/>
              </a:rPr>
              <a:t>The goal is to minimize the length (Euclidian distance) of a closed path starting and ending at city 0</a:t>
            </a:r>
          </a:p>
          <a:p>
            <a:pPr algn="just">
              <a:spcAft>
                <a:spcPts val="1200"/>
              </a:spcAft>
            </a:pPr>
            <a:r>
              <a:rPr lang="en-CA" dirty="0" smtClean="0">
                <a:latin typeface="+mj-lt"/>
              </a:rPr>
              <a:t>The length of every 10</a:t>
            </a:r>
            <a:r>
              <a:rPr lang="en-CA" baseline="30000" dirty="0" smtClean="0">
                <a:latin typeface="+mj-lt"/>
              </a:rPr>
              <a:t>th</a:t>
            </a:r>
            <a:r>
              <a:rPr lang="en-CA" dirty="0" smtClean="0">
                <a:latin typeface="+mj-lt"/>
              </a:rPr>
              <a:t> step is increased by 10% if this step does not originate from a city with a prime ID (2, 3, 5, 7, 11, ...) </a:t>
            </a:r>
          </a:p>
          <a:p>
            <a:pPr algn="just">
              <a:spcAft>
                <a:spcPts val="1200"/>
              </a:spcAft>
            </a:pPr>
            <a:r>
              <a:rPr lang="en-CA" dirty="0" smtClean="0">
                <a:latin typeface="+mj-lt"/>
              </a:rPr>
              <a:t>The cities are taken from pixels in the picture on the previous page </a:t>
            </a:r>
            <a:endParaRPr lang="en-CA"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0432"/>
            <a:ext cx="8784976" cy="684312"/>
          </a:xfrm>
        </p:spPr>
        <p:txBody>
          <a:bodyPr/>
          <a:lstStyle/>
          <a:p>
            <a:pPr algn="ctr"/>
            <a:r>
              <a:rPr lang="en-CA" dirty="0" smtClean="0"/>
              <a:t>Approach 6: Combining solutions </a:t>
            </a:r>
            <a:br>
              <a:rPr lang="en-CA" dirty="0" smtClean="0"/>
            </a:br>
            <a:r>
              <a:rPr lang="en-CA" dirty="0" smtClean="0"/>
              <a:t>(genetic algorithms!)</a:t>
            </a:r>
            <a:endParaRPr lang="en-CA" dirty="0"/>
          </a:p>
        </p:txBody>
      </p:sp>
      <p:sp>
        <p:nvSpPr>
          <p:cNvPr id="3" name="Content Placeholder 2"/>
          <p:cNvSpPr>
            <a:spLocks noGrp="1"/>
          </p:cNvSpPr>
          <p:nvPr>
            <p:ph sz="quarter" idx="1"/>
          </p:nvPr>
        </p:nvSpPr>
        <p:spPr>
          <a:xfrm>
            <a:off x="251520" y="1219200"/>
            <a:ext cx="8892480" cy="5162128"/>
          </a:xfrm>
        </p:spPr>
        <p:txBody>
          <a:bodyPr>
            <a:normAutofit/>
          </a:bodyPr>
          <a:lstStyle/>
          <a:p>
            <a:pPr algn="just">
              <a:spcAft>
                <a:spcPts val="1200"/>
              </a:spcAft>
            </a:pPr>
            <a:r>
              <a:rPr lang="en-CA" sz="2400" dirty="0" smtClean="0">
                <a:latin typeface="+mj-lt"/>
              </a:rPr>
              <a:t>Iterative Partial Transcription (IPT) and </a:t>
            </a:r>
            <a:r>
              <a:rPr lang="en-CA" sz="2400" dirty="0" smtClean="0"/>
              <a:t>Generalized Partition Crossover (GPX) </a:t>
            </a:r>
            <a:r>
              <a:rPr lang="en-CA" sz="2400" dirty="0" smtClean="0">
                <a:latin typeface="+mj-lt"/>
              </a:rPr>
              <a:t>– Essentially, the idea is to </a:t>
            </a:r>
            <a:r>
              <a:rPr lang="en-CA" sz="2400" dirty="0" smtClean="0"/>
              <a:t>merge tours by finding segments that start and end at the same cities and have the same set of cities in between, and choosing the better one.</a:t>
            </a:r>
          </a:p>
          <a:p>
            <a:pPr algn="just">
              <a:spcAft>
                <a:spcPts val="1200"/>
              </a:spcAft>
              <a:buNone/>
            </a:pPr>
            <a:endParaRPr lang="en-CA" sz="2400" dirty="0" smtClean="0"/>
          </a:p>
          <a:p>
            <a:pPr algn="just">
              <a:spcAft>
                <a:spcPts val="1200"/>
              </a:spcAft>
            </a:pPr>
            <a:r>
              <a:rPr lang="en-CA" sz="2400" dirty="0" smtClean="0"/>
              <a:t>Edge Assembly Crossover (EAX) – includes mutations (edges that are not present in either parent), may temporarily increase the tour length</a:t>
            </a:r>
          </a:p>
          <a:p>
            <a:pPr algn="just">
              <a:spcAft>
                <a:spcPts val="1200"/>
              </a:spcAft>
              <a:buNone/>
            </a:pPr>
            <a:r>
              <a:rPr lang="en-CA" sz="1600" dirty="0" smtClean="0"/>
              <a:t>Nagata, Y., &amp; Kobayashi, S. (2013). </a:t>
            </a:r>
            <a:r>
              <a:rPr lang="en-CA" sz="1600" i="1" dirty="0" smtClean="0"/>
              <a:t>A Powerful Genetic Algorithm Using Edge Assembly Crossover for the Traveling Salesman Problem. INFORMS Journal on Computing, 25(2), 346–363.</a:t>
            </a:r>
            <a:endParaRPr lang="en-CA" sz="1600" dirty="0" smtClean="0"/>
          </a:p>
          <a:p>
            <a:pPr algn="just">
              <a:spcAft>
                <a:spcPts val="1200"/>
              </a:spcAft>
            </a:pPr>
            <a:endParaRPr lang="en-CA" dirty="0" smtClean="0">
              <a:latin typeface="+mj-lt"/>
            </a:endParaRPr>
          </a:p>
          <a:p>
            <a:pPr algn="just">
              <a:spcAft>
                <a:spcPts val="1200"/>
              </a:spcAft>
            </a:pPr>
            <a:endParaRPr lang="en-CA"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990600"/>
          </a:xfrm>
        </p:spPr>
        <p:txBody>
          <a:bodyPr/>
          <a:lstStyle/>
          <a:p>
            <a:pPr algn="ctr"/>
            <a:r>
              <a:rPr lang="en-CA" dirty="0" smtClean="0"/>
              <a:t>The Gradual Weight Reduction Strategy</a:t>
            </a:r>
            <a:endParaRPr lang="en-CA" dirty="0"/>
          </a:p>
        </p:txBody>
      </p:sp>
      <p:pic>
        <p:nvPicPr>
          <p:cNvPr id="5" name="Picture 4" descr="weight_reduction.png"/>
          <p:cNvPicPr>
            <a:picLocks noChangeAspect="1"/>
          </p:cNvPicPr>
          <p:nvPr/>
        </p:nvPicPr>
        <p:blipFill>
          <a:blip r:embed="rId2" cstate="print"/>
          <a:stretch>
            <a:fillRect/>
          </a:stretch>
        </p:blipFill>
        <p:spPr>
          <a:xfrm>
            <a:off x="1691680" y="1196752"/>
            <a:ext cx="5769063" cy="5058484"/>
          </a:xfrm>
          <a:prstGeom prst="rect">
            <a:avLst/>
          </a:prstGeom>
        </p:spPr>
      </p:pic>
      <p:sp>
        <p:nvSpPr>
          <p:cNvPr id="6" name="TextBox 5"/>
          <p:cNvSpPr txBox="1"/>
          <p:nvPr/>
        </p:nvSpPr>
        <p:spPr>
          <a:xfrm>
            <a:off x="150832" y="6381328"/>
            <a:ext cx="8993168" cy="338554"/>
          </a:xfrm>
          <a:prstGeom prst="rect">
            <a:avLst/>
          </a:prstGeom>
          <a:noFill/>
        </p:spPr>
        <p:txBody>
          <a:bodyPr wrap="none" rtlCol="0">
            <a:spAutoFit/>
          </a:bodyPr>
          <a:lstStyle/>
          <a:p>
            <a:r>
              <a:rPr lang="en-CA" sz="1600" dirty="0" smtClean="0">
                <a:latin typeface="+mj-lt"/>
              </a:rPr>
              <a:t>From https://www.kaggle.com/c/traveling-santa-2018-prime-paths/discussion/77357</a:t>
            </a:r>
            <a:endParaRPr lang="en-CA" sz="16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990600"/>
          </a:xfrm>
        </p:spPr>
        <p:txBody>
          <a:bodyPr/>
          <a:lstStyle/>
          <a:p>
            <a:pPr algn="ctr"/>
            <a:r>
              <a:rPr lang="en-CA" dirty="0" smtClean="0"/>
              <a:t>Machine Learning Approaches?</a:t>
            </a:r>
            <a:endParaRPr lang="en-CA" dirty="0"/>
          </a:p>
        </p:txBody>
      </p:sp>
      <p:sp>
        <p:nvSpPr>
          <p:cNvPr id="3" name="Content Placeholder 2"/>
          <p:cNvSpPr>
            <a:spLocks noGrp="1"/>
          </p:cNvSpPr>
          <p:nvPr>
            <p:ph sz="quarter" idx="1"/>
          </p:nvPr>
        </p:nvSpPr>
        <p:spPr/>
        <p:txBody>
          <a:bodyPr/>
          <a:lstStyle/>
          <a:p>
            <a:r>
              <a:rPr lang="en-CA" dirty="0" smtClean="0"/>
              <a:t>Some existing research on using machine learning for TSP problems:</a:t>
            </a:r>
          </a:p>
          <a:p>
            <a:endParaRPr lang="en-CA" sz="800" dirty="0" smtClean="0"/>
          </a:p>
          <a:p>
            <a:pPr marL="0" indent="0" algn="just">
              <a:buNone/>
            </a:pPr>
            <a:r>
              <a:rPr lang="en-CA" sz="1600" dirty="0" smtClean="0"/>
              <a:t>Gambardella, LM, </a:t>
            </a:r>
            <a:r>
              <a:rPr lang="en-CA" sz="1600" dirty="0" err="1" smtClean="0"/>
              <a:t>Dorigo</a:t>
            </a:r>
            <a:r>
              <a:rPr lang="en-CA" sz="1600" dirty="0" smtClean="0"/>
              <a:t> M. “Ant-Q: A Reinforcement Learning approach to the traveling salesman problem.” (1995).</a:t>
            </a:r>
          </a:p>
          <a:p>
            <a:pPr marL="0" indent="0" algn="just">
              <a:buNone/>
            </a:pPr>
            <a:r>
              <a:rPr lang="pt-BR" sz="1600" dirty="0" smtClean="0"/>
              <a:t>Vinyals O, Fortunato M, Jaitly N. “Pointer Networks” (2015)</a:t>
            </a:r>
          </a:p>
          <a:p>
            <a:pPr marL="0" indent="0" algn="just">
              <a:buNone/>
            </a:pPr>
            <a:r>
              <a:rPr lang="en-CA" sz="1600" dirty="0" smtClean="0"/>
              <a:t>Bengio Y, Lodi A, </a:t>
            </a:r>
            <a:r>
              <a:rPr lang="en-CA" sz="1600" dirty="0" err="1" smtClean="0"/>
              <a:t>Prouvost</a:t>
            </a:r>
            <a:r>
              <a:rPr lang="en-CA" sz="1600" dirty="0" smtClean="0"/>
              <a:t> A. “Machine Learning for Combinatorial Optimization: a Methodological Tour </a:t>
            </a:r>
            <a:r>
              <a:rPr lang="en-CA" sz="1600" dirty="0" err="1" smtClean="0"/>
              <a:t>d'Horizon</a:t>
            </a:r>
            <a:r>
              <a:rPr lang="en-CA" sz="1600" dirty="0" smtClean="0"/>
              <a:t>” (2018)</a:t>
            </a:r>
          </a:p>
          <a:p>
            <a:pPr marL="0" indent="0" algn="just">
              <a:buNone/>
            </a:pPr>
            <a:endParaRPr lang="en-CA" sz="1600" dirty="0" smtClean="0"/>
          </a:p>
          <a:p>
            <a:r>
              <a:rPr lang="en-CA" dirty="0" smtClean="0"/>
              <a:t>Unfortunately, all of these approaches seem not to scale well for large problems</a:t>
            </a:r>
          </a:p>
          <a:p>
            <a:r>
              <a:rPr lang="en-CA" dirty="0" smtClean="0"/>
              <a:t>None of the winners mention using ML</a:t>
            </a:r>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990600"/>
          </a:xfrm>
        </p:spPr>
        <p:txBody>
          <a:bodyPr/>
          <a:lstStyle/>
          <a:p>
            <a:pPr algn="ctr"/>
            <a:r>
              <a:rPr lang="en-CA" dirty="0" smtClean="0"/>
              <a:t>Performance optimization</a:t>
            </a:r>
            <a:endParaRPr lang="en-CA" dirty="0"/>
          </a:p>
        </p:txBody>
      </p:sp>
      <p:sp>
        <p:nvSpPr>
          <p:cNvPr id="3" name="Content Placeholder 2"/>
          <p:cNvSpPr>
            <a:spLocks noGrp="1"/>
          </p:cNvSpPr>
          <p:nvPr>
            <p:ph sz="quarter" idx="1"/>
          </p:nvPr>
        </p:nvSpPr>
        <p:spPr/>
        <p:txBody>
          <a:bodyPr/>
          <a:lstStyle/>
          <a:p>
            <a:endParaRPr lang="en-CA" dirty="0" smtClean="0"/>
          </a:p>
          <a:p>
            <a:r>
              <a:rPr lang="en-CA" dirty="0" smtClean="0"/>
              <a:t>Most winners used fast languages (C++, Rust)</a:t>
            </a:r>
          </a:p>
          <a:p>
            <a:endParaRPr lang="en-CA" dirty="0" smtClean="0"/>
          </a:p>
          <a:p>
            <a:pPr algn="just"/>
            <a:r>
              <a:rPr lang="en-CA" dirty="0" smtClean="0"/>
              <a:t>Good python solutions employed many advanced time optimization tricks, multithreading via running multiple processes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Python performance optimization: </a:t>
            </a:r>
            <a:r>
              <a:rPr lang="en-CA" dirty="0" err="1" smtClean="0"/>
              <a:t>Numba</a:t>
            </a:r>
            <a:endParaRPr lang="en-CA" dirty="0"/>
          </a:p>
        </p:txBody>
      </p:sp>
      <p:sp>
        <p:nvSpPr>
          <p:cNvPr id="3" name="Content Placeholder 2"/>
          <p:cNvSpPr>
            <a:spLocks noGrp="1"/>
          </p:cNvSpPr>
          <p:nvPr>
            <p:ph sz="quarter" idx="1"/>
          </p:nvPr>
        </p:nvSpPr>
        <p:spPr>
          <a:xfrm>
            <a:off x="457200" y="1219200"/>
            <a:ext cx="8229600" cy="5522168"/>
          </a:xfrm>
        </p:spPr>
        <p:txBody>
          <a:bodyPr>
            <a:normAutofit/>
          </a:bodyPr>
          <a:lstStyle/>
          <a:p>
            <a:pPr algn="just"/>
            <a:r>
              <a:rPr lang="en-CA" sz="2400" dirty="0" err="1" smtClean="0"/>
              <a:t>Numba</a:t>
            </a:r>
            <a:r>
              <a:rPr lang="en-CA" sz="2400" dirty="0" smtClean="0"/>
              <a:t> translates Python functions to optimized machine code at runtime using the industry-standard LLVM compiler library. </a:t>
            </a:r>
            <a:r>
              <a:rPr lang="en-CA" sz="2400" dirty="0" err="1" smtClean="0"/>
              <a:t>Numba</a:t>
            </a:r>
            <a:r>
              <a:rPr lang="en-CA" sz="2400" dirty="0" smtClean="0"/>
              <a:t>-compiled numerical algorithms in Python can approach the speeds of C or FORTRAN.</a:t>
            </a:r>
          </a:p>
          <a:p>
            <a:pPr algn="just"/>
            <a:r>
              <a:rPr lang="en-CA" sz="2400" dirty="0" smtClean="0"/>
              <a:t>Sample code (about 30 times faster with </a:t>
            </a:r>
            <a:r>
              <a:rPr lang="en-CA" sz="2400" dirty="0" err="1" smtClean="0"/>
              <a:t>numba</a:t>
            </a:r>
            <a:r>
              <a:rPr lang="en-CA" sz="2400" dirty="0" smtClean="0"/>
              <a:t>):</a:t>
            </a:r>
          </a:p>
          <a:p>
            <a:pPr marL="576000">
              <a:buNone/>
            </a:pPr>
            <a:r>
              <a:rPr lang="en-CA" sz="1600" dirty="0" smtClean="0"/>
              <a:t>import </a:t>
            </a:r>
            <a:r>
              <a:rPr lang="en-CA" sz="1600" dirty="0" err="1" smtClean="0"/>
              <a:t>numba</a:t>
            </a:r>
            <a:r>
              <a:rPr lang="en-CA" sz="1600" dirty="0" smtClean="0"/>
              <a:t> </a:t>
            </a:r>
          </a:p>
          <a:p>
            <a:pPr marL="576000">
              <a:buNone/>
            </a:pPr>
            <a:r>
              <a:rPr lang="en-CA" sz="1600" dirty="0" smtClean="0"/>
              <a:t>@</a:t>
            </a:r>
            <a:r>
              <a:rPr lang="en-CA" sz="1600" dirty="0" err="1" smtClean="0"/>
              <a:t>numba.jit</a:t>
            </a:r>
            <a:r>
              <a:rPr lang="en-CA" sz="1600" dirty="0" smtClean="0"/>
              <a:t>('i8(i4)', </a:t>
            </a:r>
            <a:r>
              <a:rPr lang="en-CA" sz="1600" dirty="0" err="1" smtClean="0"/>
              <a:t>nopython</a:t>
            </a:r>
            <a:r>
              <a:rPr lang="en-CA" sz="1600" dirty="0" smtClean="0"/>
              <a:t>=True, parallel=False)</a:t>
            </a:r>
          </a:p>
          <a:p>
            <a:pPr marL="576000">
              <a:spcBef>
                <a:spcPts val="0"/>
              </a:spcBef>
              <a:buNone/>
            </a:pPr>
            <a:r>
              <a:rPr lang="en-CA" sz="1600" dirty="0" smtClean="0"/>
              <a:t>def </a:t>
            </a:r>
            <a:r>
              <a:rPr lang="en-CA" sz="1600" dirty="0" err="1" smtClean="0"/>
              <a:t>sum_numba</a:t>
            </a:r>
            <a:r>
              <a:rPr lang="en-CA" sz="1600" dirty="0" smtClean="0"/>
              <a:t>(n):</a:t>
            </a:r>
          </a:p>
          <a:p>
            <a:pPr marL="576000">
              <a:spcBef>
                <a:spcPts val="0"/>
              </a:spcBef>
              <a:buNone/>
            </a:pPr>
            <a:r>
              <a:rPr lang="en-CA" sz="1600" dirty="0" smtClean="0"/>
              <a:t>    s = 0</a:t>
            </a:r>
          </a:p>
          <a:p>
            <a:pPr marL="576000">
              <a:spcBef>
                <a:spcPts val="0"/>
              </a:spcBef>
              <a:buNone/>
            </a:pPr>
            <a:r>
              <a:rPr lang="en-CA" sz="1600" dirty="0" smtClean="0"/>
              <a:t>    for </a:t>
            </a:r>
            <a:r>
              <a:rPr lang="en-CA" sz="1600" dirty="0" err="1" smtClean="0"/>
              <a:t>i</a:t>
            </a:r>
            <a:r>
              <a:rPr lang="en-CA" sz="1600" dirty="0" smtClean="0"/>
              <a:t> in range(n):</a:t>
            </a:r>
          </a:p>
          <a:p>
            <a:pPr marL="576000">
              <a:spcBef>
                <a:spcPts val="0"/>
              </a:spcBef>
              <a:buNone/>
            </a:pPr>
            <a:r>
              <a:rPr lang="en-CA" sz="1600" dirty="0" smtClean="0"/>
              <a:t>        s += </a:t>
            </a:r>
            <a:r>
              <a:rPr lang="en-CA" sz="1600" dirty="0" err="1" smtClean="0"/>
              <a:t>i</a:t>
            </a:r>
            <a:endParaRPr lang="en-CA" sz="1600" dirty="0" smtClean="0"/>
          </a:p>
          <a:p>
            <a:pPr marL="576000">
              <a:spcBef>
                <a:spcPts val="0"/>
              </a:spcBef>
              <a:buNone/>
            </a:pPr>
            <a:r>
              <a:rPr lang="en-CA" sz="1600" dirty="0" smtClean="0"/>
              <a:t>    return s</a:t>
            </a:r>
            <a:endParaRPr lang="en-CA" sz="2400" dirty="0" smtClean="0"/>
          </a:p>
          <a:p>
            <a:pPr algn="just"/>
            <a:r>
              <a:rPr lang="en-CA" sz="2400" dirty="0" smtClean="0"/>
              <a:t>Doesn’t increase speed significantly for highly optimized </a:t>
            </a:r>
            <a:r>
              <a:rPr lang="en-CA" sz="2400" dirty="0" err="1" smtClean="0"/>
              <a:t>numpy</a:t>
            </a:r>
            <a:r>
              <a:rPr lang="en-CA" sz="2400" dirty="0" smtClean="0"/>
              <a:t> code</a:t>
            </a:r>
          </a:p>
          <a:p>
            <a:pPr>
              <a:buNone/>
            </a:pPr>
            <a:endParaRPr lang="en-CA"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2564904"/>
            <a:ext cx="8229600" cy="990600"/>
          </a:xfrm>
        </p:spPr>
        <p:txBody>
          <a:bodyPr>
            <a:normAutofit/>
          </a:bodyPr>
          <a:lstStyle/>
          <a:p>
            <a:pPr algn="ctr"/>
            <a:r>
              <a:rPr lang="en-CA" sz="3600" dirty="0" smtClean="0"/>
              <a:t>Winners’ Solutions</a:t>
            </a:r>
            <a:endParaRPr lang="en-CA"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0432"/>
            <a:ext cx="8229600" cy="684312"/>
          </a:xfrm>
        </p:spPr>
        <p:txBody>
          <a:bodyPr>
            <a:noAutofit/>
          </a:bodyPr>
          <a:lstStyle/>
          <a:p>
            <a:pPr algn="ctr"/>
            <a:r>
              <a:rPr lang="en-CA" dirty="0" smtClean="0"/>
              <a:t>1</a:t>
            </a:r>
            <a:r>
              <a:rPr lang="en-CA" baseline="30000" dirty="0" smtClean="0"/>
              <a:t>st </a:t>
            </a:r>
            <a:r>
              <a:rPr lang="en-CA" dirty="0" smtClean="0"/>
              <a:t>place solution (Prime Mover) – based on posted kernel with links to C++ code</a:t>
            </a:r>
            <a:endParaRPr lang="en-CA" dirty="0"/>
          </a:p>
        </p:txBody>
      </p:sp>
      <p:sp>
        <p:nvSpPr>
          <p:cNvPr id="3" name="Content Placeholder 2"/>
          <p:cNvSpPr>
            <a:spLocks noGrp="1"/>
          </p:cNvSpPr>
          <p:nvPr>
            <p:ph sz="quarter" idx="1"/>
          </p:nvPr>
        </p:nvSpPr>
        <p:spPr>
          <a:xfrm>
            <a:off x="457200" y="1435224"/>
            <a:ext cx="8507288" cy="5162128"/>
          </a:xfrm>
        </p:spPr>
        <p:txBody>
          <a:bodyPr>
            <a:normAutofit/>
          </a:bodyPr>
          <a:lstStyle/>
          <a:p>
            <a:pPr marL="457200" indent="-457200" fontAlgn="base">
              <a:buFont typeface="+mj-lt"/>
              <a:buAutoNum type="arabicPeriod"/>
            </a:pPr>
            <a:r>
              <a:rPr lang="en-CA" sz="2400" dirty="0" smtClean="0"/>
              <a:t>Pure TSP with LKH including dividing the problem into 5 </a:t>
            </a:r>
            <a:r>
              <a:rPr lang="en-CA" sz="2400" dirty="0" err="1" smtClean="0"/>
              <a:t>subproblems</a:t>
            </a:r>
            <a:r>
              <a:rPr lang="en-CA" sz="2400" dirty="0" smtClean="0"/>
              <a:t> – 1,516,360.</a:t>
            </a:r>
          </a:p>
          <a:p>
            <a:pPr marL="457200" indent="-457200" fontAlgn="base">
              <a:buFont typeface="+mj-lt"/>
              <a:buAutoNum type="arabicPeriod"/>
            </a:pPr>
            <a:r>
              <a:rPr lang="en-CA" sz="2400" dirty="0" smtClean="0">
                <a:latin typeface="+mj-lt"/>
              </a:rPr>
              <a:t>Lin-Kernighan with prime penalty and kicks to escape local minima – 1,514,715.</a:t>
            </a:r>
          </a:p>
          <a:p>
            <a:pPr marL="457200" indent="-457200" fontAlgn="base">
              <a:buFont typeface="+mj-lt"/>
              <a:buAutoNum type="arabicPeriod"/>
            </a:pPr>
            <a:r>
              <a:rPr lang="en-CA" sz="2400" dirty="0" smtClean="0">
                <a:latin typeface="+mj-lt"/>
              </a:rPr>
              <a:t>Break the tour into </a:t>
            </a:r>
            <a:r>
              <a:rPr lang="en-CA" sz="2400" dirty="0" err="1" smtClean="0">
                <a:latin typeface="+mj-lt"/>
              </a:rPr>
              <a:t>subproblems</a:t>
            </a:r>
            <a:r>
              <a:rPr lang="en-CA" sz="2400" dirty="0" smtClean="0">
                <a:latin typeface="+mj-lt"/>
              </a:rPr>
              <a:t> and optimize each separately using LKH with prime and varying </a:t>
            </a:r>
            <a:r>
              <a:rPr lang="en-CA" sz="2400" dirty="0" err="1" smtClean="0">
                <a:latin typeface="+mj-lt"/>
              </a:rPr>
              <a:t>subproblem</a:t>
            </a:r>
            <a:r>
              <a:rPr lang="en-CA" sz="2400" dirty="0" smtClean="0">
                <a:latin typeface="+mj-lt"/>
              </a:rPr>
              <a:t> size (10,000 -&gt; 5,000 -&gt; 7,500 -&gt; 6,250) – 1,514,358.</a:t>
            </a:r>
          </a:p>
          <a:p>
            <a:pPr marL="457200" indent="-457200" fontAlgn="base">
              <a:buFont typeface="+mj-lt"/>
              <a:buAutoNum type="arabicPeriod"/>
            </a:pPr>
            <a:r>
              <a:rPr lang="en-CA" sz="2400" dirty="0" smtClean="0">
                <a:latin typeface="+mj-lt"/>
              </a:rPr>
              <a:t>More global Lin-Kernighan – 1,514,325.</a:t>
            </a:r>
          </a:p>
          <a:p>
            <a:pPr marL="457200" indent="-457200" fontAlgn="base">
              <a:buFont typeface="+mj-lt"/>
              <a:buAutoNum type="arabicPeriod"/>
            </a:pPr>
            <a:endParaRPr lang="en-CA" sz="2400" dirty="0" smtClean="0">
              <a:latin typeface="+mj-lt"/>
            </a:endParaRPr>
          </a:p>
          <a:p>
            <a:pPr marL="0" indent="0" fontAlgn="base">
              <a:buNone/>
            </a:pPr>
            <a:r>
              <a:rPr lang="en-CA" sz="2400" dirty="0" smtClean="0">
                <a:latin typeface="+mj-lt"/>
              </a:rPr>
              <a:t>Actual competition score 1,513,747 – either ran these a lot longer or used some other tricks.</a:t>
            </a:r>
            <a:endParaRPr lang="en-CA" sz="2400"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0432"/>
            <a:ext cx="8229600" cy="684312"/>
          </a:xfrm>
        </p:spPr>
        <p:txBody>
          <a:bodyPr>
            <a:noAutofit/>
          </a:bodyPr>
          <a:lstStyle/>
          <a:p>
            <a:pPr algn="ctr"/>
            <a:r>
              <a:rPr lang="en-CA" dirty="0" smtClean="0"/>
              <a:t>2</a:t>
            </a:r>
            <a:r>
              <a:rPr lang="en-CA" baseline="30000" dirty="0" smtClean="0"/>
              <a:t>nd </a:t>
            </a:r>
            <a:r>
              <a:rPr lang="en-CA" dirty="0" smtClean="0"/>
              <a:t>place solution </a:t>
            </a:r>
            <a:br>
              <a:rPr lang="en-CA" dirty="0" smtClean="0"/>
            </a:br>
            <a:r>
              <a:rPr lang="en-CA" dirty="0" smtClean="0"/>
              <a:t>(Farmers peeing further...)</a:t>
            </a:r>
            <a:endParaRPr lang="en-CA" dirty="0"/>
          </a:p>
        </p:txBody>
      </p:sp>
      <p:sp>
        <p:nvSpPr>
          <p:cNvPr id="3" name="Content Placeholder 2"/>
          <p:cNvSpPr>
            <a:spLocks noGrp="1"/>
          </p:cNvSpPr>
          <p:nvPr>
            <p:ph sz="quarter" idx="1"/>
          </p:nvPr>
        </p:nvSpPr>
        <p:spPr>
          <a:xfrm>
            <a:off x="457200" y="1363216"/>
            <a:ext cx="8507288" cy="5162128"/>
          </a:xfrm>
        </p:spPr>
        <p:txBody>
          <a:bodyPr>
            <a:normAutofit/>
          </a:bodyPr>
          <a:lstStyle/>
          <a:p>
            <a:pPr marL="457200" indent="-457200" fontAlgn="base">
              <a:buFont typeface="+mj-lt"/>
              <a:buAutoNum type="arabicPeriod"/>
            </a:pPr>
            <a:r>
              <a:rPr lang="en-CA" sz="2400" dirty="0" smtClean="0"/>
              <a:t>Pure TSP with LKH</a:t>
            </a:r>
          </a:p>
          <a:p>
            <a:pPr marL="457200" indent="-457200" fontAlgn="base">
              <a:buFont typeface="+mj-lt"/>
              <a:buAutoNum type="arabicPeriod"/>
            </a:pPr>
            <a:r>
              <a:rPr lang="en-CA" sz="2400" dirty="0" smtClean="0"/>
              <a:t>Custom Lin-Kernighan with slowly increasing penalty 1%, 2%, ..., 10%</a:t>
            </a:r>
          </a:p>
          <a:p>
            <a:pPr marL="457200" indent="-457200" fontAlgn="base">
              <a:buFont typeface="+mj-lt"/>
              <a:buAutoNum type="arabicPeriod"/>
            </a:pPr>
            <a:r>
              <a:rPr lang="en-CA" sz="2400" dirty="0" smtClean="0">
                <a:latin typeface="+mj-lt"/>
              </a:rPr>
              <a:t>Use kicks to get out of local optima: a) Make several 8-opt moves that do not increase length by more than 20, then optimize; b) alter the penalty either up or down and optimize</a:t>
            </a:r>
          </a:p>
          <a:p>
            <a:pPr marL="457200" indent="-457200" fontAlgn="base">
              <a:buFont typeface="+mj-lt"/>
              <a:buAutoNum type="arabicPeriod"/>
            </a:pPr>
            <a:r>
              <a:rPr lang="en-CA" sz="2400" dirty="0" smtClean="0">
                <a:latin typeface="+mj-lt"/>
              </a:rPr>
              <a:t>Merge tours by finding segments that start and end at the same cities and have the same set of cities in between, and choosing the better one (custom implementation of IPT)</a:t>
            </a:r>
          </a:p>
          <a:p>
            <a:pPr marL="457200" indent="-457200" fontAlgn="base">
              <a:buFont typeface="+mj-lt"/>
              <a:buAutoNum type="arabicPeriod"/>
            </a:pPr>
            <a:r>
              <a:rPr lang="en-CA" sz="2400" dirty="0" smtClean="0">
                <a:latin typeface="+mj-lt"/>
              </a:rPr>
              <a:t>Run everything on 72 and 48 core machines, coded in Rust</a:t>
            </a:r>
            <a:endParaRPr lang="en-CA" sz="24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0432"/>
            <a:ext cx="8229600" cy="684312"/>
          </a:xfrm>
        </p:spPr>
        <p:txBody>
          <a:bodyPr>
            <a:noAutofit/>
          </a:bodyPr>
          <a:lstStyle/>
          <a:p>
            <a:pPr algn="ctr"/>
            <a:r>
              <a:rPr lang="en-CA" dirty="0" smtClean="0"/>
              <a:t>3</a:t>
            </a:r>
            <a:r>
              <a:rPr lang="en-CA" baseline="30000" dirty="0" smtClean="0"/>
              <a:t>rd </a:t>
            </a:r>
            <a:r>
              <a:rPr lang="en-CA" dirty="0" smtClean="0"/>
              <a:t>place solution </a:t>
            </a:r>
            <a:br>
              <a:rPr lang="en-CA" dirty="0" smtClean="0"/>
            </a:br>
            <a:r>
              <a:rPr lang="en-CA" dirty="0" smtClean="0"/>
              <a:t>(</a:t>
            </a:r>
            <a:r>
              <a:rPr lang="en-CA" dirty="0" err="1" smtClean="0"/>
              <a:t>NighTurs</a:t>
            </a:r>
            <a:r>
              <a:rPr lang="en-CA" dirty="0" smtClean="0"/>
              <a:t>)</a:t>
            </a:r>
            <a:endParaRPr lang="en-CA" dirty="0"/>
          </a:p>
        </p:txBody>
      </p:sp>
      <p:sp>
        <p:nvSpPr>
          <p:cNvPr id="3" name="Content Placeholder 2"/>
          <p:cNvSpPr>
            <a:spLocks noGrp="1"/>
          </p:cNvSpPr>
          <p:nvPr>
            <p:ph sz="quarter" idx="1"/>
          </p:nvPr>
        </p:nvSpPr>
        <p:spPr>
          <a:xfrm>
            <a:off x="457200" y="1435224"/>
            <a:ext cx="8507288" cy="5162128"/>
          </a:xfrm>
        </p:spPr>
        <p:txBody>
          <a:bodyPr>
            <a:normAutofit/>
          </a:bodyPr>
          <a:lstStyle/>
          <a:p>
            <a:pPr marL="457200" indent="-457200" fontAlgn="base">
              <a:buFont typeface="+mj-lt"/>
              <a:buAutoNum type="arabicPeriod"/>
            </a:pPr>
            <a:r>
              <a:rPr lang="en-CA" sz="2400" dirty="0" smtClean="0"/>
              <a:t>Pure TSP with LKH – 1,516,321.</a:t>
            </a:r>
          </a:p>
          <a:p>
            <a:pPr marL="457200" indent="-457200" fontAlgn="base">
              <a:buFont typeface="+mj-lt"/>
              <a:buAutoNum type="arabicPeriod"/>
            </a:pPr>
            <a:r>
              <a:rPr lang="en-CA" sz="2400" dirty="0" smtClean="0"/>
              <a:t>Run penalty aware steepest descent Lin-Kernighan – 1,514,683.</a:t>
            </a:r>
          </a:p>
          <a:p>
            <a:pPr marL="457200" indent="-457200" fontAlgn="base">
              <a:buFont typeface="+mj-lt"/>
              <a:buAutoNum type="arabicPeriod"/>
            </a:pPr>
            <a:r>
              <a:rPr lang="en-CA" sz="2400" dirty="0" smtClean="0"/>
              <a:t>Try applying higher opts (up to more than 20-opt) – 1,514,610.</a:t>
            </a:r>
          </a:p>
          <a:p>
            <a:pPr marL="457200" indent="-457200" fontAlgn="base">
              <a:buFont typeface="+mj-lt"/>
              <a:buAutoNum type="arabicPeriod"/>
            </a:pPr>
            <a:r>
              <a:rPr lang="en-CA" sz="2400" dirty="0" smtClean="0"/>
              <a:t>Kick tour, </a:t>
            </a:r>
            <a:r>
              <a:rPr lang="en-CA" sz="2400" dirty="0" err="1" smtClean="0"/>
              <a:t>reoptimize</a:t>
            </a:r>
            <a:r>
              <a:rPr lang="en-CA" sz="2400" dirty="0" smtClean="0"/>
              <a:t> – 1,514,245.</a:t>
            </a:r>
          </a:p>
          <a:p>
            <a:pPr marL="457200" indent="-457200" fontAlgn="base">
              <a:buFont typeface="+mj-lt"/>
              <a:buAutoNum type="arabicPeriod"/>
            </a:pPr>
            <a:r>
              <a:rPr lang="en-CA" sz="2400" dirty="0" smtClean="0"/>
              <a:t>Kick tour, </a:t>
            </a:r>
            <a:r>
              <a:rPr lang="en-CA" sz="2400" dirty="0" err="1" smtClean="0"/>
              <a:t>reoptimize</a:t>
            </a:r>
            <a:r>
              <a:rPr lang="en-CA" sz="2400" dirty="0" smtClean="0"/>
              <a:t> with tricks from 3, recombine with GPX2 – 1,514,014.</a:t>
            </a:r>
          </a:p>
          <a:p>
            <a:pPr algn="just">
              <a:spcAft>
                <a:spcPts val="1200"/>
              </a:spcAft>
            </a:pPr>
            <a:endParaRPr lang="en-CA" sz="2400" dirty="0" smtClean="0">
              <a:latin typeface="+mj-lt"/>
            </a:endParaRPr>
          </a:p>
          <a:p>
            <a:pPr algn="just">
              <a:spcAft>
                <a:spcPts val="1200"/>
              </a:spcAft>
            </a:pPr>
            <a:endParaRPr lang="en-CA" sz="2400"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0432"/>
            <a:ext cx="8229600" cy="684312"/>
          </a:xfrm>
        </p:spPr>
        <p:txBody>
          <a:bodyPr>
            <a:noAutofit/>
          </a:bodyPr>
          <a:lstStyle/>
          <a:p>
            <a:pPr algn="ctr"/>
            <a:r>
              <a:rPr lang="en-CA" dirty="0" smtClean="0"/>
              <a:t>5</a:t>
            </a:r>
            <a:r>
              <a:rPr lang="en-CA" baseline="30000" dirty="0" smtClean="0"/>
              <a:t>th </a:t>
            </a:r>
            <a:r>
              <a:rPr lang="en-CA" dirty="0" smtClean="0"/>
              <a:t>place solution </a:t>
            </a:r>
            <a:br>
              <a:rPr lang="en-CA" dirty="0" smtClean="0"/>
            </a:br>
            <a:r>
              <a:rPr lang="en-CA" dirty="0" smtClean="0"/>
              <a:t>(Random Traveling)</a:t>
            </a:r>
            <a:endParaRPr lang="en-CA" dirty="0"/>
          </a:p>
        </p:txBody>
      </p:sp>
      <p:sp>
        <p:nvSpPr>
          <p:cNvPr id="3" name="Content Placeholder 2"/>
          <p:cNvSpPr>
            <a:spLocks noGrp="1"/>
          </p:cNvSpPr>
          <p:nvPr>
            <p:ph sz="quarter" idx="1"/>
          </p:nvPr>
        </p:nvSpPr>
        <p:spPr>
          <a:xfrm>
            <a:off x="323528" y="1435224"/>
            <a:ext cx="8640960" cy="5162128"/>
          </a:xfrm>
        </p:spPr>
        <p:txBody>
          <a:bodyPr/>
          <a:lstStyle/>
          <a:p>
            <a:pPr marL="457200" indent="-457200" fontAlgn="base">
              <a:buFont typeface="+mj-lt"/>
              <a:buAutoNum type="arabicPeriod"/>
            </a:pPr>
            <a:r>
              <a:rPr lang="en-CA" sz="2400" dirty="0" smtClean="0"/>
              <a:t>Pure LKH – 1,516,290.</a:t>
            </a:r>
          </a:p>
          <a:p>
            <a:pPr marL="457200" indent="-457200" fontAlgn="base">
              <a:buFont typeface="+mj-lt"/>
              <a:buAutoNum type="arabicPeriod"/>
            </a:pPr>
            <a:r>
              <a:rPr lang="en-CA" sz="2400" dirty="0" smtClean="0"/>
              <a:t>K-opt with penalty up to k = 5 – 1,515,325.</a:t>
            </a:r>
          </a:p>
          <a:p>
            <a:pPr marL="457200" indent="-457200" algn="just" fontAlgn="base">
              <a:buFont typeface="+mj-lt"/>
              <a:buAutoNum type="arabicPeriod"/>
            </a:pPr>
            <a:r>
              <a:rPr lang="en-CA" sz="2400" dirty="0" smtClean="0"/>
              <a:t>To avoid getting stuck in local optima, only accept moves that do not increase base (non-penalty) length too much – 1,515,118.</a:t>
            </a:r>
          </a:p>
          <a:p>
            <a:pPr marL="457200" indent="-457200" algn="just" fontAlgn="base">
              <a:buFont typeface="+mj-lt"/>
              <a:buAutoNum type="arabicPeriod"/>
            </a:pPr>
            <a:r>
              <a:rPr lang="en-CA" sz="2400" dirty="0" smtClean="0"/>
              <a:t>Use local permutations and other k-opt moves – 1,514,977.</a:t>
            </a:r>
          </a:p>
          <a:p>
            <a:pPr marL="457200" indent="-457200" algn="just" fontAlgn="base">
              <a:buFont typeface="+mj-lt"/>
              <a:buAutoNum type="arabicPeriod"/>
            </a:pPr>
            <a:r>
              <a:rPr lang="en-CA" sz="2400" dirty="0" smtClean="0"/>
              <a:t>EAX algorithm – 1,514,223.</a:t>
            </a:r>
          </a:p>
          <a:p>
            <a:pPr marL="457200" indent="-457200" algn="just" fontAlgn="base">
              <a:buFont typeface="+mj-lt"/>
              <a:buAutoNum type="arabicPeriod"/>
            </a:pPr>
            <a:endParaRPr lang="en-CA" sz="2400" dirty="0" smtClean="0"/>
          </a:p>
          <a:p>
            <a:pPr marL="457200" indent="-457200" fontAlgn="base">
              <a:buFont typeface="+mj-lt"/>
              <a:buAutoNum type="arabicPeriod"/>
            </a:pPr>
            <a:endParaRPr lang="en-CA" sz="2400" dirty="0" smtClean="0"/>
          </a:p>
          <a:p>
            <a:pPr algn="just">
              <a:spcAft>
                <a:spcPts val="1200"/>
              </a:spcAft>
            </a:pPr>
            <a:endParaRPr lang="en-CA"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lstStyle/>
          <a:p>
            <a:pPr algn="ctr"/>
            <a:r>
              <a:rPr lang="en-CA" dirty="0" smtClean="0"/>
              <a:t>The data (cities.csv)</a:t>
            </a:r>
            <a:endParaRPr lang="en-CA" dirty="0"/>
          </a:p>
        </p:txBody>
      </p:sp>
      <p:sp>
        <p:nvSpPr>
          <p:cNvPr id="3" name="Content Placeholder 2"/>
          <p:cNvSpPr>
            <a:spLocks noGrp="1"/>
          </p:cNvSpPr>
          <p:nvPr>
            <p:ph sz="quarter" idx="1"/>
          </p:nvPr>
        </p:nvSpPr>
        <p:spPr>
          <a:xfrm>
            <a:off x="457200" y="1219200"/>
            <a:ext cx="8507288" cy="4937760"/>
          </a:xfrm>
        </p:spPr>
        <p:txBody>
          <a:bodyPr>
            <a:normAutofit/>
          </a:bodyPr>
          <a:lstStyle/>
          <a:p>
            <a:pPr algn="just">
              <a:spcAft>
                <a:spcPts val="1200"/>
              </a:spcAft>
              <a:buNone/>
            </a:pPr>
            <a:r>
              <a:rPr lang="en-CA" sz="2400" dirty="0" err="1" smtClean="0">
                <a:latin typeface="+mj-lt"/>
              </a:rPr>
              <a:t>CityId</a:t>
            </a:r>
            <a:r>
              <a:rPr lang="en-CA" sz="2400" dirty="0" smtClean="0">
                <a:latin typeface="+mj-lt"/>
              </a:rPr>
              <a:t>, X, Y</a:t>
            </a:r>
          </a:p>
          <a:p>
            <a:pPr algn="just">
              <a:spcAft>
                <a:spcPts val="600"/>
              </a:spcAft>
              <a:buNone/>
            </a:pPr>
            <a:r>
              <a:rPr lang="en-CA" sz="2400" dirty="0" smtClean="0">
                <a:latin typeface="+mj-lt"/>
              </a:rPr>
              <a:t>0, 316.836739061509, 2202.34070733524</a:t>
            </a:r>
          </a:p>
          <a:p>
            <a:pPr algn="just">
              <a:spcAft>
                <a:spcPts val="600"/>
              </a:spcAft>
              <a:buNone/>
            </a:pPr>
            <a:r>
              <a:rPr lang="en-CA" sz="2400" dirty="0" smtClean="0">
                <a:latin typeface="+mj-lt"/>
              </a:rPr>
              <a:t>1, 4377.40597216624, 336.602082171235</a:t>
            </a:r>
          </a:p>
          <a:p>
            <a:pPr algn="just">
              <a:spcAft>
                <a:spcPts val="600"/>
              </a:spcAft>
              <a:buNone/>
            </a:pPr>
            <a:r>
              <a:rPr lang="en-CA" sz="2400" dirty="0" smtClean="0">
                <a:latin typeface="+mj-lt"/>
              </a:rPr>
              <a:t>2, 3454.15819771172, 2820.05301124811</a:t>
            </a:r>
          </a:p>
          <a:p>
            <a:pPr algn="just">
              <a:spcAft>
                <a:spcPts val="600"/>
              </a:spcAft>
              <a:buNone/>
            </a:pPr>
            <a:r>
              <a:rPr lang="en-CA" sz="2400" dirty="0" smtClean="0">
                <a:latin typeface="+mj-lt"/>
              </a:rPr>
              <a:t>3, 4688.09929763477, 2935.89805580997</a:t>
            </a:r>
          </a:p>
          <a:p>
            <a:pPr algn="just">
              <a:spcAft>
                <a:spcPts val="600"/>
              </a:spcAft>
              <a:buNone/>
            </a:pPr>
            <a:r>
              <a:rPr lang="en-CA" sz="2400" dirty="0" smtClean="0">
                <a:latin typeface="+mj-lt"/>
              </a:rPr>
              <a:t>...</a:t>
            </a:r>
          </a:p>
          <a:p>
            <a:pPr algn="just">
              <a:spcAft>
                <a:spcPts val="600"/>
              </a:spcAft>
              <a:buNone/>
            </a:pPr>
            <a:r>
              <a:rPr lang="en-CA" sz="2400" dirty="0" smtClean="0">
                <a:latin typeface="+mj-lt"/>
              </a:rPr>
              <a:t>197768, 1354.76477830356, 3218.10062536298</a:t>
            </a:r>
          </a:p>
          <a:p>
            <a:pPr algn="just">
              <a:spcAft>
                <a:spcPts val="600"/>
              </a:spcAft>
              <a:buNone/>
            </a:pPr>
            <a:endParaRPr lang="en-CA" sz="2400" dirty="0" smtClean="0">
              <a:latin typeface="+mj-lt"/>
            </a:endParaRPr>
          </a:p>
          <a:p>
            <a:pPr algn="just">
              <a:spcAft>
                <a:spcPts val="600"/>
              </a:spcAft>
              <a:buNone/>
            </a:pPr>
            <a:r>
              <a:rPr lang="en-CA" sz="2400" dirty="0" smtClean="0">
                <a:latin typeface="+mj-lt"/>
              </a:rPr>
              <a:t>X: (0, 5100), Y: (0, 3400)</a:t>
            </a:r>
            <a:endParaRPr lang="en-CA" sz="2400"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0432"/>
            <a:ext cx="8229600" cy="684312"/>
          </a:xfrm>
        </p:spPr>
        <p:txBody>
          <a:bodyPr>
            <a:noAutofit/>
          </a:bodyPr>
          <a:lstStyle/>
          <a:p>
            <a:pPr algn="ctr"/>
            <a:r>
              <a:rPr lang="en-CA" dirty="0" smtClean="0"/>
              <a:t>8</a:t>
            </a:r>
            <a:r>
              <a:rPr lang="en-CA" baseline="30000" dirty="0" smtClean="0"/>
              <a:t>th </a:t>
            </a:r>
            <a:r>
              <a:rPr lang="en-CA" dirty="0" smtClean="0"/>
              <a:t>place solution (</a:t>
            </a:r>
            <a:r>
              <a:rPr lang="en-CA" dirty="0" err="1" smtClean="0"/>
              <a:t>Zidmie|Kha|Marc|Simon</a:t>
            </a:r>
            <a:r>
              <a:rPr lang="en-CA" dirty="0" smtClean="0"/>
              <a:t>)</a:t>
            </a:r>
            <a:endParaRPr lang="en-CA" dirty="0"/>
          </a:p>
        </p:txBody>
      </p:sp>
      <p:sp>
        <p:nvSpPr>
          <p:cNvPr id="3" name="Content Placeholder 2"/>
          <p:cNvSpPr>
            <a:spLocks noGrp="1"/>
          </p:cNvSpPr>
          <p:nvPr>
            <p:ph sz="quarter" idx="1"/>
          </p:nvPr>
        </p:nvSpPr>
        <p:spPr>
          <a:xfrm>
            <a:off x="457200" y="1219200"/>
            <a:ext cx="8507288" cy="5162128"/>
          </a:xfrm>
        </p:spPr>
        <p:txBody>
          <a:bodyPr/>
          <a:lstStyle/>
          <a:p>
            <a:pPr marL="457200" indent="-457200" fontAlgn="base">
              <a:buFont typeface="+mj-lt"/>
              <a:buAutoNum type="arabicPeriod"/>
            </a:pPr>
            <a:r>
              <a:rPr lang="en-CA" sz="2400" dirty="0" smtClean="0"/>
              <a:t>Pure LKH – 1,516,256.</a:t>
            </a:r>
          </a:p>
          <a:p>
            <a:pPr marL="457200" indent="-457200" fontAlgn="base">
              <a:buFont typeface="+mj-lt"/>
              <a:buAutoNum type="arabicPeriod"/>
            </a:pPr>
            <a:r>
              <a:rPr lang="en-CA" sz="2400" dirty="0" smtClean="0"/>
              <a:t>2- and 3-opt – 1,515,8xx.</a:t>
            </a:r>
          </a:p>
          <a:p>
            <a:pPr marL="457200" indent="-457200" fontAlgn="base">
              <a:buFont typeface="+mj-lt"/>
              <a:buAutoNum type="arabicPeriod"/>
            </a:pPr>
            <a:r>
              <a:rPr lang="en-CA" sz="2400" dirty="0" smtClean="0"/>
              <a:t>Non-sequential 4-opt – 1,515,6xx.</a:t>
            </a:r>
          </a:p>
          <a:p>
            <a:pPr marL="457200" indent="-457200" fontAlgn="base">
              <a:buFont typeface="+mj-lt"/>
              <a:buAutoNum type="arabicPeriod"/>
            </a:pPr>
            <a:r>
              <a:rPr lang="en-CA" sz="2400" dirty="0" smtClean="0"/>
              <a:t>Gradually increasing penalty trick – 1,515,4xx.</a:t>
            </a:r>
          </a:p>
          <a:p>
            <a:pPr marL="457200" indent="-457200" fontAlgn="base">
              <a:buFont typeface="+mj-lt"/>
              <a:buAutoNum type="arabicPeriod"/>
            </a:pPr>
            <a:r>
              <a:rPr lang="en-CA" sz="2400" dirty="0" err="1" smtClean="0"/>
              <a:t>CumSum</a:t>
            </a:r>
            <a:r>
              <a:rPr lang="en-CA" sz="2400" dirty="0" smtClean="0"/>
              <a:t> trick for fast scoring (</a:t>
            </a:r>
            <a:r>
              <a:rPr lang="en-CA" sz="2400" dirty="0" err="1" smtClean="0"/>
              <a:t>precomputing</a:t>
            </a:r>
            <a:r>
              <a:rPr lang="en-CA" sz="2400" dirty="0" smtClean="0"/>
              <a:t> scores for all offsets) – 1,514,9xx.</a:t>
            </a:r>
          </a:p>
          <a:p>
            <a:pPr marL="457200" indent="-457200" fontAlgn="base">
              <a:buFont typeface="+mj-lt"/>
              <a:buAutoNum type="arabicPeriod"/>
            </a:pPr>
            <a:r>
              <a:rPr lang="en-CA" sz="2400" dirty="0" smtClean="0"/>
              <a:t>Kicks to escape local minima by up to 5-opt – 1,514,7xx.</a:t>
            </a:r>
          </a:p>
          <a:p>
            <a:pPr marL="457200" indent="-457200" fontAlgn="base">
              <a:buFont typeface="+mj-lt"/>
              <a:buAutoNum type="arabicPeriod"/>
            </a:pPr>
            <a:r>
              <a:rPr lang="en-CA" sz="2400" dirty="0" smtClean="0"/>
              <a:t>Tried combining tours by EAX – slight improvement, still 1,514,7xx.</a:t>
            </a:r>
          </a:p>
          <a:p>
            <a:pPr marL="457200" indent="-457200" fontAlgn="base">
              <a:buFont typeface="+mj-lt"/>
              <a:buAutoNum type="arabicPeriod"/>
            </a:pPr>
            <a:r>
              <a:rPr lang="en-CA" sz="2400" dirty="0" smtClean="0"/>
              <a:t>Shuffle cities on segments up to 200 using lower bound estimation – 1,514,5xx.</a:t>
            </a:r>
          </a:p>
          <a:p>
            <a:pPr marL="457200" indent="-457200" fontAlgn="base">
              <a:buFont typeface="+mj-lt"/>
              <a:buAutoNum type="arabicPeriod"/>
            </a:pPr>
            <a:r>
              <a:rPr lang="en-CA" sz="2400" dirty="0" smtClean="0"/>
              <a:t>Keep using different methods – 1,514,438.</a:t>
            </a:r>
          </a:p>
          <a:p>
            <a:pPr algn="just">
              <a:spcAft>
                <a:spcPts val="1200"/>
              </a:spcAft>
            </a:pPr>
            <a:endParaRPr lang="en-CA"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0432"/>
            <a:ext cx="8229600" cy="684312"/>
          </a:xfrm>
        </p:spPr>
        <p:txBody>
          <a:bodyPr>
            <a:noAutofit/>
          </a:bodyPr>
          <a:lstStyle/>
          <a:p>
            <a:pPr algn="ctr"/>
            <a:r>
              <a:rPr lang="en-CA" dirty="0" smtClean="0"/>
              <a:t>47</a:t>
            </a:r>
            <a:r>
              <a:rPr lang="en-CA" baseline="30000" dirty="0" smtClean="0"/>
              <a:t>th </a:t>
            </a:r>
            <a:r>
              <a:rPr lang="en-CA" dirty="0" smtClean="0"/>
              <a:t>place solution </a:t>
            </a:r>
            <a:br>
              <a:rPr lang="en-CA" dirty="0" smtClean="0"/>
            </a:br>
            <a:r>
              <a:rPr lang="en-CA" dirty="0" smtClean="0"/>
              <a:t>(Stan Kriventsov)</a:t>
            </a:r>
            <a:endParaRPr lang="en-CA" dirty="0"/>
          </a:p>
        </p:txBody>
      </p:sp>
      <p:sp>
        <p:nvSpPr>
          <p:cNvPr id="3" name="Content Placeholder 2"/>
          <p:cNvSpPr>
            <a:spLocks noGrp="1"/>
          </p:cNvSpPr>
          <p:nvPr>
            <p:ph sz="quarter" idx="1"/>
          </p:nvPr>
        </p:nvSpPr>
        <p:spPr>
          <a:xfrm>
            <a:off x="457200" y="1124744"/>
            <a:ext cx="8507288" cy="5162128"/>
          </a:xfrm>
        </p:spPr>
        <p:txBody>
          <a:bodyPr/>
          <a:lstStyle/>
          <a:p>
            <a:pPr marL="457200" indent="-457200" fontAlgn="base">
              <a:buFont typeface="+mj-lt"/>
              <a:buAutoNum type="arabicPeriod"/>
            </a:pPr>
            <a:r>
              <a:rPr lang="en-CA" sz="2400" dirty="0" smtClean="0"/>
              <a:t>Pure LKH – 1,516,390.</a:t>
            </a:r>
          </a:p>
          <a:p>
            <a:pPr marL="457200" indent="-457200" fontAlgn="base">
              <a:buFont typeface="+mj-lt"/>
              <a:buAutoNum type="arabicPeriod"/>
            </a:pPr>
            <a:r>
              <a:rPr lang="en-CA" sz="2400" dirty="0" smtClean="0"/>
              <a:t>2- and 3-opt – 1,515,9xx.</a:t>
            </a:r>
          </a:p>
          <a:p>
            <a:pPr marL="457200" indent="-457200" fontAlgn="base">
              <a:buFont typeface="+mj-lt"/>
              <a:buAutoNum type="arabicPeriod"/>
            </a:pPr>
            <a:r>
              <a:rPr lang="en-CA" sz="2400" dirty="0" smtClean="0"/>
              <a:t>Non-sequential 4-opt – 1,515,6xx.</a:t>
            </a:r>
          </a:p>
          <a:p>
            <a:pPr marL="457200" indent="-457200" fontAlgn="base">
              <a:buFont typeface="+mj-lt"/>
              <a:buAutoNum type="arabicPeriod"/>
            </a:pPr>
            <a:r>
              <a:rPr lang="en-CA" sz="2400" dirty="0" smtClean="0"/>
              <a:t>5-opt and local permutations – 1,515,4xx</a:t>
            </a:r>
          </a:p>
          <a:p>
            <a:pPr marL="457200" indent="-457200" algn="just" fontAlgn="base">
              <a:buFont typeface="+mj-lt"/>
              <a:buAutoNum type="arabicPeriod"/>
            </a:pPr>
            <a:r>
              <a:rPr lang="en-CA" sz="2400" dirty="0" smtClean="0"/>
              <a:t>Combining solutions, running more optimization – 1,515,249.</a:t>
            </a:r>
          </a:p>
          <a:p>
            <a:pPr marL="0" indent="0" algn="just" fontAlgn="base">
              <a:buNone/>
            </a:pPr>
            <a:endParaRPr lang="en-CA" sz="600" dirty="0" smtClean="0"/>
          </a:p>
          <a:p>
            <a:pPr marL="0" indent="0" algn="just" fontAlgn="base">
              <a:buNone/>
            </a:pPr>
            <a:r>
              <a:rPr lang="en-CA" sz="2400" dirty="0" smtClean="0"/>
              <a:t>Biggest difference from winners’ solutions – never found an effective way to escape local minima.</a:t>
            </a:r>
          </a:p>
          <a:p>
            <a:pPr marL="457200" indent="-457200" fontAlgn="base">
              <a:buNone/>
            </a:pPr>
            <a:endParaRPr lang="en-CA" sz="1200" dirty="0" smtClean="0"/>
          </a:p>
          <a:p>
            <a:pPr marL="457200" indent="-457200" fontAlgn="base">
              <a:buNone/>
            </a:pPr>
            <a:r>
              <a:rPr lang="en-CA" sz="2400" dirty="0" smtClean="0"/>
              <a:t>What I could do better:</a:t>
            </a:r>
          </a:p>
          <a:p>
            <a:pPr marL="457200" indent="-457200" fontAlgn="base"/>
            <a:r>
              <a:rPr lang="en-CA" sz="2400" dirty="0" smtClean="0"/>
              <a:t>Use C++ instead of Python</a:t>
            </a:r>
          </a:p>
          <a:p>
            <a:pPr marL="457200" indent="-457200" algn="just" fontAlgn="base"/>
            <a:r>
              <a:rPr lang="en-CA" sz="2400" dirty="0" smtClean="0"/>
              <a:t>Read more papers instead of trying to figure things out by myself!</a:t>
            </a:r>
          </a:p>
          <a:p>
            <a:pPr algn="just">
              <a:spcAft>
                <a:spcPts val="1200"/>
              </a:spcAft>
            </a:pPr>
            <a:endParaRPr lang="en-CA" dirty="0">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Other approaches</a:t>
            </a:r>
            <a:endParaRPr lang="en-CA" dirty="0"/>
          </a:p>
        </p:txBody>
      </p:sp>
      <p:sp>
        <p:nvSpPr>
          <p:cNvPr id="3" name="Content Placeholder 2"/>
          <p:cNvSpPr>
            <a:spLocks noGrp="1"/>
          </p:cNvSpPr>
          <p:nvPr>
            <p:ph sz="quarter" idx="1"/>
          </p:nvPr>
        </p:nvSpPr>
        <p:spPr/>
        <p:txBody>
          <a:bodyPr>
            <a:normAutofit/>
          </a:bodyPr>
          <a:lstStyle/>
          <a:p>
            <a:pPr algn="just"/>
            <a:r>
              <a:rPr lang="en-CA" sz="2200" dirty="0" smtClean="0"/>
              <a:t>Integer Linear Programming (36</a:t>
            </a:r>
            <a:r>
              <a:rPr lang="en-CA" sz="2200" baseline="30000" dirty="0" smtClean="0"/>
              <a:t>th</a:t>
            </a:r>
            <a:r>
              <a:rPr lang="en-CA" sz="2200" dirty="0" smtClean="0"/>
              <a:t> place team) - </a:t>
            </a:r>
            <a:r>
              <a:rPr lang="en-CA" sz="2200" dirty="0" smtClean="0"/>
              <a:t>based on the Miller-Tucker-</a:t>
            </a:r>
            <a:r>
              <a:rPr lang="en-CA" sz="2200" dirty="0" err="1" smtClean="0"/>
              <a:t>Zemlin</a:t>
            </a:r>
            <a:r>
              <a:rPr lang="en-CA" sz="2200" dirty="0" smtClean="0"/>
              <a:t> (MTZ) formulation of </a:t>
            </a:r>
            <a:r>
              <a:rPr lang="en-CA" sz="2200" dirty="0" smtClean="0"/>
              <a:t>TSP for local optimization of sequences of 50 to 500 cities. Seems to have worked reasonably well for them, bringing the score from </a:t>
            </a:r>
            <a:r>
              <a:rPr lang="en-CA" sz="2400" dirty="0" smtClean="0"/>
              <a:t>1,515,656 </a:t>
            </a:r>
            <a:r>
              <a:rPr lang="en-CA" sz="2400" dirty="0" smtClean="0"/>
              <a:t>to </a:t>
            </a:r>
            <a:r>
              <a:rPr lang="en-CA" sz="2400" dirty="0" smtClean="0"/>
              <a:t>1,515,172.</a:t>
            </a:r>
          </a:p>
          <a:p>
            <a:pPr algn="just"/>
            <a:endParaRPr lang="en-CA" sz="2400" dirty="0" smtClean="0"/>
          </a:p>
          <a:p>
            <a:pPr algn="just"/>
            <a:r>
              <a:rPr lang="en-CA" sz="2400" dirty="0" smtClean="0"/>
              <a:t>Simulated Annealing – many teams have tried it, but didn’t seem to yield great results</a:t>
            </a:r>
          </a:p>
          <a:p>
            <a:pPr algn="just"/>
            <a:endParaRPr lang="en-CA" sz="2400" dirty="0" smtClean="0"/>
          </a:p>
          <a:p>
            <a:pPr algn="just"/>
            <a:endParaRPr lang="en-CA"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CA" sz="7200" dirty="0" smtClean="0"/>
          </a:p>
          <a:p>
            <a:pPr algn="ctr">
              <a:buNone/>
            </a:pPr>
            <a:r>
              <a:rPr lang="en-CA" sz="6000" dirty="0" smtClean="0"/>
              <a:t>Thank you!</a:t>
            </a:r>
          </a:p>
          <a:p>
            <a:pPr algn="ctr">
              <a:buNone/>
            </a:pPr>
            <a:r>
              <a:rPr lang="en-CA" sz="6000" dirty="0" smtClean="0"/>
              <a:t>Questions?</a:t>
            </a:r>
            <a:endParaRPr lang="en-CA"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424"/>
            <a:ext cx="8229600" cy="684312"/>
          </a:xfrm>
        </p:spPr>
        <p:txBody>
          <a:bodyPr>
            <a:noAutofit/>
          </a:bodyPr>
          <a:lstStyle/>
          <a:p>
            <a:pPr algn="ctr"/>
            <a:r>
              <a:rPr lang="en-CA" sz="2600" dirty="0" smtClean="0"/>
              <a:t>Starting city and prime city locations</a:t>
            </a:r>
            <a:br>
              <a:rPr lang="en-CA" sz="2600" dirty="0" smtClean="0"/>
            </a:br>
            <a:r>
              <a:rPr lang="en-CA" sz="2600" dirty="0" smtClean="0"/>
              <a:t>(green – non-prime, red – prime, blue – city 0)</a:t>
            </a:r>
            <a:endParaRPr lang="en-CA" sz="2600" dirty="0"/>
          </a:p>
        </p:txBody>
      </p:sp>
      <p:pic>
        <p:nvPicPr>
          <p:cNvPr id="4" name="Picture 3" descr="santa_pnp.jpg"/>
          <p:cNvPicPr>
            <a:picLocks noChangeAspect="1"/>
          </p:cNvPicPr>
          <p:nvPr/>
        </p:nvPicPr>
        <p:blipFill>
          <a:blip r:embed="rId2" cstate="print"/>
          <a:stretch>
            <a:fillRect/>
          </a:stretch>
        </p:blipFill>
        <p:spPr>
          <a:xfrm>
            <a:off x="827584" y="1231259"/>
            <a:ext cx="7848872" cy="50780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424"/>
            <a:ext cx="8229600" cy="684312"/>
          </a:xfrm>
        </p:spPr>
        <p:txBody>
          <a:bodyPr>
            <a:noAutofit/>
          </a:bodyPr>
          <a:lstStyle/>
          <a:p>
            <a:pPr algn="ctr"/>
            <a:r>
              <a:rPr lang="en-CA" sz="2600" dirty="0" smtClean="0"/>
              <a:t>A sample path </a:t>
            </a:r>
            <a:br>
              <a:rPr lang="en-CA" sz="2600" dirty="0" smtClean="0"/>
            </a:br>
            <a:r>
              <a:rPr lang="en-CA" sz="2600" dirty="0" smtClean="0"/>
              <a:t>(my final submission, score 1,515,249.16)</a:t>
            </a:r>
            <a:endParaRPr lang="en-CA" sz="2600" dirty="0"/>
          </a:p>
        </p:txBody>
      </p:sp>
      <p:pic>
        <p:nvPicPr>
          <p:cNvPr id="4" name="Picture 3" descr="santa_path.jpg"/>
          <p:cNvPicPr>
            <a:picLocks noChangeAspect="1"/>
          </p:cNvPicPr>
          <p:nvPr/>
        </p:nvPicPr>
        <p:blipFill>
          <a:blip r:embed="rId2" cstate="print"/>
          <a:stretch>
            <a:fillRect/>
          </a:stretch>
        </p:blipFill>
        <p:spPr>
          <a:xfrm>
            <a:off x="467544" y="1124744"/>
            <a:ext cx="8064896" cy="52652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84312"/>
          </a:xfrm>
        </p:spPr>
        <p:txBody>
          <a:bodyPr/>
          <a:lstStyle/>
          <a:p>
            <a:pPr algn="ctr"/>
            <a:r>
              <a:rPr lang="en-CA" dirty="0" smtClean="0"/>
              <a:t>Final Leaderboard</a:t>
            </a:r>
            <a:endParaRPr lang="en-CA" dirty="0"/>
          </a:p>
        </p:txBody>
      </p:sp>
      <p:sp>
        <p:nvSpPr>
          <p:cNvPr id="3" name="Content Placeholder 2"/>
          <p:cNvSpPr>
            <a:spLocks noGrp="1"/>
          </p:cNvSpPr>
          <p:nvPr>
            <p:ph sz="quarter" idx="1"/>
          </p:nvPr>
        </p:nvSpPr>
        <p:spPr>
          <a:xfrm>
            <a:off x="467544" y="5445224"/>
            <a:ext cx="8507288" cy="1143784"/>
          </a:xfrm>
        </p:spPr>
        <p:txBody>
          <a:bodyPr>
            <a:normAutofit/>
          </a:bodyPr>
          <a:lstStyle/>
          <a:p>
            <a:pPr algn="ctr">
              <a:spcAft>
                <a:spcPts val="600"/>
              </a:spcAft>
              <a:buNone/>
            </a:pPr>
            <a:r>
              <a:rPr lang="en-CA" sz="2000" dirty="0" smtClean="0">
                <a:latin typeface="+mj-lt"/>
              </a:rPr>
              <a:t>All cities in original order – 446,884,407.52</a:t>
            </a:r>
          </a:p>
          <a:p>
            <a:pPr algn="ctr">
              <a:spcAft>
                <a:spcPts val="1200"/>
              </a:spcAft>
              <a:buNone/>
            </a:pPr>
            <a:r>
              <a:rPr lang="en-CA" sz="2000" dirty="0" smtClean="0">
                <a:latin typeface="+mj-lt"/>
              </a:rPr>
              <a:t>Nearest neighbour - </a:t>
            </a:r>
            <a:r>
              <a:rPr lang="en-CA" sz="2000" dirty="0" smtClean="0"/>
              <a:t>1,812,602.19</a:t>
            </a:r>
            <a:endParaRPr lang="en-CA" sz="2000" dirty="0">
              <a:latin typeface="+mj-lt"/>
            </a:endParaRPr>
          </a:p>
        </p:txBody>
      </p:sp>
      <p:pic>
        <p:nvPicPr>
          <p:cNvPr id="5" name="Picture 4" descr="leaderboard.jpg"/>
          <p:cNvPicPr>
            <a:picLocks noChangeAspect="1"/>
          </p:cNvPicPr>
          <p:nvPr/>
        </p:nvPicPr>
        <p:blipFill>
          <a:blip r:embed="rId3" cstate="print"/>
          <a:stretch>
            <a:fillRect/>
          </a:stretch>
        </p:blipFill>
        <p:spPr>
          <a:xfrm>
            <a:off x="0" y="836712"/>
            <a:ext cx="9043988" cy="4524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2564904"/>
            <a:ext cx="8229600" cy="990600"/>
          </a:xfrm>
        </p:spPr>
        <p:txBody>
          <a:bodyPr>
            <a:normAutofit/>
          </a:bodyPr>
          <a:lstStyle/>
          <a:p>
            <a:pPr algn="ctr"/>
            <a:r>
              <a:rPr lang="en-CA" sz="3600" dirty="0" smtClean="0"/>
              <a:t>Review of Research and Methods</a:t>
            </a:r>
            <a:endParaRPr lang="en-CA"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990600"/>
          </a:xfrm>
        </p:spPr>
        <p:txBody>
          <a:bodyPr>
            <a:normAutofit/>
          </a:bodyPr>
          <a:lstStyle/>
          <a:p>
            <a:pPr algn="ctr"/>
            <a:r>
              <a:rPr lang="en-CA" sz="3000" dirty="0" smtClean="0"/>
              <a:t>History of the Traveling Salesman Problem</a:t>
            </a:r>
            <a:endParaRPr lang="en-CA" sz="3000" dirty="0"/>
          </a:p>
        </p:txBody>
      </p:sp>
      <p:sp>
        <p:nvSpPr>
          <p:cNvPr id="3" name="Content Placeholder 2"/>
          <p:cNvSpPr>
            <a:spLocks noGrp="1"/>
          </p:cNvSpPr>
          <p:nvPr>
            <p:ph sz="quarter" idx="1"/>
          </p:nvPr>
        </p:nvSpPr>
        <p:spPr>
          <a:xfrm>
            <a:off x="467544" y="1219200"/>
            <a:ext cx="8496944" cy="5090120"/>
          </a:xfrm>
        </p:spPr>
        <p:txBody>
          <a:bodyPr/>
          <a:lstStyle/>
          <a:p>
            <a:r>
              <a:rPr lang="en-CA" dirty="0" smtClean="0"/>
              <a:t>Studied by mathematicians since 1930s</a:t>
            </a:r>
          </a:p>
          <a:p>
            <a:r>
              <a:rPr lang="en-CA" dirty="0" smtClean="0"/>
              <a:t>Proven to be NP-hard</a:t>
            </a:r>
          </a:p>
          <a:p>
            <a:r>
              <a:rPr lang="en-CA" dirty="0" smtClean="0"/>
              <a:t>Largest TSP solved exactly – 85,900 cities (2006)</a:t>
            </a:r>
          </a:p>
          <a:p>
            <a:pPr algn="just"/>
            <a:r>
              <a:rPr lang="en-CA" dirty="0" smtClean="0"/>
              <a:t>Since 1970s, many approximate methods (heuristics) based on gradually improving existing tours by making small changes, have been developed.</a:t>
            </a:r>
          </a:p>
          <a:p>
            <a:pPr algn="just"/>
            <a:r>
              <a:rPr lang="en-CA" dirty="0" smtClean="0"/>
              <a:t>Modern TSP solvers can usually find solutions within less than 1% margin from the optimal score</a:t>
            </a:r>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84312"/>
          </a:xfrm>
        </p:spPr>
        <p:txBody>
          <a:bodyPr>
            <a:normAutofit/>
          </a:bodyPr>
          <a:lstStyle/>
          <a:p>
            <a:pPr algn="ctr"/>
            <a:r>
              <a:rPr lang="en-CA" sz="3000" dirty="0" smtClean="0"/>
              <a:t>The best existing Traveling Salesman Problem (TSP) solvers</a:t>
            </a:r>
            <a:endParaRPr lang="en-CA" sz="3000" dirty="0"/>
          </a:p>
        </p:txBody>
      </p:sp>
      <p:sp>
        <p:nvSpPr>
          <p:cNvPr id="3" name="Content Placeholder 2"/>
          <p:cNvSpPr>
            <a:spLocks noGrp="1"/>
          </p:cNvSpPr>
          <p:nvPr>
            <p:ph sz="quarter" idx="1"/>
          </p:nvPr>
        </p:nvSpPr>
        <p:spPr>
          <a:xfrm>
            <a:off x="4860032" y="1484784"/>
            <a:ext cx="4104456" cy="4937760"/>
          </a:xfrm>
        </p:spPr>
        <p:txBody>
          <a:bodyPr/>
          <a:lstStyle/>
          <a:p>
            <a:pPr algn="just">
              <a:spcAft>
                <a:spcPts val="1200"/>
              </a:spcAft>
            </a:pPr>
            <a:r>
              <a:rPr lang="en-CA" sz="2400" dirty="0" smtClean="0">
                <a:latin typeface="+mj-lt"/>
              </a:rPr>
              <a:t>Concorde – by William Cook, University of Waterloo, Canada</a:t>
            </a:r>
          </a:p>
          <a:p>
            <a:pPr algn="just">
              <a:spcAft>
                <a:spcPts val="1200"/>
              </a:spcAft>
            </a:pPr>
            <a:endParaRPr lang="en-CA" sz="2400" dirty="0" smtClean="0">
              <a:latin typeface="+mj-lt"/>
            </a:endParaRPr>
          </a:p>
          <a:p>
            <a:pPr algn="just">
              <a:spcAft>
                <a:spcPts val="1200"/>
              </a:spcAft>
            </a:pPr>
            <a:endParaRPr lang="en-CA" dirty="0" smtClean="0">
              <a:latin typeface="+mj-lt"/>
            </a:endParaRPr>
          </a:p>
        </p:txBody>
      </p:sp>
      <p:pic>
        <p:nvPicPr>
          <p:cNvPr id="4" name="Picture 3" descr="helsgaun.jpg"/>
          <p:cNvPicPr>
            <a:picLocks noChangeAspect="1"/>
          </p:cNvPicPr>
          <p:nvPr/>
        </p:nvPicPr>
        <p:blipFill>
          <a:blip r:embed="rId2" cstate="print"/>
          <a:stretch>
            <a:fillRect/>
          </a:stretch>
        </p:blipFill>
        <p:spPr>
          <a:xfrm>
            <a:off x="1691680" y="2914823"/>
            <a:ext cx="1724025" cy="1738313"/>
          </a:xfrm>
          <a:prstGeom prst="rect">
            <a:avLst/>
          </a:prstGeom>
        </p:spPr>
      </p:pic>
      <p:pic>
        <p:nvPicPr>
          <p:cNvPr id="5" name="Picture 4" descr="cook.jpg"/>
          <p:cNvPicPr>
            <a:picLocks noChangeAspect="1"/>
          </p:cNvPicPr>
          <p:nvPr/>
        </p:nvPicPr>
        <p:blipFill>
          <a:blip r:embed="rId3" cstate="print"/>
          <a:stretch>
            <a:fillRect/>
          </a:stretch>
        </p:blipFill>
        <p:spPr>
          <a:xfrm>
            <a:off x="6084168" y="2929111"/>
            <a:ext cx="1719263" cy="1724025"/>
          </a:xfrm>
          <a:prstGeom prst="rect">
            <a:avLst/>
          </a:prstGeom>
        </p:spPr>
      </p:pic>
      <p:sp>
        <p:nvSpPr>
          <p:cNvPr id="6" name="Content Placeholder 2"/>
          <p:cNvSpPr txBox="1">
            <a:spLocks/>
          </p:cNvSpPr>
          <p:nvPr/>
        </p:nvSpPr>
        <p:spPr>
          <a:xfrm>
            <a:off x="539552" y="1484784"/>
            <a:ext cx="3744416" cy="493776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1200"/>
              </a:spcAft>
              <a:buClr>
                <a:schemeClr val="accent1"/>
              </a:buClr>
              <a:buSzPct val="76000"/>
              <a:buFont typeface="Wingdings 3"/>
              <a:buChar char=""/>
              <a:tabLst/>
              <a:defRPr/>
            </a:pPr>
            <a:r>
              <a:rPr kumimoji="0" lang="en-CA" sz="2400" b="0" i="0" u="none" strike="noStrike" kern="1200" cap="none" spc="0" normalizeH="0" baseline="0" noProof="0" dirty="0" smtClean="0">
                <a:ln>
                  <a:noFill/>
                </a:ln>
                <a:solidFill>
                  <a:schemeClr val="tx1"/>
                </a:solidFill>
                <a:effectLst/>
                <a:uLnTx/>
                <a:uFillTx/>
                <a:latin typeface="+mj-lt"/>
                <a:ea typeface="+mn-ea"/>
                <a:cs typeface="+mn-cs"/>
              </a:rPr>
              <a:t>LKH – by </a:t>
            </a:r>
            <a:r>
              <a:rPr kumimoji="0" lang="en-CA" sz="2400" b="0" i="0" u="none" strike="noStrike" kern="1200" cap="none" spc="0" normalizeH="0" baseline="0" noProof="0" dirty="0" err="1" smtClean="0">
                <a:ln>
                  <a:noFill/>
                </a:ln>
                <a:solidFill>
                  <a:schemeClr val="tx1"/>
                </a:solidFill>
                <a:effectLst/>
                <a:uLnTx/>
                <a:uFillTx/>
                <a:latin typeface="+mj-lt"/>
                <a:ea typeface="+mn-ea"/>
                <a:cs typeface="+mn-cs"/>
              </a:rPr>
              <a:t>Keld</a:t>
            </a:r>
            <a:r>
              <a:rPr kumimoji="0" lang="en-CA" sz="2400" b="0" i="0" u="none" strike="noStrike" kern="1200" cap="none" spc="0" normalizeH="0" baseline="0" noProof="0" dirty="0" smtClean="0">
                <a:ln>
                  <a:noFill/>
                </a:ln>
                <a:solidFill>
                  <a:schemeClr val="tx1"/>
                </a:solidFill>
                <a:effectLst/>
                <a:uLnTx/>
                <a:uFillTx/>
                <a:latin typeface="+mj-lt"/>
                <a:ea typeface="+mn-ea"/>
                <a:cs typeface="+mn-cs"/>
              </a:rPr>
              <a:t> </a:t>
            </a:r>
            <a:r>
              <a:rPr kumimoji="0" lang="en-CA" sz="2400" b="0" i="0" u="none" strike="noStrike" kern="1200" cap="none" spc="0" normalizeH="0" baseline="0" noProof="0" dirty="0" err="1" smtClean="0">
                <a:ln>
                  <a:noFill/>
                </a:ln>
                <a:solidFill>
                  <a:schemeClr val="tx1"/>
                </a:solidFill>
                <a:effectLst/>
                <a:uLnTx/>
                <a:uFillTx/>
                <a:latin typeface="+mj-lt"/>
                <a:ea typeface="+mn-ea"/>
                <a:cs typeface="+mn-cs"/>
              </a:rPr>
              <a:t>Helsgaun</a:t>
            </a:r>
            <a:r>
              <a:rPr kumimoji="0" lang="en-CA" sz="2400" b="0" i="0" u="none" strike="noStrike" kern="1200" cap="none" spc="0" normalizeH="0" baseline="0" noProof="0" dirty="0" smtClean="0">
                <a:ln>
                  <a:noFill/>
                </a:ln>
                <a:solidFill>
                  <a:schemeClr val="tx1"/>
                </a:solidFill>
                <a:effectLst/>
                <a:uLnTx/>
                <a:uFillTx/>
                <a:latin typeface="+mj-lt"/>
                <a:ea typeface="+mn-ea"/>
                <a:cs typeface="+mn-cs"/>
              </a:rPr>
              <a:t>, </a:t>
            </a:r>
            <a:r>
              <a:rPr kumimoji="0" lang="en-CA" sz="2400" b="0" i="0" u="none" strike="noStrike" kern="1200" cap="none" spc="0" normalizeH="0" baseline="0" noProof="0" dirty="0" smtClean="0">
                <a:ln>
                  <a:noFill/>
                </a:ln>
                <a:solidFill>
                  <a:schemeClr val="tx1"/>
                </a:solidFill>
                <a:effectLst/>
                <a:uLnTx/>
                <a:uFillTx/>
                <a:latin typeface="Bookman Old Style" pitchFamily="18" charset="0"/>
                <a:ea typeface="+mn-ea"/>
                <a:cs typeface="+mn-cs"/>
              </a:rPr>
              <a:t>Roskilde University, Denmark</a:t>
            </a:r>
            <a:endParaRPr kumimoji="0" lang="en-CA" sz="2400" b="0" i="0" u="none" strike="noStrike" kern="1200" cap="none" spc="0" normalizeH="0" baseline="0" noProof="0" dirty="0">
              <a:ln>
                <a:noFill/>
              </a:ln>
              <a:solidFill>
                <a:schemeClr val="tx1"/>
              </a:solidFill>
              <a:effectLst/>
              <a:uLnTx/>
              <a:uFillTx/>
              <a:latin typeface="+mj-lt"/>
              <a:ea typeface="+mn-ea"/>
              <a:cs typeface="+mn-cs"/>
            </a:endParaRPr>
          </a:p>
        </p:txBody>
      </p:sp>
      <p:pic>
        <p:nvPicPr>
          <p:cNvPr id="7" name="Picture 6" descr="leaderboard1.jpg"/>
          <p:cNvPicPr>
            <a:picLocks noChangeAspect="1"/>
          </p:cNvPicPr>
          <p:nvPr/>
        </p:nvPicPr>
        <p:blipFill>
          <a:blip r:embed="rId4" cstate="print"/>
          <a:stretch>
            <a:fillRect/>
          </a:stretch>
        </p:blipFill>
        <p:spPr>
          <a:xfrm>
            <a:off x="166687" y="5445224"/>
            <a:ext cx="8977313" cy="733425"/>
          </a:xfrm>
          <a:prstGeom prst="rect">
            <a:avLst/>
          </a:prstGeom>
        </p:spPr>
      </p:pic>
      <p:cxnSp>
        <p:nvCxnSpPr>
          <p:cNvPr id="12" name="Straight Arrow Connector 11"/>
          <p:cNvCxnSpPr/>
          <p:nvPr/>
        </p:nvCxnSpPr>
        <p:spPr>
          <a:xfrm flipH="1" flipV="1">
            <a:off x="3419872" y="4653136"/>
            <a:ext cx="2808312"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732240" y="4653136"/>
            <a:ext cx="36004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2887</TotalTime>
  <Words>1679</Words>
  <Application>Microsoft Office PowerPoint</Application>
  <PresentationFormat>On-screen Show (4:3)</PresentationFormat>
  <Paragraphs>187</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Origin</vt:lpstr>
      <vt:lpstr>Traveling Santa 2018 – Prime Paths Kaggle Competition</vt:lpstr>
      <vt:lpstr>Problem Statement</vt:lpstr>
      <vt:lpstr>The data (cities.csv)</vt:lpstr>
      <vt:lpstr>Starting city and prime city locations (green – non-prime, red – prime, blue – city 0)</vt:lpstr>
      <vt:lpstr>A sample path  (my final submission, score 1,515,249.16)</vt:lpstr>
      <vt:lpstr>Final Leaderboard</vt:lpstr>
      <vt:lpstr>Review of Research and Methods</vt:lpstr>
      <vt:lpstr>History of the Traveling Salesman Problem</vt:lpstr>
      <vt:lpstr>The best existing Traveling Salesman Problem (TSP) solvers</vt:lpstr>
      <vt:lpstr>Basic idea – use existing TSP solvers, then rearrange the route to move prime cities into 10th step locations</vt:lpstr>
      <vt:lpstr>Basic idea – use existing TSP solvers, then rearrange the route to move prime cities into 10th step locations (continued)</vt:lpstr>
      <vt:lpstr>Approach 1: Nearest Neighbour</vt:lpstr>
      <vt:lpstr>Approach 2: Permutations</vt:lpstr>
      <vt:lpstr>Approach 3: Minimum Spanning Tree and Alpha-Nearness</vt:lpstr>
      <vt:lpstr>Approach 3: Minimum Spanning Tree and Alpha-Nearness (continued)</vt:lpstr>
      <vt:lpstr>Approach 4: Heuristics (k-opt)</vt:lpstr>
      <vt:lpstr>Approach 4: Heuristics (k-opt) - continued</vt:lpstr>
      <vt:lpstr>Approach 4: Heuristics (k-opt) - continued</vt:lpstr>
      <vt:lpstr>Approach 5: Escaping local optima by suboptimal moves + reoptimizing (kicks)</vt:lpstr>
      <vt:lpstr>Approach 6: Combining solutions  (genetic algorithms!)</vt:lpstr>
      <vt:lpstr>The Gradual Weight Reduction Strategy</vt:lpstr>
      <vt:lpstr>Machine Learning Approaches?</vt:lpstr>
      <vt:lpstr>Performance optimization</vt:lpstr>
      <vt:lpstr>Python performance optimization: Numba</vt:lpstr>
      <vt:lpstr>Winners’ Solutions</vt:lpstr>
      <vt:lpstr>1st place solution (Prime Mover) – based on posted kernel with links to C++ code</vt:lpstr>
      <vt:lpstr>2nd place solution  (Farmers peeing further...)</vt:lpstr>
      <vt:lpstr>3rd place solution  (NighTurs)</vt:lpstr>
      <vt:lpstr>5th place solution  (Random Traveling)</vt:lpstr>
      <vt:lpstr>8th place solution (Zidmie|Kha|Marc|Simon)</vt:lpstr>
      <vt:lpstr>47th place solution  (Stan Kriventsov)</vt:lpstr>
      <vt:lpstr>Other approaches</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Santa 2018 – Prime Paths Kaggle Competition</dc:title>
  <dc:creator>Elena Lyutenko</dc:creator>
  <cp:lastModifiedBy>Elena Lyutenko</cp:lastModifiedBy>
  <cp:revision>108</cp:revision>
  <dcterms:created xsi:type="dcterms:W3CDTF">2019-01-18T05:38:46Z</dcterms:created>
  <dcterms:modified xsi:type="dcterms:W3CDTF">2019-01-25T01:42:13Z</dcterms:modified>
</cp:coreProperties>
</file>