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3" r:id="rId3"/>
    <p:sldId id="257" r:id="rId4"/>
    <p:sldId id="258" r:id="rId5"/>
    <p:sldId id="259" r:id="rId6"/>
    <p:sldId id="260" r:id="rId7"/>
    <p:sldId id="264" r:id="rId8"/>
    <p:sldId id="265" r:id="rId9"/>
    <p:sldId id="266" r:id="rId10"/>
    <p:sldId id="267" r:id="rId11"/>
    <p:sldId id="268" r:id="rId12"/>
    <p:sldId id="295" r:id="rId13"/>
    <p:sldId id="269" r:id="rId14"/>
    <p:sldId id="270" r:id="rId15"/>
    <p:sldId id="282" r:id="rId16"/>
    <p:sldId id="285" r:id="rId17"/>
    <p:sldId id="275" r:id="rId18"/>
    <p:sldId id="290" r:id="rId19"/>
    <p:sldId id="291" r:id="rId20"/>
    <p:sldId id="293" r:id="rId21"/>
    <p:sldId id="286" r:id="rId22"/>
    <p:sldId id="271" r:id="rId23"/>
    <p:sldId id="272" r:id="rId24"/>
    <p:sldId id="280" r:id="rId25"/>
    <p:sldId id="294" r:id="rId26"/>
    <p:sldId id="276" r:id="rId27"/>
    <p:sldId id="287" r:id="rId28"/>
    <p:sldId id="288" r:id="rId29"/>
    <p:sldId id="289" r:id="rId30"/>
    <p:sldId id="273" r:id="rId31"/>
    <p:sldId id="274" r:id="rId32"/>
    <p:sldId id="277" r:id="rId33"/>
    <p:sldId id="278" r:id="rId34"/>
    <p:sldId id="281" r:id="rId35"/>
    <p:sldId id="292" r:id="rId36"/>
    <p:sldId id="279" r:id="rId37"/>
    <p:sldId id="296" r:id="rId38"/>
    <p:sldId id="297" r:id="rId39"/>
    <p:sldId id="298" r:id="rId40"/>
    <p:sldId id="299" r:id="rId41"/>
    <p:sldId id="300"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60" y="-5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F0AFFCA-4A7C-4F41-BBD8-CF2EFE165733}" type="datetimeFigureOut">
              <a:rPr lang="en-CA" smtClean="0"/>
              <a:pPr/>
              <a:t>2018-03-28</a:t>
            </a:fld>
            <a:endParaRPr lang="en-CA"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C37A0B4-E5C4-45D6-889B-4469118A5E8F}"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0AFFCA-4A7C-4F41-BBD8-CF2EFE165733}" type="datetimeFigureOut">
              <a:rPr lang="en-CA" smtClean="0"/>
              <a:pPr/>
              <a:t>2018-03-28</a:t>
            </a:fld>
            <a:endParaRPr lang="en-CA" dirty="0"/>
          </a:p>
        </p:txBody>
      </p:sp>
      <p:sp>
        <p:nvSpPr>
          <p:cNvPr id="5" name="Footer Placeholder 4"/>
          <p:cNvSpPr>
            <a:spLocks noGrp="1"/>
          </p:cNvSpPr>
          <p:nvPr>
            <p:ph type="ftr" sz="quarter" idx="11"/>
          </p:nvPr>
        </p:nvSpPr>
        <p:spPr/>
        <p:txBody>
          <a:bodyPr/>
          <a:lstStyle>
            <a:extLst/>
          </a:lstStyle>
          <a:p>
            <a:endParaRPr lang="en-CA" dirty="0"/>
          </a:p>
        </p:txBody>
      </p:sp>
      <p:sp>
        <p:nvSpPr>
          <p:cNvPr id="6" name="Slide Number Placeholder 5"/>
          <p:cNvSpPr>
            <a:spLocks noGrp="1"/>
          </p:cNvSpPr>
          <p:nvPr>
            <p:ph type="sldNum" sz="quarter" idx="12"/>
          </p:nvPr>
        </p:nvSpPr>
        <p:spPr/>
        <p:txBody>
          <a:bodyPr/>
          <a:lstStyle>
            <a:extLst/>
          </a:lstStyle>
          <a:p>
            <a:fld id="{8C37A0B4-E5C4-45D6-889B-4469118A5E8F}"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0AFFCA-4A7C-4F41-BBD8-CF2EFE165733}" type="datetimeFigureOut">
              <a:rPr lang="en-CA" smtClean="0"/>
              <a:pPr/>
              <a:t>2018-03-28</a:t>
            </a:fld>
            <a:endParaRPr lang="en-CA" dirty="0"/>
          </a:p>
        </p:txBody>
      </p:sp>
      <p:sp>
        <p:nvSpPr>
          <p:cNvPr id="5" name="Footer Placeholder 4"/>
          <p:cNvSpPr>
            <a:spLocks noGrp="1"/>
          </p:cNvSpPr>
          <p:nvPr>
            <p:ph type="ftr" sz="quarter" idx="11"/>
          </p:nvPr>
        </p:nvSpPr>
        <p:spPr/>
        <p:txBody>
          <a:bodyPr/>
          <a:lstStyle>
            <a:extLst/>
          </a:lstStyle>
          <a:p>
            <a:endParaRPr lang="en-CA" dirty="0"/>
          </a:p>
        </p:txBody>
      </p:sp>
      <p:sp>
        <p:nvSpPr>
          <p:cNvPr id="6" name="Slide Number Placeholder 5"/>
          <p:cNvSpPr>
            <a:spLocks noGrp="1"/>
          </p:cNvSpPr>
          <p:nvPr>
            <p:ph type="sldNum" sz="quarter" idx="12"/>
          </p:nvPr>
        </p:nvSpPr>
        <p:spPr/>
        <p:txBody>
          <a:bodyPr/>
          <a:lstStyle>
            <a:extLst/>
          </a:lstStyle>
          <a:p>
            <a:fld id="{8C37A0B4-E5C4-45D6-889B-4469118A5E8F}"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0AFFCA-4A7C-4F41-BBD8-CF2EFE165733}" type="datetimeFigureOut">
              <a:rPr lang="en-CA" smtClean="0"/>
              <a:pPr/>
              <a:t>2018-03-28</a:t>
            </a:fld>
            <a:endParaRPr lang="en-CA" dirty="0"/>
          </a:p>
        </p:txBody>
      </p:sp>
      <p:sp>
        <p:nvSpPr>
          <p:cNvPr id="5" name="Footer Placeholder 4"/>
          <p:cNvSpPr>
            <a:spLocks noGrp="1"/>
          </p:cNvSpPr>
          <p:nvPr>
            <p:ph type="ftr" sz="quarter" idx="11"/>
          </p:nvPr>
        </p:nvSpPr>
        <p:spPr/>
        <p:txBody>
          <a:bodyPr/>
          <a:lstStyle>
            <a:extLst/>
          </a:lstStyle>
          <a:p>
            <a:endParaRPr lang="en-CA" dirty="0"/>
          </a:p>
        </p:txBody>
      </p:sp>
      <p:sp>
        <p:nvSpPr>
          <p:cNvPr id="6" name="Slide Number Placeholder 5"/>
          <p:cNvSpPr>
            <a:spLocks noGrp="1"/>
          </p:cNvSpPr>
          <p:nvPr>
            <p:ph type="sldNum" sz="quarter" idx="12"/>
          </p:nvPr>
        </p:nvSpPr>
        <p:spPr/>
        <p:txBody>
          <a:bodyPr/>
          <a:lstStyle>
            <a:extLst/>
          </a:lstStyle>
          <a:p>
            <a:fld id="{8C37A0B4-E5C4-45D6-889B-4469118A5E8F}" type="slidenum">
              <a:rPr lang="en-CA" smtClean="0"/>
              <a:pPr/>
              <a:t>‹#›</a:t>
            </a:fld>
            <a:endParaRPr lang="en-CA"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F0AFFCA-4A7C-4F41-BBD8-CF2EFE165733}" type="datetimeFigureOut">
              <a:rPr lang="en-CA" smtClean="0"/>
              <a:pPr/>
              <a:t>2018-03-28</a:t>
            </a:fld>
            <a:endParaRPr lang="en-CA" dirty="0"/>
          </a:p>
        </p:txBody>
      </p:sp>
      <p:sp>
        <p:nvSpPr>
          <p:cNvPr id="5" name="Footer Placeholder 4"/>
          <p:cNvSpPr>
            <a:spLocks noGrp="1"/>
          </p:cNvSpPr>
          <p:nvPr>
            <p:ph type="ftr" sz="quarter" idx="11"/>
          </p:nvPr>
        </p:nvSpPr>
        <p:spPr/>
        <p:txBody>
          <a:bodyPr/>
          <a:lstStyle>
            <a:extLst/>
          </a:lstStyle>
          <a:p>
            <a:endParaRPr lang="en-CA" dirty="0"/>
          </a:p>
        </p:txBody>
      </p:sp>
      <p:sp>
        <p:nvSpPr>
          <p:cNvPr id="6" name="Slide Number Placeholder 5"/>
          <p:cNvSpPr>
            <a:spLocks noGrp="1"/>
          </p:cNvSpPr>
          <p:nvPr>
            <p:ph type="sldNum" sz="quarter" idx="12"/>
          </p:nvPr>
        </p:nvSpPr>
        <p:spPr/>
        <p:txBody>
          <a:bodyPr/>
          <a:lstStyle>
            <a:extLst/>
          </a:lstStyle>
          <a:p>
            <a:fld id="{8C37A0B4-E5C4-45D6-889B-4469118A5E8F}" type="slidenum">
              <a:rPr lang="en-CA" smtClean="0"/>
              <a:pPr/>
              <a:t>‹#›</a:t>
            </a:fld>
            <a:endParaRPr lang="en-CA" dirty="0"/>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F0AFFCA-4A7C-4F41-BBD8-CF2EFE165733}" type="datetimeFigureOut">
              <a:rPr lang="en-CA" smtClean="0"/>
              <a:pPr/>
              <a:t>2018-03-28</a:t>
            </a:fld>
            <a:endParaRPr lang="en-CA" dirty="0"/>
          </a:p>
        </p:txBody>
      </p:sp>
      <p:sp>
        <p:nvSpPr>
          <p:cNvPr id="6" name="Footer Placeholder 5"/>
          <p:cNvSpPr>
            <a:spLocks noGrp="1"/>
          </p:cNvSpPr>
          <p:nvPr>
            <p:ph type="ftr" sz="quarter" idx="11"/>
          </p:nvPr>
        </p:nvSpPr>
        <p:spPr/>
        <p:txBody>
          <a:bodyPr/>
          <a:lstStyle>
            <a:extLst/>
          </a:lstStyle>
          <a:p>
            <a:endParaRPr lang="en-CA" dirty="0"/>
          </a:p>
        </p:txBody>
      </p:sp>
      <p:sp>
        <p:nvSpPr>
          <p:cNvPr id="7" name="Slide Number Placeholder 6"/>
          <p:cNvSpPr>
            <a:spLocks noGrp="1"/>
          </p:cNvSpPr>
          <p:nvPr>
            <p:ph type="sldNum" sz="quarter" idx="12"/>
          </p:nvPr>
        </p:nvSpPr>
        <p:spPr/>
        <p:txBody>
          <a:bodyPr/>
          <a:lstStyle>
            <a:extLst/>
          </a:lstStyle>
          <a:p>
            <a:fld id="{8C37A0B4-E5C4-45D6-889B-4469118A5E8F}" type="slidenum">
              <a:rPr lang="en-CA" smtClean="0"/>
              <a:pPr/>
              <a:t>‹#›</a:t>
            </a:fld>
            <a:endParaRPr lang="en-CA"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F0AFFCA-4A7C-4F41-BBD8-CF2EFE165733}" type="datetimeFigureOut">
              <a:rPr lang="en-CA" smtClean="0"/>
              <a:pPr/>
              <a:t>2018-03-28</a:t>
            </a:fld>
            <a:endParaRPr lang="en-CA" dirty="0"/>
          </a:p>
        </p:txBody>
      </p:sp>
      <p:sp>
        <p:nvSpPr>
          <p:cNvPr id="8" name="Footer Placeholder 7"/>
          <p:cNvSpPr>
            <a:spLocks noGrp="1"/>
          </p:cNvSpPr>
          <p:nvPr>
            <p:ph type="ftr" sz="quarter" idx="11"/>
          </p:nvPr>
        </p:nvSpPr>
        <p:spPr/>
        <p:txBody>
          <a:bodyPr/>
          <a:lstStyle>
            <a:extLst/>
          </a:lstStyle>
          <a:p>
            <a:endParaRPr lang="en-CA" dirty="0"/>
          </a:p>
        </p:txBody>
      </p:sp>
      <p:sp>
        <p:nvSpPr>
          <p:cNvPr id="9" name="Slide Number Placeholder 8"/>
          <p:cNvSpPr>
            <a:spLocks noGrp="1"/>
          </p:cNvSpPr>
          <p:nvPr>
            <p:ph type="sldNum" sz="quarter" idx="12"/>
          </p:nvPr>
        </p:nvSpPr>
        <p:spPr/>
        <p:txBody>
          <a:bodyPr/>
          <a:lstStyle>
            <a:extLst/>
          </a:lstStyle>
          <a:p>
            <a:fld id="{8C37A0B4-E5C4-45D6-889B-4469118A5E8F}" type="slidenum">
              <a:rPr lang="en-CA" smtClean="0"/>
              <a:pPr/>
              <a:t>‹#›</a:t>
            </a:fld>
            <a:endParaRPr lang="en-CA"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F0AFFCA-4A7C-4F41-BBD8-CF2EFE165733}" type="datetimeFigureOut">
              <a:rPr lang="en-CA" smtClean="0"/>
              <a:pPr/>
              <a:t>2018-03-28</a:t>
            </a:fld>
            <a:endParaRPr lang="en-CA" dirty="0"/>
          </a:p>
        </p:txBody>
      </p:sp>
      <p:sp>
        <p:nvSpPr>
          <p:cNvPr id="4" name="Footer Placeholder 3"/>
          <p:cNvSpPr>
            <a:spLocks noGrp="1"/>
          </p:cNvSpPr>
          <p:nvPr>
            <p:ph type="ftr" sz="quarter" idx="11"/>
          </p:nvPr>
        </p:nvSpPr>
        <p:spPr/>
        <p:txBody>
          <a:bodyPr/>
          <a:lstStyle>
            <a:extLst/>
          </a:lstStyle>
          <a:p>
            <a:endParaRPr lang="en-CA" dirty="0"/>
          </a:p>
        </p:txBody>
      </p:sp>
      <p:sp>
        <p:nvSpPr>
          <p:cNvPr id="5" name="Slide Number Placeholder 4"/>
          <p:cNvSpPr>
            <a:spLocks noGrp="1"/>
          </p:cNvSpPr>
          <p:nvPr>
            <p:ph type="sldNum" sz="quarter" idx="12"/>
          </p:nvPr>
        </p:nvSpPr>
        <p:spPr/>
        <p:txBody>
          <a:bodyPr/>
          <a:lstStyle>
            <a:extLst/>
          </a:lstStyle>
          <a:p>
            <a:fld id="{8C37A0B4-E5C4-45D6-889B-4469118A5E8F}" type="slidenum">
              <a:rPr lang="en-CA" smtClean="0"/>
              <a:pPr/>
              <a:t>‹#›</a:t>
            </a:fld>
            <a:endParaRPr lang="en-CA"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F0AFFCA-4A7C-4F41-BBD8-CF2EFE165733}" type="datetimeFigureOut">
              <a:rPr lang="en-CA" smtClean="0"/>
              <a:pPr/>
              <a:t>2018-03-28</a:t>
            </a:fld>
            <a:endParaRPr lang="en-CA" dirty="0"/>
          </a:p>
        </p:txBody>
      </p:sp>
      <p:sp>
        <p:nvSpPr>
          <p:cNvPr id="3" name="Footer Placeholder 2"/>
          <p:cNvSpPr>
            <a:spLocks noGrp="1"/>
          </p:cNvSpPr>
          <p:nvPr>
            <p:ph type="ftr" sz="quarter" idx="11"/>
          </p:nvPr>
        </p:nvSpPr>
        <p:spPr/>
        <p:txBody>
          <a:bodyPr/>
          <a:lstStyle>
            <a:extLst/>
          </a:lstStyle>
          <a:p>
            <a:endParaRPr lang="en-CA" dirty="0"/>
          </a:p>
        </p:txBody>
      </p:sp>
      <p:sp>
        <p:nvSpPr>
          <p:cNvPr id="4" name="Slide Number Placeholder 3"/>
          <p:cNvSpPr>
            <a:spLocks noGrp="1"/>
          </p:cNvSpPr>
          <p:nvPr>
            <p:ph type="sldNum" sz="quarter" idx="12"/>
          </p:nvPr>
        </p:nvSpPr>
        <p:spPr/>
        <p:txBody>
          <a:bodyPr/>
          <a:lstStyle>
            <a:extLst/>
          </a:lstStyle>
          <a:p>
            <a:fld id="{8C37A0B4-E5C4-45D6-889B-4469118A5E8F}"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CF0AFFCA-4A7C-4F41-BBD8-CF2EFE165733}" type="datetimeFigureOut">
              <a:rPr lang="en-CA" smtClean="0"/>
              <a:pPr/>
              <a:t>2018-03-28</a:t>
            </a:fld>
            <a:endParaRPr lang="en-CA" dirty="0"/>
          </a:p>
        </p:txBody>
      </p:sp>
      <p:sp>
        <p:nvSpPr>
          <p:cNvPr id="6" name="Footer Placeholder 5"/>
          <p:cNvSpPr>
            <a:spLocks noGrp="1"/>
          </p:cNvSpPr>
          <p:nvPr>
            <p:ph type="ftr" sz="quarter" idx="11"/>
          </p:nvPr>
        </p:nvSpPr>
        <p:spPr/>
        <p:txBody>
          <a:bodyPr/>
          <a:lstStyle>
            <a:extLst/>
          </a:lstStyle>
          <a:p>
            <a:endParaRPr lang="en-CA" dirty="0"/>
          </a:p>
        </p:txBody>
      </p:sp>
      <p:sp>
        <p:nvSpPr>
          <p:cNvPr id="7" name="Slide Number Placeholder 6"/>
          <p:cNvSpPr>
            <a:spLocks noGrp="1"/>
          </p:cNvSpPr>
          <p:nvPr>
            <p:ph type="sldNum" sz="quarter" idx="12"/>
          </p:nvPr>
        </p:nvSpPr>
        <p:spPr/>
        <p:txBody>
          <a:bodyPr/>
          <a:lstStyle>
            <a:extLst/>
          </a:lstStyle>
          <a:p>
            <a:fld id="{8C37A0B4-E5C4-45D6-889B-4469118A5E8F}" type="slidenum">
              <a:rPr lang="en-CA" smtClean="0"/>
              <a:pPr/>
              <a:t>‹#›</a:t>
            </a:fld>
            <a:endParaRPr lang="en-CA"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F0AFFCA-4A7C-4F41-BBD8-CF2EFE165733}" type="datetimeFigureOut">
              <a:rPr lang="en-CA" smtClean="0"/>
              <a:pPr/>
              <a:t>2018-03-28</a:t>
            </a:fld>
            <a:endParaRPr lang="en-CA" dirty="0"/>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CA"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C37A0B4-E5C4-45D6-889B-4469118A5E8F}" type="slidenum">
              <a:rPr lang="en-CA" smtClean="0"/>
              <a:pPr/>
              <a:t>‹#›</a:t>
            </a:fld>
            <a:endParaRPr lang="en-CA" dirty="0"/>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4343440"/>
            <a:ext cx="3402314" cy="810651"/>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4343440"/>
            <a:ext cx="3402314" cy="810651"/>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CF0AFFCA-4A7C-4F41-BBD8-CF2EFE165733}" type="datetimeFigureOut">
              <a:rPr lang="en-CA" smtClean="0"/>
              <a:pPr/>
              <a:t>2018-03-28</a:t>
            </a:fld>
            <a:endParaRPr lang="en-CA" dirty="0"/>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CA" dirty="0"/>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8C37A0B4-E5C4-45D6-889B-4469118A5E8F}"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771551"/>
            <a:ext cx="8640960" cy="1480333"/>
          </a:xfrm>
        </p:spPr>
        <p:txBody>
          <a:bodyPr>
            <a:noAutofit/>
          </a:bodyPr>
          <a:lstStyle/>
          <a:p>
            <a:pPr algn="ctr">
              <a:spcBef>
                <a:spcPts val="1200"/>
              </a:spcBef>
            </a:pPr>
            <a:r>
              <a:rPr lang="en-CA" sz="4000" b="0" dirty="0" smtClean="0"/>
              <a:t>IEEE's Signal Processing Society  Camera Model Identification Kaggle Competition</a:t>
            </a:r>
            <a:endParaRPr lang="en-CA" sz="4000" dirty="0"/>
          </a:p>
        </p:txBody>
      </p:sp>
      <p:sp>
        <p:nvSpPr>
          <p:cNvPr id="3" name="Subtitle 2"/>
          <p:cNvSpPr>
            <a:spLocks noGrp="1"/>
          </p:cNvSpPr>
          <p:nvPr>
            <p:ph type="subTitle" idx="1"/>
          </p:nvPr>
        </p:nvSpPr>
        <p:spPr>
          <a:xfrm>
            <a:off x="685800" y="2139702"/>
            <a:ext cx="7772400" cy="1782197"/>
          </a:xfrm>
        </p:spPr>
        <p:txBody>
          <a:bodyPr>
            <a:normAutofit fontScale="70000" lnSpcReduction="20000"/>
          </a:bodyPr>
          <a:lstStyle/>
          <a:p>
            <a:pPr algn="ctr"/>
            <a:endParaRPr lang="en-CA" sz="1300" dirty="0" smtClean="0"/>
          </a:p>
          <a:p>
            <a:pPr algn="ctr"/>
            <a:r>
              <a:rPr lang="en-CA" sz="2200" dirty="0" smtClean="0"/>
              <a:t>Final submission deadline: February 8, 2018</a:t>
            </a:r>
          </a:p>
          <a:p>
            <a:pPr algn="ctr"/>
            <a:r>
              <a:rPr lang="en-CA" sz="2400" dirty="0" smtClean="0"/>
              <a:t>Prizes: $12,000, $8,000, $5,000</a:t>
            </a:r>
          </a:p>
          <a:p>
            <a:pPr algn="ctr"/>
            <a:r>
              <a:rPr lang="en-CA" sz="2400" dirty="0" smtClean="0"/>
              <a:t>582 teams</a:t>
            </a:r>
            <a:endParaRPr lang="en-CA" sz="2200" dirty="0" smtClean="0"/>
          </a:p>
          <a:p>
            <a:pPr algn="ctr"/>
            <a:endParaRPr lang="en-CA" sz="1100" dirty="0" smtClean="0"/>
          </a:p>
          <a:p>
            <a:pPr algn="ctr"/>
            <a:r>
              <a:rPr lang="en-CA" sz="2600" dirty="0" smtClean="0"/>
              <a:t>Presentation by Stan Kriventsov</a:t>
            </a:r>
          </a:p>
          <a:p>
            <a:pPr algn="ctr"/>
            <a:r>
              <a:rPr lang="en-CA" sz="2600" dirty="0" smtClean="0"/>
              <a:t>March 22,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9992" y="951570"/>
            <a:ext cx="4644008" cy="2594880"/>
          </a:xfrm>
        </p:spPr>
        <p:txBody>
          <a:bodyPr/>
          <a:lstStyle/>
          <a:p>
            <a:r>
              <a:rPr lang="en-CA" sz="2300" dirty="0" smtClean="0"/>
              <a:t>Essentially, GPUs are computer video cards</a:t>
            </a:r>
          </a:p>
          <a:p>
            <a:r>
              <a:rPr lang="en-CA" sz="2300" dirty="0" smtClean="0"/>
              <a:t>Designed for processing parallel workloads efficiently </a:t>
            </a:r>
          </a:p>
          <a:p>
            <a:endParaRPr lang="en-CA" dirty="0"/>
          </a:p>
        </p:txBody>
      </p:sp>
      <p:sp>
        <p:nvSpPr>
          <p:cNvPr id="3" name="Title 2"/>
          <p:cNvSpPr>
            <a:spLocks noGrp="1"/>
          </p:cNvSpPr>
          <p:nvPr>
            <p:ph type="title"/>
          </p:nvPr>
        </p:nvSpPr>
        <p:spPr>
          <a:xfrm>
            <a:off x="457200" y="87474"/>
            <a:ext cx="8229600" cy="857250"/>
          </a:xfrm>
        </p:spPr>
        <p:txBody>
          <a:bodyPr>
            <a:normAutofit/>
          </a:bodyPr>
          <a:lstStyle/>
          <a:p>
            <a:pPr algn="ctr"/>
            <a:r>
              <a:rPr lang="en-CA" sz="3400" b="0" dirty="0" smtClean="0"/>
              <a:t>Graphics Processing Units (GPUs)</a:t>
            </a:r>
            <a:endParaRPr lang="en-CA" sz="3400" b="0" dirty="0"/>
          </a:p>
        </p:txBody>
      </p:sp>
      <p:sp>
        <p:nvSpPr>
          <p:cNvPr id="5" name="TextBox 4"/>
          <p:cNvSpPr txBox="1"/>
          <p:nvPr/>
        </p:nvSpPr>
        <p:spPr>
          <a:xfrm>
            <a:off x="7092281" y="4840003"/>
            <a:ext cx="1752403" cy="276999"/>
          </a:xfrm>
          <a:prstGeom prst="rect">
            <a:avLst/>
          </a:prstGeom>
          <a:noFill/>
        </p:spPr>
        <p:txBody>
          <a:bodyPr wrap="none" rtlCol="0">
            <a:spAutoFit/>
          </a:bodyPr>
          <a:lstStyle/>
          <a:p>
            <a:r>
              <a:rPr lang="en-CA" sz="1200" dirty="0" smtClean="0"/>
              <a:t>Image from nvidia.ca</a:t>
            </a:r>
            <a:endParaRPr lang="en-CA" sz="1200" dirty="0"/>
          </a:p>
        </p:txBody>
      </p:sp>
      <p:sp>
        <p:nvSpPr>
          <p:cNvPr id="7" name="Content Placeholder 1"/>
          <p:cNvSpPr txBox="1">
            <a:spLocks/>
          </p:cNvSpPr>
          <p:nvPr/>
        </p:nvSpPr>
        <p:spPr>
          <a:xfrm>
            <a:off x="251520" y="2895786"/>
            <a:ext cx="8712968" cy="1620180"/>
          </a:xfrm>
          <a:prstGeom prst="rect">
            <a:avLst/>
          </a:prstGeom>
        </p:spPr>
        <p:txBody>
          <a:bodyPr vert="horz">
            <a:normAutofit fontScale="92500"/>
          </a:bodyPr>
          <a:lstStyle/>
          <a:p>
            <a:pPr marR="0" lvl="0" indent="-256032" algn="just" defTabSz="914400" rtl="0" eaLnBrk="1" fontAlgn="auto" latinLnBrk="0" hangingPunct="1">
              <a:lnSpc>
                <a:spcPct val="100000"/>
              </a:lnSpc>
              <a:spcBef>
                <a:spcPts val="400"/>
              </a:spcBef>
              <a:spcAft>
                <a:spcPts val="0"/>
              </a:spcAft>
              <a:buClr>
                <a:schemeClr val="accent1"/>
              </a:buClr>
              <a:buSzPct val="68000"/>
              <a:tabLst/>
              <a:defRPr/>
            </a:pPr>
            <a:r>
              <a:rPr kumimoji="0" lang="en-CA" sz="2500" b="0" i="0" u="none" strike="noStrike" kern="1200" cap="none" spc="0" normalizeH="0" baseline="0" noProof="0" dirty="0" smtClean="0">
                <a:ln>
                  <a:noFill/>
                </a:ln>
                <a:solidFill>
                  <a:schemeClr val="tx1"/>
                </a:solidFill>
                <a:effectLst/>
                <a:uLnTx/>
                <a:uFillTx/>
                <a:latin typeface="+mn-lt"/>
                <a:ea typeface="+mn-ea"/>
                <a:cs typeface="+mn-cs"/>
              </a:rPr>
              <a:t>Using CUDA (parallel</a:t>
            </a:r>
            <a:r>
              <a:rPr kumimoji="0" lang="en-CA" sz="2500" b="0" i="0" u="none" strike="noStrike" kern="1200" cap="none" spc="0" normalizeH="0" noProof="0" dirty="0" smtClean="0">
                <a:ln>
                  <a:noFill/>
                </a:ln>
                <a:solidFill>
                  <a:schemeClr val="tx1"/>
                </a:solidFill>
                <a:effectLst/>
                <a:uLnTx/>
                <a:uFillTx/>
                <a:latin typeface="+mn-lt"/>
                <a:ea typeface="+mn-ea"/>
                <a:cs typeface="+mn-cs"/>
              </a:rPr>
              <a:t> computing platform and API from NVIDIA) and specially designed matrix computation libraries (such as Torch, Theano, TensorFlow and MxNet), even large neural networks can be trained very efficiently</a:t>
            </a:r>
            <a:endParaRPr kumimoji="0" lang="en-CA" sz="25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CA"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pu-and-gpu.jpg"/>
          <p:cNvPicPr>
            <a:picLocks noChangeAspect="1"/>
          </p:cNvPicPr>
          <p:nvPr/>
        </p:nvPicPr>
        <p:blipFill>
          <a:blip r:embed="rId2" cstate="print"/>
          <a:stretch>
            <a:fillRect/>
          </a:stretch>
        </p:blipFill>
        <p:spPr>
          <a:xfrm>
            <a:off x="971600" y="787820"/>
            <a:ext cx="3024336" cy="207196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1880" y="897564"/>
            <a:ext cx="5544616" cy="3618402"/>
          </a:xfrm>
        </p:spPr>
        <p:txBody>
          <a:bodyPr>
            <a:normAutofit fontScale="92500"/>
          </a:bodyPr>
          <a:lstStyle/>
          <a:p>
            <a:pPr marL="0"/>
            <a:r>
              <a:rPr lang="en-CA" sz="2500" dirty="0" smtClean="0"/>
              <a:t>Inspired by connectivity patterns between neurons in human and animal visual cortex</a:t>
            </a:r>
          </a:p>
          <a:p>
            <a:pPr marL="0"/>
            <a:r>
              <a:rPr lang="en-CA" sz="2500" dirty="0" smtClean="0"/>
              <a:t>Convolutional neural units only process data within their receptive fields</a:t>
            </a:r>
          </a:p>
          <a:p>
            <a:pPr marL="0"/>
            <a:r>
              <a:rPr lang="en-CA" sz="2500" dirty="0" smtClean="0"/>
              <a:t>The outputs of these neurons are then processed together in the next layers to form a bigger picture</a:t>
            </a:r>
          </a:p>
          <a:p>
            <a:pPr marL="0"/>
            <a:endParaRPr lang="en-CA" dirty="0"/>
          </a:p>
        </p:txBody>
      </p:sp>
      <p:sp>
        <p:nvSpPr>
          <p:cNvPr id="3" name="Title 2"/>
          <p:cNvSpPr>
            <a:spLocks noGrp="1"/>
          </p:cNvSpPr>
          <p:nvPr>
            <p:ph type="title"/>
          </p:nvPr>
        </p:nvSpPr>
        <p:spPr>
          <a:xfrm>
            <a:off x="251520" y="205978"/>
            <a:ext cx="8640960" cy="637580"/>
          </a:xfrm>
        </p:spPr>
        <p:txBody>
          <a:bodyPr>
            <a:normAutofit/>
          </a:bodyPr>
          <a:lstStyle/>
          <a:p>
            <a:pPr algn="ctr"/>
            <a:r>
              <a:rPr lang="en-CA" sz="3400" dirty="0" smtClean="0"/>
              <a:t>Convolutional Neural Networks (CNNs)</a:t>
            </a:r>
            <a:endParaRPr lang="en-CA" sz="3400" dirty="0"/>
          </a:p>
        </p:txBody>
      </p:sp>
      <p:sp>
        <p:nvSpPr>
          <p:cNvPr id="5" name="TextBox 4"/>
          <p:cNvSpPr txBox="1"/>
          <p:nvPr/>
        </p:nvSpPr>
        <p:spPr>
          <a:xfrm>
            <a:off x="6444208" y="4840003"/>
            <a:ext cx="2321469" cy="276999"/>
          </a:xfrm>
          <a:prstGeom prst="rect">
            <a:avLst/>
          </a:prstGeom>
          <a:noFill/>
        </p:spPr>
        <p:txBody>
          <a:bodyPr wrap="none" rtlCol="0">
            <a:spAutoFit/>
          </a:bodyPr>
          <a:lstStyle/>
          <a:p>
            <a:r>
              <a:rPr lang="en-CA" sz="1200" dirty="0" smtClean="0"/>
              <a:t>Image from moillusions.com</a:t>
            </a:r>
            <a:endParaRPr lang="en-CA" sz="1200" dirty="0"/>
          </a:p>
        </p:txBody>
      </p:sp>
      <p:pic>
        <p:nvPicPr>
          <p:cNvPr id="6" name="Picture 5" descr="scary-optical-illusions-brain-games - Copy.jpg"/>
          <p:cNvPicPr>
            <a:picLocks noChangeAspect="1"/>
          </p:cNvPicPr>
          <p:nvPr/>
        </p:nvPicPr>
        <p:blipFill>
          <a:blip r:embed="rId2" cstate="print"/>
          <a:stretch>
            <a:fillRect/>
          </a:stretch>
        </p:blipFill>
        <p:spPr>
          <a:xfrm>
            <a:off x="755576" y="892055"/>
            <a:ext cx="2304256" cy="34798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1880" y="897564"/>
            <a:ext cx="5544616" cy="3618402"/>
          </a:xfrm>
        </p:spPr>
        <p:txBody>
          <a:bodyPr>
            <a:normAutofit fontScale="92500"/>
          </a:bodyPr>
          <a:lstStyle/>
          <a:p>
            <a:pPr marL="0"/>
            <a:r>
              <a:rPr lang="en-CA" sz="2500" dirty="0" smtClean="0"/>
              <a:t>Inspired by connectivity patterns between neurons in human and animal visual cortex</a:t>
            </a:r>
          </a:p>
          <a:p>
            <a:pPr marL="0"/>
            <a:r>
              <a:rPr lang="en-CA" sz="2500" dirty="0" smtClean="0"/>
              <a:t>Convolutional neural units only process data within their receptive fields</a:t>
            </a:r>
          </a:p>
          <a:p>
            <a:pPr marL="0"/>
            <a:r>
              <a:rPr lang="en-CA" sz="2500" dirty="0" smtClean="0"/>
              <a:t>The outputs of these neurons are then processed together in the next layers to form a bigger picture</a:t>
            </a:r>
          </a:p>
          <a:p>
            <a:pPr marL="0"/>
            <a:endParaRPr lang="en-CA" dirty="0"/>
          </a:p>
        </p:txBody>
      </p:sp>
      <p:sp>
        <p:nvSpPr>
          <p:cNvPr id="3" name="Title 2"/>
          <p:cNvSpPr>
            <a:spLocks noGrp="1"/>
          </p:cNvSpPr>
          <p:nvPr>
            <p:ph type="title"/>
          </p:nvPr>
        </p:nvSpPr>
        <p:spPr>
          <a:xfrm>
            <a:off x="251520" y="205978"/>
            <a:ext cx="8640960" cy="637580"/>
          </a:xfrm>
        </p:spPr>
        <p:txBody>
          <a:bodyPr>
            <a:normAutofit/>
          </a:bodyPr>
          <a:lstStyle/>
          <a:p>
            <a:pPr algn="ctr"/>
            <a:r>
              <a:rPr lang="en-CA" sz="3400" dirty="0" smtClean="0"/>
              <a:t>Convolutional Neural Networks (CNNs)</a:t>
            </a:r>
            <a:endParaRPr lang="en-CA" sz="3400" dirty="0"/>
          </a:p>
        </p:txBody>
      </p:sp>
      <p:sp>
        <p:nvSpPr>
          <p:cNvPr id="5" name="TextBox 4"/>
          <p:cNvSpPr txBox="1"/>
          <p:nvPr/>
        </p:nvSpPr>
        <p:spPr>
          <a:xfrm>
            <a:off x="6444208" y="4840003"/>
            <a:ext cx="2321469" cy="276999"/>
          </a:xfrm>
          <a:prstGeom prst="rect">
            <a:avLst/>
          </a:prstGeom>
          <a:noFill/>
        </p:spPr>
        <p:txBody>
          <a:bodyPr wrap="none" rtlCol="0">
            <a:spAutoFit/>
          </a:bodyPr>
          <a:lstStyle/>
          <a:p>
            <a:r>
              <a:rPr lang="en-CA" sz="1200" dirty="0" smtClean="0"/>
              <a:t>Image from moillusions.com</a:t>
            </a:r>
            <a:endParaRPr lang="en-CA" sz="1200" dirty="0"/>
          </a:p>
        </p:txBody>
      </p:sp>
      <p:pic>
        <p:nvPicPr>
          <p:cNvPr id="7" name="Picture 6" descr="imageedit_5_9691403139.jpg"/>
          <p:cNvPicPr>
            <a:picLocks noChangeAspect="1"/>
          </p:cNvPicPr>
          <p:nvPr/>
        </p:nvPicPr>
        <p:blipFill>
          <a:blip r:embed="rId2" cstate="print"/>
          <a:stretch>
            <a:fillRect/>
          </a:stretch>
        </p:blipFill>
        <p:spPr>
          <a:xfrm>
            <a:off x="755576" y="892800"/>
            <a:ext cx="2304256" cy="347989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05978"/>
            <a:ext cx="8640960" cy="637580"/>
          </a:xfrm>
        </p:spPr>
        <p:txBody>
          <a:bodyPr>
            <a:normAutofit/>
          </a:bodyPr>
          <a:lstStyle/>
          <a:p>
            <a:pPr algn="ctr"/>
            <a:r>
              <a:rPr lang="en-CA" sz="3400" dirty="0" smtClean="0"/>
              <a:t>Convolutional Neural Networks (CNNs)</a:t>
            </a:r>
            <a:endParaRPr lang="en-CA" sz="3400" dirty="0"/>
          </a:p>
        </p:txBody>
      </p:sp>
      <p:sp>
        <p:nvSpPr>
          <p:cNvPr id="5" name="TextBox 4"/>
          <p:cNvSpPr txBox="1"/>
          <p:nvPr/>
        </p:nvSpPr>
        <p:spPr>
          <a:xfrm>
            <a:off x="6444209" y="4840003"/>
            <a:ext cx="1960793" cy="276999"/>
          </a:xfrm>
          <a:prstGeom prst="rect">
            <a:avLst/>
          </a:prstGeom>
          <a:noFill/>
        </p:spPr>
        <p:txBody>
          <a:bodyPr wrap="none" rtlCol="0">
            <a:spAutoFit/>
          </a:bodyPr>
          <a:lstStyle/>
          <a:p>
            <a:r>
              <a:rPr lang="en-CA" sz="1200" dirty="0" smtClean="0"/>
              <a:t>Image from clarifai.com</a:t>
            </a:r>
            <a:endParaRPr lang="en-CA" sz="1200" dirty="0"/>
          </a:p>
        </p:txBody>
      </p:sp>
      <p:sp>
        <p:nvSpPr>
          <p:cNvPr id="9" name="Content Placeholder 1"/>
          <p:cNvSpPr txBox="1">
            <a:spLocks/>
          </p:cNvSpPr>
          <p:nvPr/>
        </p:nvSpPr>
        <p:spPr>
          <a:xfrm>
            <a:off x="467544" y="3021800"/>
            <a:ext cx="8568952" cy="1566174"/>
          </a:xfrm>
          <a:prstGeom prst="rect">
            <a:avLst/>
          </a:prstGeom>
        </p:spPr>
        <p:txBody>
          <a:bodyPr vert="horz">
            <a:normAutofit/>
          </a:bodyPr>
          <a:lstStyle/>
          <a:p>
            <a:pPr marL="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CA" sz="2300" b="0" i="0" u="none" strike="noStrike" kern="1200" cap="none" spc="0" normalizeH="0" baseline="0" noProof="0" dirty="0" smtClean="0">
                <a:ln>
                  <a:noFill/>
                </a:ln>
                <a:solidFill>
                  <a:schemeClr val="tx1"/>
                </a:solidFill>
                <a:effectLst/>
                <a:uLnTx/>
                <a:uFillTx/>
                <a:latin typeface="+mn-lt"/>
                <a:ea typeface="+mn-ea"/>
                <a:cs typeface="+mn-cs"/>
              </a:rPr>
              <a:t>Can automatically classify</a:t>
            </a:r>
            <a:r>
              <a:rPr kumimoji="0" lang="en-CA" sz="2300" b="0" i="0" u="none" strike="noStrike" kern="1200" cap="none" spc="0" normalizeH="0" noProof="0" dirty="0" smtClean="0">
                <a:ln>
                  <a:noFill/>
                </a:ln>
                <a:solidFill>
                  <a:schemeClr val="tx1"/>
                </a:solidFill>
                <a:effectLst/>
                <a:uLnTx/>
                <a:uFillTx/>
                <a:latin typeface="+mn-lt"/>
                <a:ea typeface="+mn-ea"/>
                <a:cs typeface="+mn-cs"/>
              </a:rPr>
              <a:t> pictures with near-human accuracy for many trained classes</a:t>
            </a:r>
          </a:p>
          <a:p>
            <a:pPr marL="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CA" sz="2300" baseline="0" dirty="0" smtClean="0"/>
              <a:t>Typically,</a:t>
            </a:r>
            <a:r>
              <a:rPr lang="en-CA" sz="2300" dirty="0" smtClean="0"/>
              <a:t> very little preprocessing is required</a:t>
            </a:r>
            <a:endParaRPr kumimoji="0" lang="en-CA" sz="23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CA"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Content Placeholder 7" descr="cnn.png"/>
          <p:cNvPicPr>
            <a:picLocks noGrp="1" noChangeAspect="1"/>
          </p:cNvPicPr>
          <p:nvPr>
            <p:ph idx="1"/>
          </p:nvPr>
        </p:nvPicPr>
        <p:blipFill>
          <a:blip r:embed="rId2" cstate="print"/>
          <a:stretch>
            <a:fillRect/>
          </a:stretch>
        </p:blipFill>
        <p:spPr>
          <a:xfrm>
            <a:off x="539552" y="843558"/>
            <a:ext cx="8229600" cy="1962316"/>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7574"/>
            <a:ext cx="8784976" cy="3394472"/>
          </a:xfrm>
        </p:spPr>
        <p:txBody>
          <a:bodyPr>
            <a:noAutofit/>
          </a:bodyPr>
          <a:lstStyle/>
          <a:p>
            <a:r>
              <a:rPr lang="en-CA" sz="2000" dirty="0" smtClean="0"/>
              <a:t>LeNet (1990) – one of the first successful CNNs (5 layers)</a:t>
            </a:r>
          </a:p>
          <a:p>
            <a:endParaRPr lang="en-CA" sz="800" dirty="0" smtClean="0"/>
          </a:p>
          <a:p>
            <a:r>
              <a:rPr lang="en-CA" sz="2000" dirty="0" smtClean="0"/>
              <a:t>AlexNet (2012) – deeper and wider version of LeNet, winner of the ImageNet challenge (8 layers)</a:t>
            </a:r>
          </a:p>
          <a:p>
            <a:endParaRPr lang="en-CA" sz="800" dirty="0" smtClean="0"/>
          </a:p>
          <a:p>
            <a:r>
              <a:rPr lang="en-CA" sz="2000" dirty="0" err="1" smtClean="0"/>
              <a:t>VGGNet</a:t>
            </a:r>
            <a:r>
              <a:rPr lang="en-CA" sz="2000" dirty="0" smtClean="0"/>
              <a:t> (2014) – showed that the depth of the network is critical for good performance (16-19 layers)</a:t>
            </a:r>
          </a:p>
          <a:p>
            <a:endParaRPr lang="en-CA" sz="800" dirty="0" smtClean="0"/>
          </a:p>
          <a:p>
            <a:r>
              <a:rPr lang="en-CA" sz="2000" dirty="0" err="1" smtClean="0"/>
              <a:t>GoogLeNet</a:t>
            </a:r>
            <a:r>
              <a:rPr lang="en-CA" sz="2000" dirty="0" smtClean="0"/>
              <a:t>, aka Inception V1 (2014) – drastically reduced the number of parameters in AlexNet by using an Inception Module, which stacks 1x1, 3x3 and 5x5 convolutions within the same module of the network (22 layers)</a:t>
            </a:r>
          </a:p>
        </p:txBody>
      </p:sp>
      <p:sp>
        <p:nvSpPr>
          <p:cNvPr id="3" name="Title 2"/>
          <p:cNvSpPr>
            <a:spLocks noGrp="1"/>
          </p:cNvSpPr>
          <p:nvPr>
            <p:ph type="title"/>
          </p:nvPr>
        </p:nvSpPr>
        <p:spPr>
          <a:xfrm>
            <a:off x="457200" y="123478"/>
            <a:ext cx="8229600" cy="857250"/>
          </a:xfrm>
        </p:spPr>
        <p:txBody>
          <a:bodyPr>
            <a:normAutofit/>
          </a:bodyPr>
          <a:lstStyle/>
          <a:p>
            <a:pPr algn="ctr"/>
            <a:r>
              <a:rPr lang="en-CA" sz="3400" dirty="0" smtClean="0"/>
              <a:t>Some modern CNN architectures</a:t>
            </a:r>
            <a:endParaRPr lang="en-CA" sz="3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0872" y="1265510"/>
            <a:ext cx="8229600" cy="3394472"/>
          </a:xfrm>
        </p:spPr>
        <p:txBody>
          <a:bodyPr>
            <a:normAutofit fontScale="92500" lnSpcReduction="20000"/>
          </a:bodyPr>
          <a:lstStyle/>
          <a:p>
            <a:r>
              <a:rPr lang="en-CA" sz="2200" dirty="0" err="1" smtClean="0"/>
              <a:t>ResNet</a:t>
            </a:r>
            <a:r>
              <a:rPr lang="en-CA" sz="2200" dirty="0" smtClean="0"/>
              <a:t> (2015) – a very deep CNN with inputs to later layers being sums of outputs from previous layers; many modern state-of-the-art networks are based on it (usually 50 – 200 and possibly even 1000 layers)</a:t>
            </a:r>
          </a:p>
          <a:p>
            <a:endParaRPr lang="en-CA" sz="900" dirty="0" smtClean="0"/>
          </a:p>
          <a:p>
            <a:r>
              <a:rPr lang="en-CA" sz="2200" dirty="0" err="1" smtClean="0"/>
              <a:t>DenseNet</a:t>
            </a:r>
            <a:r>
              <a:rPr lang="en-CA" sz="2200" dirty="0" smtClean="0"/>
              <a:t> (2016) – a CNN that has each layer connected to every other layer in a feedforward fashion (usually 100- 200 layers) </a:t>
            </a:r>
          </a:p>
          <a:p>
            <a:endParaRPr lang="en-CA" sz="900" dirty="0" smtClean="0"/>
          </a:p>
          <a:p>
            <a:r>
              <a:rPr lang="en-CA" sz="2200" dirty="0" err="1" smtClean="0"/>
              <a:t>Xception</a:t>
            </a:r>
            <a:r>
              <a:rPr lang="en-CA" sz="2200" dirty="0" smtClean="0"/>
              <a:t> (2017) – replaced the standard Inception modules with </a:t>
            </a:r>
            <a:r>
              <a:rPr lang="en-CA" sz="2200" dirty="0" err="1" smtClean="0"/>
              <a:t>depthwise</a:t>
            </a:r>
            <a:r>
              <a:rPr lang="en-CA" sz="2200" dirty="0" smtClean="0"/>
              <a:t> separable convolutions (36 layers)</a:t>
            </a:r>
          </a:p>
          <a:p>
            <a:endParaRPr lang="en-CA" sz="900" dirty="0" smtClean="0"/>
          </a:p>
          <a:p>
            <a:r>
              <a:rPr lang="en-CA" sz="2200" dirty="0" smtClean="0"/>
              <a:t>Dual-Path Network (DPN) (2017) – combines the architectures of </a:t>
            </a:r>
            <a:r>
              <a:rPr lang="en-CA" sz="2200" dirty="0" err="1" smtClean="0"/>
              <a:t>ResNet</a:t>
            </a:r>
            <a:r>
              <a:rPr lang="en-CA" sz="2200" dirty="0" smtClean="0"/>
              <a:t> and </a:t>
            </a:r>
            <a:r>
              <a:rPr lang="en-CA" sz="2200" dirty="0" err="1" smtClean="0"/>
              <a:t>DenseNet</a:t>
            </a:r>
            <a:r>
              <a:rPr lang="en-CA" sz="2200" dirty="0" smtClean="0"/>
              <a:t> (92 layers)</a:t>
            </a:r>
          </a:p>
          <a:p>
            <a:endParaRPr lang="en-CA" sz="2200" dirty="0" smtClean="0"/>
          </a:p>
          <a:p>
            <a:endParaRPr lang="en-CA" sz="2200" dirty="0" smtClean="0"/>
          </a:p>
          <a:p>
            <a:endParaRPr lang="en-CA" sz="2200" dirty="0"/>
          </a:p>
        </p:txBody>
      </p:sp>
      <p:sp>
        <p:nvSpPr>
          <p:cNvPr id="3" name="Title 2"/>
          <p:cNvSpPr>
            <a:spLocks noGrp="1"/>
          </p:cNvSpPr>
          <p:nvPr>
            <p:ph type="title"/>
          </p:nvPr>
        </p:nvSpPr>
        <p:spPr>
          <a:xfrm>
            <a:off x="457200" y="274340"/>
            <a:ext cx="8229600" cy="857250"/>
          </a:xfrm>
        </p:spPr>
        <p:txBody>
          <a:bodyPr>
            <a:noAutofit/>
          </a:bodyPr>
          <a:lstStyle/>
          <a:p>
            <a:pPr algn="ctr"/>
            <a:r>
              <a:rPr lang="en-CA" sz="3400" dirty="0" smtClean="0"/>
              <a:t>Some modern CNN architectures (continued)</a:t>
            </a:r>
            <a:endParaRPr lang="en-CA" sz="3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7474"/>
            <a:ext cx="8229600" cy="857250"/>
          </a:xfrm>
        </p:spPr>
        <p:txBody>
          <a:bodyPr>
            <a:normAutofit/>
          </a:bodyPr>
          <a:lstStyle/>
          <a:p>
            <a:pPr algn="ctr"/>
            <a:r>
              <a:rPr lang="en-CA" sz="3400" dirty="0" smtClean="0"/>
              <a:t>Typical Deep Learning Flowchart</a:t>
            </a:r>
            <a:endParaRPr lang="en-CA" sz="3400" dirty="0"/>
          </a:p>
        </p:txBody>
      </p:sp>
      <p:sp>
        <p:nvSpPr>
          <p:cNvPr id="4" name="Rounded Rectangle 3"/>
          <p:cNvSpPr/>
          <p:nvPr/>
        </p:nvSpPr>
        <p:spPr>
          <a:xfrm>
            <a:off x="4355976" y="987574"/>
            <a:ext cx="2160240"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err="1" smtClean="0"/>
              <a:t>Keras</a:t>
            </a:r>
            <a:endParaRPr lang="en-CA" sz="2600" dirty="0"/>
          </a:p>
        </p:txBody>
      </p:sp>
      <p:sp>
        <p:nvSpPr>
          <p:cNvPr id="5" name="Rounded Rectangle 4"/>
          <p:cNvSpPr/>
          <p:nvPr/>
        </p:nvSpPr>
        <p:spPr>
          <a:xfrm>
            <a:off x="2267744" y="2067694"/>
            <a:ext cx="1728192"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smtClean="0"/>
              <a:t>Theano</a:t>
            </a:r>
            <a:endParaRPr lang="en-CA" sz="2600" dirty="0"/>
          </a:p>
        </p:txBody>
      </p:sp>
      <p:sp>
        <p:nvSpPr>
          <p:cNvPr id="6" name="Rounded Rectangle 5"/>
          <p:cNvSpPr/>
          <p:nvPr/>
        </p:nvSpPr>
        <p:spPr>
          <a:xfrm>
            <a:off x="395536" y="2067694"/>
            <a:ext cx="1440160"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smtClean="0"/>
              <a:t>Torch</a:t>
            </a:r>
            <a:endParaRPr lang="en-CA" sz="2600" dirty="0"/>
          </a:p>
        </p:txBody>
      </p:sp>
      <p:sp>
        <p:nvSpPr>
          <p:cNvPr id="7" name="Rounded Rectangle 6"/>
          <p:cNvSpPr/>
          <p:nvPr/>
        </p:nvSpPr>
        <p:spPr>
          <a:xfrm>
            <a:off x="4355976" y="2052898"/>
            <a:ext cx="2160240"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smtClean="0"/>
              <a:t>TensorFlow</a:t>
            </a:r>
            <a:endParaRPr lang="en-CA" sz="2600" dirty="0"/>
          </a:p>
        </p:txBody>
      </p:sp>
      <p:sp>
        <p:nvSpPr>
          <p:cNvPr id="8" name="Rounded Rectangle 7"/>
          <p:cNvSpPr/>
          <p:nvPr/>
        </p:nvSpPr>
        <p:spPr>
          <a:xfrm>
            <a:off x="6804248" y="2052898"/>
            <a:ext cx="1800200"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err="1" smtClean="0"/>
              <a:t>MXNet</a:t>
            </a:r>
            <a:endParaRPr lang="en-CA" sz="2600" dirty="0"/>
          </a:p>
        </p:txBody>
      </p:sp>
      <p:cxnSp>
        <p:nvCxnSpPr>
          <p:cNvPr id="10" name="Straight Arrow Connector 9"/>
          <p:cNvCxnSpPr>
            <a:endCxn id="5" idx="0"/>
          </p:cNvCxnSpPr>
          <p:nvPr/>
        </p:nvCxnSpPr>
        <p:spPr>
          <a:xfrm flipH="1">
            <a:off x="3131840" y="1473628"/>
            <a:ext cx="1296144" cy="59406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7" idx="0"/>
          </p:cNvCxnSpPr>
          <p:nvPr/>
        </p:nvCxnSpPr>
        <p:spPr>
          <a:xfrm>
            <a:off x="5436096" y="1581640"/>
            <a:ext cx="0" cy="47125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0"/>
          </p:cNvCxnSpPr>
          <p:nvPr/>
        </p:nvCxnSpPr>
        <p:spPr>
          <a:xfrm>
            <a:off x="6444208" y="1527634"/>
            <a:ext cx="1260140" cy="52526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347864" y="4173928"/>
            <a:ext cx="2160240"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smtClean="0"/>
              <a:t>CUDA</a:t>
            </a:r>
            <a:endParaRPr lang="en-CA" sz="2600" dirty="0"/>
          </a:p>
        </p:txBody>
      </p:sp>
      <p:sp>
        <p:nvSpPr>
          <p:cNvPr id="25" name="Rounded Rectangle 24"/>
          <p:cNvSpPr/>
          <p:nvPr/>
        </p:nvSpPr>
        <p:spPr>
          <a:xfrm>
            <a:off x="6732240" y="4173928"/>
            <a:ext cx="2160240"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smtClean="0"/>
              <a:t>GPU</a:t>
            </a:r>
            <a:endParaRPr lang="en-CA" sz="2600" dirty="0"/>
          </a:p>
        </p:txBody>
      </p:sp>
      <p:cxnSp>
        <p:nvCxnSpPr>
          <p:cNvPr id="27" name="Straight Arrow Connector 26"/>
          <p:cNvCxnSpPr>
            <a:stCxn id="5" idx="2"/>
          </p:cNvCxnSpPr>
          <p:nvPr/>
        </p:nvCxnSpPr>
        <p:spPr>
          <a:xfrm>
            <a:off x="3131840" y="2661760"/>
            <a:ext cx="1224136" cy="54006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p:cNvCxnSpPr>
          <p:nvPr/>
        </p:nvCxnSpPr>
        <p:spPr>
          <a:xfrm>
            <a:off x="1115616" y="2661760"/>
            <a:ext cx="2232248" cy="59406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flipH="1">
            <a:off x="4644008" y="2646964"/>
            <a:ext cx="792088" cy="55485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p:cNvCxnSpPr>
          <p:nvPr/>
        </p:nvCxnSpPr>
        <p:spPr>
          <a:xfrm flipH="1">
            <a:off x="5508104" y="2646964"/>
            <a:ext cx="2196244" cy="60886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4" idx="3"/>
            <a:endCxn id="25" idx="1"/>
          </p:cNvCxnSpPr>
          <p:nvPr/>
        </p:nvCxnSpPr>
        <p:spPr>
          <a:xfrm>
            <a:off x="5508104" y="4470961"/>
            <a:ext cx="1224136"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3347864" y="3201820"/>
            <a:ext cx="2160240"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err="1" smtClean="0"/>
              <a:t>cuDNN</a:t>
            </a:r>
            <a:endParaRPr lang="en-CA" sz="2600" dirty="0"/>
          </a:p>
        </p:txBody>
      </p:sp>
      <p:cxnSp>
        <p:nvCxnSpPr>
          <p:cNvPr id="61" name="Straight Arrow Connector 60"/>
          <p:cNvCxnSpPr>
            <a:stCxn id="60" idx="2"/>
            <a:endCxn id="24" idx="0"/>
          </p:cNvCxnSpPr>
          <p:nvPr/>
        </p:nvCxnSpPr>
        <p:spPr>
          <a:xfrm>
            <a:off x="4427984" y="3795886"/>
            <a:ext cx="0" cy="37804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107504" y="1851670"/>
            <a:ext cx="9289032" cy="10261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ounded Rectangle 20"/>
          <p:cNvSpPr/>
          <p:nvPr/>
        </p:nvSpPr>
        <p:spPr>
          <a:xfrm>
            <a:off x="6876256" y="987574"/>
            <a:ext cx="1800200" cy="594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600" dirty="0" smtClean="0"/>
              <a:t>Gluon</a:t>
            </a:r>
            <a:endParaRPr lang="en-CA" sz="2600" dirty="0"/>
          </a:p>
        </p:txBody>
      </p:sp>
      <p:cxnSp>
        <p:nvCxnSpPr>
          <p:cNvPr id="22" name="Straight Arrow Connector 21"/>
          <p:cNvCxnSpPr/>
          <p:nvPr/>
        </p:nvCxnSpPr>
        <p:spPr>
          <a:xfrm>
            <a:off x="7668344" y="1563638"/>
            <a:ext cx="0" cy="47125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892480" y="2355726"/>
            <a:ext cx="45719" cy="50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8748464" y="2355726"/>
            <a:ext cx="45719" cy="50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9036496" y="2355726"/>
            <a:ext cx="45719" cy="50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71550"/>
            <a:ext cx="8229600" cy="3394472"/>
          </a:xfrm>
        </p:spPr>
        <p:txBody>
          <a:bodyPr>
            <a:noAutofit/>
          </a:bodyPr>
          <a:lstStyle/>
          <a:p>
            <a:r>
              <a:rPr lang="en-CA" sz="2200" dirty="0" smtClean="0"/>
              <a:t>Getting lots of high-quality external data</a:t>
            </a:r>
          </a:p>
          <a:p>
            <a:endParaRPr lang="en-CA" sz="400" dirty="0" smtClean="0"/>
          </a:p>
          <a:p>
            <a:r>
              <a:rPr lang="en-CA" sz="2200" dirty="0" smtClean="0"/>
              <a:t>Effective training design (state-of-the-art CNNs, Adam optimizer)</a:t>
            </a:r>
          </a:p>
          <a:p>
            <a:endParaRPr lang="en-CA" sz="400" dirty="0" smtClean="0"/>
          </a:p>
          <a:p>
            <a:r>
              <a:rPr lang="en-CA" sz="2200" dirty="0" smtClean="0"/>
              <a:t>Using strong GPU hardware</a:t>
            </a:r>
          </a:p>
          <a:p>
            <a:endParaRPr lang="en-CA" sz="400" dirty="0" smtClean="0"/>
          </a:p>
          <a:p>
            <a:r>
              <a:rPr lang="en-CA" sz="2200" dirty="0" smtClean="0"/>
              <a:t>Good validation, not overfitting to public leaderboard</a:t>
            </a:r>
          </a:p>
          <a:p>
            <a:endParaRPr lang="en-CA" sz="400" dirty="0" smtClean="0"/>
          </a:p>
          <a:p>
            <a:r>
              <a:rPr lang="en-CA" sz="2200" dirty="0" smtClean="0"/>
              <a:t>Ensembling &amp; blending (or stacking)</a:t>
            </a:r>
          </a:p>
          <a:p>
            <a:endParaRPr lang="en-CA" sz="400" dirty="0" smtClean="0"/>
          </a:p>
          <a:p>
            <a:r>
              <a:rPr lang="en-CA" sz="2200" dirty="0" smtClean="0"/>
              <a:t>Pseudo Labeling</a:t>
            </a:r>
          </a:p>
          <a:p>
            <a:endParaRPr lang="en-CA" sz="400" dirty="0" smtClean="0"/>
          </a:p>
          <a:p>
            <a:r>
              <a:rPr lang="en-CA" sz="2200" dirty="0" smtClean="0"/>
              <a:t>Test-Time Augmentation (TTA)</a:t>
            </a:r>
          </a:p>
        </p:txBody>
      </p:sp>
      <p:sp>
        <p:nvSpPr>
          <p:cNvPr id="3" name="Title 2"/>
          <p:cNvSpPr>
            <a:spLocks noGrp="1"/>
          </p:cNvSpPr>
          <p:nvPr>
            <p:ph type="title"/>
          </p:nvPr>
        </p:nvSpPr>
        <p:spPr>
          <a:xfrm>
            <a:off x="457200" y="-20538"/>
            <a:ext cx="8229600" cy="857250"/>
          </a:xfrm>
        </p:spPr>
        <p:txBody>
          <a:bodyPr>
            <a:normAutofit/>
          </a:bodyPr>
          <a:lstStyle/>
          <a:p>
            <a:pPr algn="ctr"/>
            <a:r>
              <a:rPr lang="en-CA" sz="3400" dirty="0" smtClean="0"/>
              <a:t>Key techniques used by winners</a:t>
            </a:r>
            <a:endParaRPr lang="en-CA" sz="3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10997"/>
            <a:ext cx="8712968" cy="3394472"/>
          </a:xfrm>
        </p:spPr>
        <p:txBody>
          <a:bodyPr/>
          <a:lstStyle/>
          <a:p>
            <a:r>
              <a:rPr lang="en-CA" sz="2200" dirty="0" smtClean="0"/>
              <a:t>Used to find a local minimum</a:t>
            </a:r>
          </a:p>
          <a:p>
            <a:endParaRPr lang="en-CA" dirty="0" smtClean="0"/>
          </a:p>
          <a:p>
            <a:endParaRPr lang="en-CA" sz="800" dirty="0" smtClean="0"/>
          </a:p>
          <a:p>
            <a:r>
              <a:rPr lang="en-CA" sz="2200" dirty="0" smtClean="0"/>
              <a:t>Batch gradient descent – calculated on the entire training set – </a:t>
            </a:r>
            <a:r>
              <a:rPr lang="en-CA" sz="2200" dirty="0" smtClean="0">
                <a:solidFill>
                  <a:srgbClr val="FF0000"/>
                </a:solidFill>
              </a:rPr>
              <a:t>guaranteed</a:t>
            </a:r>
            <a:r>
              <a:rPr lang="en-CA" sz="2200" dirty="0" smtClean="0"/>
              <a:t> to converge to a local minimum for small </a:t>
            </a:r>
            <a:r>
              <a:rPr lang="el-GR" sz="2000" dirty="0" smtClean="0">
                <a:latin typeface="Times New Roman" pitchFamily="18" charset="0"/>
                <a:cs typeface="Times New Roman" pitchFamily="18" charset="0"/>
              </a:rPr>
              <a:t>α</a:t>
            </a:r>
            <a:r>
              <a:rPr lang="en-CA" sz="2200" dirty="0" smtClean="0"/>
              <a:t>  </a:t>
            </a:r>
          </a:p>
          <a:p>
            <a:endParaRPr lang="en-CA" sz="400" dirty="0" smtClean="0"/>
          </a:p>
          <a:p>
            <a:r>
              <a:rPr lang="en-CA" sz="2200" dirty="0" smtClean="0"/>
              <a:t>Stochastic gradient descent (SGD) – calculated on just one randomly chosen example for each step</a:t>
            </a:r>
          </a:p>
          <a:p>
            <a:r>
              <a:rPr lang="en-CA" sz="2200" dirty="0" smtClean="0"/>
              <a:t>Mini-batch gradient descent – calculated on a small random batch of training examples</a:t>
            </a:r>
            <a:endParaRPr lang="en-CA" sz="2200" dirty="0"/>
          </a:p>
        </p:txBody>
      </p:sp>
      <p:sp>
        <p:nvSpPr>
          <p:cNvPr id="3" name="Title 2"/>
          <p:cNvSpPr>
            <a:spLocks noGrp="1"/>
          </p:cNvSpPr>
          <p:nvPr>
            <p:ph type="title"/>
          </p:nvPr>
        </p:nvSpPr>
        <p:spPr>
          <a:xfrm>
            <a:off x="457200" y="51470"/>
            <a:ext cx="8229600" cy="857250"/>
          </a:xfrm>
        </p:spPr>
        <p:txBody>
          <a:bodyPr>
            <a:normAutofit/>
          </a:bodyPr>
          <a:lstStyle/>
          <a:p>
            <a:pPr algn="ctr"/>
            <a:r>
              <a:rPr lang="en-CA" sz="3400" dirty="0" smtClean="0"/>
              <a:t>Gradient Descent Algorithms</a:t>
            </a:r>
            <a:endParaRPr lang="en-CA" sz="3400" dirty="0"/>
          </a:p>
        </p:txBody>
      </p:sp>
      <p:sp>
        <p:nvSpPr>
          <p:cNvPr id="11" name="TextBox 10"/>
          <p:cNvSpPr txBox="1"/>
          <p:nvPr/>
        </p:nvSpPr>
        <p:spPr>
          <a:xfrm>
            <a:off x="971600" y="1534021"/>
            <a:ext cx="2890343" cy="461665"/>
          </a:xfrm>
          <a:prstGeom prst="rect">
            <a:avLst/>
          </a:prstGeom>
          <a:noFill/>
        </p:spPr>
        <p:txBody>
          <a:bodyPr wrap="none" rtlCol="0">
            <a:spAutoFit/>
          </a:bodyPr>
          <a:lstStyle/>
          <a:p>
            <a:r>
              <a:rPr lang="en-CA" sz="2400" dirty="0" smtClean="0">
                <a:latin typeface="Times New Roman" pitchFamily="18" charset="0"/>
                <a:cs typeface="Times New Roman" pitchFamily="18" charset="0"/>
              </a:rPr>
              <a:t>W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W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a:t>
            </a:r>
            <a:r>
              <a:rPr lang="el-GR" sz="2400" dirty="0" smtClean="0">
                <a:latin typeface="Times New Roman" pitchFamily="18" charset="0"/>
                <a:cs typeface="Times New Roman" pitchFamily="18" charset="0"/>
              </a:rPr>
              <a:t>α</a:t>
            </a:r>
            <a:r>
              <a:rPr lang="en-CA" sz="2400" dirty="0" smtClean="0">
                <a:latin typeface="Times New Roman" pitchFamily="18" charset="0"/>
                <a:cs typeface="Times New Roman" pitchFamily="18" charset="0"/>
              </a:rPr>
              <a:t> ∙ ∂J/∂W</a:t>
            </a:r>
            <a:r>
              <a:rPr lang="en-CA" sz="2400" baseline="-25000" dirty="0" smtClean="0">
                <a:latin typeface="Times New Roman" pitchFamily="18" charset="0"/>
                <a:cs typeface="Times New Roman" pitchFamily="18" charset="0"/>
              </a:rPr>
              <a:t>i</a:t>
            </a:r>
            <a:endParaRPr lang="en-CA" sz="2400" dirty="0">
              <a:latin typeface="Times New Roman" pitchFamily="18" charset="0"/>
              <a:cs typeface="Times New Roman" pitchFamily="18" charset="0"/>
            </a:endParaRPr>
          </a:p>
        </p:txBody>
      </p:sp>
      <p:cxnSp>
        <p:nvCxnSpPr>
          <p:cNvPr id="13" name="Straight Connector 12"/>
          <p:cNvCxnSpPr/>
          <p:nvPr/>
        </p:nvCxnSpPr>
        <p:spPr>
          <a:xfrm>
            <a:off x="5760640" y="2067694"/>
            <a:ext cx="2195736"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760640" y="123478"/>
            <a:ext cx="1728192" cy="1944216"/>
            <a:chOff x="6948264" y="195486"/>
            <a:chExt cx="1728192" cy="1944216"/>
          </a:xfrm>
        </p:grpSpPr>
        <p:grpSp>
          <p:nvGrpSpPr>
            <p:cNvPr id="16" name="Group 15"/>
            <p:cNvGrpSpPr/>
            <p:nvPr/>
          </p:nvGrpSpPr>
          <p:grpSpPr>
            <a:xfrm>
              <a:off x="7236296" y="195486"/>
              <a:ext cx="1440160" cy="1800200"/>
              <a:chOff x="7452320" y="339502"/>
              <a:chExt cx="1440160" cy="1800200"/>
            </a:xfrm>
          </p:grpSpPr>
          <p:sp>
            <p:nvSpPr>
              <p:cNvPr id="4" name="Arc 3"/>
              <p:cNvSpPr/>
              <p:nvPr/>
            </p:nvSpPr>
            <p:spPr>
              <a:xfrm rot="5400000">
                <a:off x="7272300" y="519522"/>
                <a:ext cx="1800200" cy="1440160"/>
              </a:xfrm>
              <a:prstGeom prst="arc">
                <a:avLst>
                  <a:gd name="adj1" fmla="val 16200000"/>
                  <a:gd name="adj2" fmla="val 5750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6" name="Straight Arrow Connector 5"/>
              <p:cNvCxnSpPr>
                <a:stCxn id="4" idx="0"/>
              </p:cNvCxnSpPr>
              <p:nvPr/>
            </p:nvCxnSpPr>
            <p:spPr>
              <a:xfrm flipH="1">
                <a:off x="8748464" y="1239603"/>
                <a:ext cx="144016" cy="540059"/>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604448" y="1779662"/>
                <a:ext cx="144016" cy="216024"/>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460432" y="1987176"/>
                <a:ext cx="144016" cy="72008"/>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flipV="1">
              <a:off x="6948264" y="987574"/>
              <a:ext cx="0" cy="1152128"/>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131590"/>
            <a:ext cx="8928992" cy="3528392"/>
          </a:xfrm>
        </p:spPr>
        <p:txBody>
          <a:bodyPr>
            <a:normAutofit/>
          </a:bodyPr>
          <a:lstStyle/>
          <a:p>
            <a:r>
              <a:rPr lang="en-CA" sz="2200" dirty="0" smtClean="0"/>
              <a:t>SGD with momentum</a:t>
            </a:r>
          </a:p>
          <a:p>
            <a:endParaRPr lang="en-CA" sz="2200" dirty="0" smtClean="0"/>
          </a:p>
          <a:p>
            <a:pPr>
              <a:buNone/>
            </a:pPr>
            <a:endParaRPr lang="en-CA" sz="1000" dirty="0" smtClean="0"/>
          </a:p>
          <a:p>
            <a:pPr>
              <a:buNone/>
            </a:pPr>
            <a:r>
              <a:rPr lang="en-CA" sz="2200" dirty="0" smtClean="0"/>
              <a:t>					 </a:t>
            </a:r>
            <a:r>
              <a:rPr lang="en-CA" sz="1800" dirty="0" smtClean="0"/>
              <a:t> </a:t>
            </a:r>
          </a:p>
          <a:p>
            <a:pPr>
              <a:buNone/>
            </a:pPr>
            <a:endParaRPr lang="en-CA" sz="800" dirty="0" smtClean="0"/>
          </a:p>
          <a:p>
            <a:r>
              <a:rPr lang="en-CA" sz="2200" dirty="0" err="1" smtClean="0"/>
              <a:t>Nesterov</a:t>
            </a:r>
            <a:r>
              <a:rPr lang="en-CA" sz="2200" dirty="0" smtClean="0"/>
              <a:t> SGD</a:t>
            </a:r>
          </a:p>
          <a:p>
            <a:pPr>
              <a:buNone/>
            </a:pPr>
            <a:r>
              <a:rPr lang="en-CA" sz="2200" dirty="0" smtClean="0"/>
              <a:t>		Same as momentum, but tries to look ahead: </a:t>
            </a:r>
            <a:r>
              <a:rPr lang="en-CA" sz="2000" dirty="0" smtClean="0">
                <a:latin typeface="Times New Roman" pitchFamily="18" charset="0"/>
                <a:cs typeface="Times New Roman" pitchFamily="18" charset="0"/>
              </a:rPr>
              <a:t>∂J/∂</a:t>
            </a:r>
            <a:r>
              <a:rPr lang="en-CA" sz="2000" dirty="0" err="1" smtClean="0">
                <a:latin typeface="Times New Roman" pitchFamily="18" charset="0"/>
                <a:cs typeface="Times New Roman" pitchFamily="18" charset="0"/>
              </a:rPr>
              <a:t>W</a:t>
            </a:r>
            <a:r>
              <a:rPr lang="en-CA" sz="2000" baseline="-25000" dirty="0" err="1" smtClean="0">
                <a:latin typeface="Times New Roman" pitchFamily="18" charset="0"/>
                <a:cs typeface="Times New Roman" pitchFamily="18" charset="0"/>
              </a:rPr>
              <a:t>i</a:t>
            </a:r>
            <a:r>
              <a:rPr lang="en-CA" sz="2000" baseline="-25000" dirty="0" smtClean="0">
                <a:latin typeface="Times New Roman" pitchFamily="18" charset="0"/>
                <a:cs typeface="Times New Roman" pitchFamily="18" charset="0"/>
              </a:rPr>
              <a:t>  </a:t>
            </a:r>
            <a:r>
              <a:rPr lang="en-CA" sz="2200" dirty="0" smtClean="0"/>
              <a:t>is calculated at </a:t>
            </a:r>
            <a:r>
              <a:rPr lang="en-CA" sz="2000" dirty="0" smtClean="0">
                <a:latin typeface="Times New Roman" pitchFamily="18" charset="0"/>
                <a:cs typeface="Times New Roman" pitchFamily="18" charset="0"/>
              </a:rPr>
              <a:t>W </a:t>
            </a:r>
            <a:r>
              <a:rPr lang="en-CA" sz="2000" baseline="-25000" dirty="0" err="1" smtClean="0">
                <a:latin typeface="Times New Roman" pitchFamily="18" charset="0"/>
                <a:cs typeface="Times New Roman" pitchFamily="18" charset="0"/>
              </a:rPr>
              <a:t>i</a:t>
            </a:r>
            <a:r>
              <a:rPr lang="en-CA" sz="2000" dirty="0" smtClean="0">
                <a:latin typeface="Times New Roman" pitchFamily="18" charset="0"/>
                <a:cs typeface="Times New Roman" pitchFamily="18" charset="0"/>
              </a:rPr>
              <a:t> – </a:t>
            </a:r>
            <a:r>
              <a:rPr lang="el-GR" sz="2000" dirty="0" smtClean="0">
                <a:latin typeface="Times New Roman" pitchFamily="18" charset="0"/>
                <a:cs typeface="Times New Roman" pitchFamily="18" charset="0"/>
              </a:rPr>
              <a:t>γ</a:t>
            </a:r>
            <a:r>
              <a:rPr lang="en-CA" sz="2000" dirty="0" smtClean="0">
                <a:latin typeface="Times New Roman" pitchFamily="18" charset="0"/>
                <a:cs typeface="Times New Roman" pitchFamily="18" charset="0"/>
              </a:rPr>
              <a:t> ∆W </a:t>
            </a:r>
            <a:r>
              <a:rPr lang="en-CA" sz="2000" baseline="-25000" dirty="0" smtClean="0">
                <a:latin typeface="Times New Roman" pitchFamily="18" charset="0"/>
                <a:cs typeface="Times New Roman" pitchFamily="18" charset="0"/>
              </a:rPr>
              <a:t>i-1 </a:t>
            </a:r>
          </a:p>
          <a:p>
            <a:pPr>
              <a:buNone/>
            </a:pPr>
            <a:endParaRPr lang="en-CA" sz="600" dirty="0" smtClean="0"/>
          </a:p>
        </p:txBody>
      </p:sp>
      <p:sp>
        <p:nvSpPr>
          <p:cNvPr id="3" name="Title 2"/>
          <p:cNvSpPr>
            <a:spLocks noGrp="1"/>
          </p:cNvSpPr>
          <p:nvPr>
            <p:ph type="title"/>
          </p:nvPr>
        </p:nvSpPr>
        <p:spPr>
          <a:xfrm>
            <a:off x="179512" y="123478"/>
            <a:ext cx="8856984" cy="857250"/>
          </a:xfrm>
        </p:spPr>
        <p:txBody>
          <a:bodyPr>
            <a:noAutofit/>
          </a:bodyPr>
          <a:lstStyle/>
          <a:p>
            <a:r>
              <a:rPr lang="en-CA" sz="3400" dirty="0" smtClean="0"/>
              <a:t>Gradient Descent Algorithms (continued)</a:t>
            </a:r>
            <a:endParaRPr lang="en-CA" sz="3400" dirty="0"/>
          </a:p>
        </p:txBody>
      </p:sp>
      <p:sp>
        <p:nvSpPr>
          <p:cNvPr id="4" name="TextBox 3"/>
          <p:cNvSpPr txBox="1"/>
          <p:nvPr/>
        </p:nvSpPr>
        <p:spPr>
          <a:xfrm>
            <a:off x="467544" y="1534021"/>
            <a:ext cx="2175404" cy="461665"/>
          </a:xfrm>
          <a:prstGeom prst="rect">
            <a:avLst/>
          </a:prstGeom>
          <a:noFill/>
        </p:spPr>
        <p:txBody>
          <a:bodyPr wrap="none" rtlCol="0">
            <a:spAutoFit/>
          </a:bodyPr>
          <a:lstStyle/>
          <a:p>
            <a:r>
              <a:rPr lang="en-CA" sz="2400" dirty="0" smtClean="0">
                <a:latin typeface="Times New Roman" pitchFamily="18" charset="0"/>
                <a:cs typeface="Times New Roman" pitchFamily="18" charset="0"/>
              </a:rPr>
              <a:t>W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W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a:t>
            </a:r>
            <a:r>
              <a:rPr lang="en-CA" sz="2400" dirty="0" err="1" smtClean="0">
                <a:latin typeface="Times New Roman" pitchFamily="18" charset="0"/>
                <a:cs typeface="Times New Roman" pitchFamily="18" charset="0"/>
              </a:rPr>
              <a:t>W</a:t>
            </a:r>
            <a:r>
              <a:rPr lang="en-CA" sz="2400" baseline="-25000" dirty="0" err="1" smtClean="0">
                <a:latin typeface="Times New Roman" pitchFamily="18" charset="0"/>
                <a:cs typeface="Times New Roman" pitchFamily="18" charset="0"/>
              </a:rPr>
              <a:t>i</a:t>
            </a:r>
            <a:endParaRPr lang="en-CA" sz="2400" dirty="0">
              <a:latin typeface="Times New Roman" pitchFamily="18" charset="0"/>
              <a:cs typeface="Times New Roman" pitchFamily="18" charset="0"/>
            </a:endParaRPr>
          </a:p>
        </p:txBody>
      </p:sp>
      <p:sp>
        <p:nvSpPr>
          <p:cNvPr id="5" name="TextBox 4"/>
          <p:cNvSpPr txBox="1"/>
          <p:nvPr/>
        </p:nvSpPr>
        <p:spPr>
          <a:xfrm>
            <a:off x="467544" y="2067694"/>
            <a:ext cx="3674980" cy="830997"/>
          </a:xfrm>
          <a:prstGeom prst="rect">
            <a:avLst/>
          </a:prstGeom>
          <a:noFill/>
        </p:spPr>
        <p:txBody>
          <a:bodyPr wrap="none" rtlCol="0">
            <a:spAutoFit/>
          </a:bodyPr>
          <a:lstStyle/>
          <a:p>
            <a:r>
              <a:rPr lang="en-CA" sz="2400" dirty="0" smtClean="0">
                <a:latin typeface="Times New Roman" pitchFamily="18" charset="0"/>
                <a:cs typeface="Times New Roman" pitchFamily="18" charset="0"/>
              </a:rPr>
              <a:t>∆W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a:t>
            </a:r>
            <a:r>
              <a:rPr lang="el-GR" sz="2400" dirty="0" smtClean="0">
                <a:latin typeface="Times New Roman" pitchFamily="18" charset="0"/>
                <a:cs typeface="Times New Roman" pitchFamily="18" charset="0"/>
              </a:rPr>
              <a:t>γ</a:t>
            </a:r>
            <a:r>
              <a:rPr lang="en-CA" sz="2400" dirty="0" smtClean="0">
                <a:latin typeface="Times New Roman" pitchFamily="18" charset="0"/>
                <a:cs typeface="Times New Roman" pitchFamily="18" charset="0"/>
              </a:rPr>
              <a:t> ∆W </a:t>
            </a:r>
            <a:r>
              <a:rPr lang="en-CA" sz="2400" baseline="-25000" dirty="0" smtClean="0">
                <a:latin typeface="Times New Roman" pitchFamily="18" charset="0"/>
                <a:cs typeface="Times New Roman" pitchFamily="18" charset="0"/>
              </a:rPr>
              <a:t>i-1</a:t>
            </a:r>
            <a:r>
              <a:rPr lang="en-CA" sz="2400" dirty="0" smtClean="0">
                <a:latin typeface="Times New Roman" pitchFamily="18" charset="0"/>
                <a:cs typeface="Times New Roman" pitchFamily="18" charset="0"/>
              </a:rPr>
              <a:t> + </a:t>
            </a:r>
            <a:r>
              <a:rPr lang="el-GR" sz="2400" dirty="0" smtClean="0">
                <a:latin typeface="Times New Roman" pitchFamily="18" charset="0"/>
                <a:cs typeface="Times New Roman" pitchFamily="18" charset="0"/>
              </a:rPr>
              <a:t>α</a:t>
            </a:r>
            <a:r>
              <a:rPr lang="en-CA" sz="2400" dirty="0" smtClean="0">
                <a:latin typeface="Times New Roman" pitchFamily="18" charset="0"/>
                <a:cs typeface="Times New Roman" pitchFamily="18" charset="0"/>
              </a:rPr>
              <a:t> ∙ ∂J/∂</a:t>
            </a:r>
            <a:r>
              <a:rPr lang="en-CA" sz="2400" dirty="0" err="1" smtClean="0">
                <a:latin typeface="Times New Roman" pitchFamily="18" charset="0"/>
                <a:cs typeface="Times New Roman" pitchFamily="18" charset="0"/>
              </a:rPr>
              <a:t>W</a:t>
            </a:r>
            <a:r>
              <a:rPr lang="en-CA" sz="2400" baseline="-25000" dirty="0" err="1" smtClean="0">
                <a:latin typeface="Times New Roman" pitchFamily="18" charset="0"/>
                <a:cs typeface="Times New Roman" pitchFamily="18" charset="0"/>
              </a:rPr>
              <a:t>i</a:t>
            </a:r>
            <a:endParaRPr lang="en-CA" sz="2400" dirty="0" smtClean="0">
              <a:latin typeface="Times New Roman" pitchFamily="18" charset="0"/>
              <a:cs typeface="Times New Roman" pitchFamily="18" charset="0"/>
            </a:endParaRPr>
          </a:p>
          <a:p>
            <a:endParaRPr lang="en-CA" sz="2400" dirty="0">
              <a:latin typeface="Times New Roman" pitchFamily="18" charset="0"/>
              <a:cs typeface="Times New Roman" pitchFamily="18" charset="0"/>
            </a:endParaRPr>
          </a:p>
        </p:txBody>
      </p:sp>
      <p:pic>
        <p:nvPicPr>
          <p:cNvPr id="6" name="Picture 5" descr="sgd_momentum.jpg"/>
          <p:cNvPicPr>
            <a:picLocks noChangeAspect="1"/>
          </p:cNvPicPr>
          <p:nvPr/>
        </p:nvPicPr>
        <p:blipFill>
          <a:blip r:embed="rId2" cstate="print"/>
          <a:stretch>
            <a:fillRect/>
          </a:stretch>
        </p:blipFill>
        <p:spPr>
          <a:xfrm>
            <a:off x="4211960" y="987574"/>
            <a:ext cx="4932040" cy="1233010"/>
          </a:xfrm>
          <a:prstGeom prst="rect">
            <a:avLst/>
          </a:prstGeom>
        </p:spPr>
      </p:pic>
      <p:sp>
        <p:nvSpPr>
          <p:cNvPr id="7" name="TextBox 6"/>
          <p:cNvSpPr txBox="1"/>
          <p:nvPr/>
        </p:nvSpPr>
        <p:spPr>
          <a:xfrm>
            <a:off x="4932040" y="4785997"/>
            <a:ext cx="4176143" cy="276999"/>
          </a:xfrm>
          <a:prstGeom prst="rect">
            <a:avLst/>
          </a:prstGeom>
          <a:noFill/>
        </p:spPr>
        <p:txBody>
          <a:bodyPr wrap="none" rtlCol="0">
            <a:spAutoFit/>
          </a:bodyPr>
          <a:lstStyle/>
          <a:p>
            <a:r>
              <a:rPr lang="en-CA" sz="1200" dirty="0" smtClean="0"/>
              <a:t>Image from ruder.io/optimizing-gradient-descent /</a:t>
            </a:r>
            <a:endParaRPr lang="en-CA" sz="1200" dirty="0"/>
          </a:p>
        </p:txBody>
      </p:sp>
      <p:sp>
        <p:nvSpPr>
          <p:cNvPr id="8" name="TextBox 7"/>
          <p:cNvSpPr txBox="1"/>
          <p:nvPr/>
        </p:nvSpPr>
        <p:spPr>
          <a:xfrm>
            <a:off x="4572000" y="2211710"/>
            <a:ext cx="1854995" cy="369332"/>
          </a:xfrm>
          <a:prstGeom prst="rect">
            <a:avLst/>
          </a:prstGeom>
          <a:noFill/>
        </p:spPr>
        <p:txBody>
          <a:bodyPr wrap="none" rtlCol="0">
            <a:spAutoFit/>
          </a:bodyPr>
          <a:lstStyle/>
          <a:p>
            <a:r>
              <a:rPr lang="en-CA" dirty="0" smtClean="0"/>
              <a:t>No momentum</a:t>
            </a:r>
            <a:endParaRPr lang="en-CA" dirty="0"/>
          </a:p>
        </p:txBody>
      </p:sp>
      <p:sp>
        <p:nvSpPr>
          <p:cNvPr id="9" name="TextBox 8"/>
          <p:cNvSpPr txBox="1"/>
          <p:nvPr/>
        </p:nvSpPr>
        <p:spPr>
          <a:xfrm>
            <a:off x="7236296" y="2211710"/>
            <a:ext cx="1454244" cy="369332"/>
          </a:xfrm>
          <a:prstGeom prst="rect">
            <a:avLst/>
          </a:prstGeom>
          <a:noFill/>
        </p:spPr>
        <p:txBody>
          <a:bodyPr wrap="none" rtlCol="0">
            <a:spAutoFit/>
          </a:bodyPr>
          <a:lstStyle/>
          <a:p>
            <a:r>
              <a:rPr lang="en-CA" dirty="0" smtClean="0"/>
              <a:t>Momentum</a:t>
            </a:r>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10997"/>
            <a:ext cx="8784976" cy="3394472"/>
          </a:xfrm>
        </p:spPr>
        <p:txBody>
          <a:bodyPr>
            <a:normAutofit fontScale="92500" lnSpcReduction="20000"/>
          </a:bodyPr>
          <a:lstStyle/>
          <a:p>
            <a:r>
              <a:rPr lang="en-CA" dirty="0" err="1" smtClean="0"/>
              <a:t>Ph.D</a:t>
            </a:r>
            <a:r>
              <a:rPr lang="en-CA" dirty="0" smtClean="0"/>
              <a:t> in power electronics from Penn State (2004)</a:t>
            </a:r>
          </a:p>
          <a:p>
            <a:endParaRPr lang="en-CA" sz="800" dirty="0" smtClean="0"/>
          </a:p>
          <a:p>
            <a:r>
              <a:rPr lang="en-CA" dirty="0" smtClean="0"/>
              <a:t>M.S. in computer science (AI) from Tulane University (2007)</a:t>
            </a:r>
          </a:p>
          <a:p>
            <a:endParaRPr lang="en-CA" sz="800" dirty="0" smtClean="0"/>
          </a:p>
          <a:p>
            <a:r>
              <a:rPr lang="en-CA" dirty="0" smtClean="0"/>
              <a:t>10 years as a professional online poker player</a:t>
            </a:r>
          </a:p>
          <a:p>
            <a:endParaRPr lang="en-CA" sz="800" dirty="0" smtClean="0"/>
          </a:p>
          <a:p>
            <a:r>
              <a:rPr lang="en-CA" dirty="0" smtClean="0"/>
              <a:t>Have been studying machine learning over the last 6 months, looking for a job in this field</a:t>
            </a:r>
          </a:p>
          <a:p>
            <a:endParaRPr lang="en-CA" dirty="0" smtClean="0"/>
          </a:p>
          <a:p>
            <a:r>
              <a:rPr lang="en-CA" dirty="0" smtClean="0"/>
              <a:t>My blog: www.kriventsov.com </a:t>
            </a:r>
            <a:endParaRPr lang="en-CA" dirty="0"/>
          </a:p>
        </p:txBody>
      </p:sp>
      <p:sp>
        <p:nvSpPr>
          <p:cNvPr id="3" name="Title 2"/>
          <p:cNvSpPr>
            <a:spLocks noGrp="1"/>
          </p:cNvSpPr>
          <p:nvPr>
            <p:ph type="title"/>
          </p:nvPr>
        </p:nvSpPr>
        <p:spPr/>
        <p:txBody>
          <a:bodyPr/>
          <a:lstStyle/>
          <a:p>
            <a:pPr algn="ctr"/>
            <a:r>
              <a:rPr lang="en-CA" dirty="0" smtClean="0"/>
              <a:t>About me</a:t>
            </a:r>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123478"/>
            <a:ext cx="8856984" cy="857250"/>
          </a:xfrm>
        </p:spPr>
        <p:txBody>
          <a:bodyPr>
            <a:noAutofit/>
          </a:bodyPr>
          <a:lstStyle/>
          <a:p>
            <a:r>
              <a:rPr lang="en-CA" sz="3400" dirty="0" smtClean="0"/>
              <a:t>Gradient Descent Algorithms (continued)</a:t>
            </a:r>
            <a:endParaRPr lang="en-CA" sz="3400" dirty="0"/>
          </a:p>
        </p:txBody>
      </p:sp>
      <p:sp>
        <p:nvSpPr>
          <p:cNvPr id="7" name="TextBox 6"/>
          <p:cNvSpPr txBox="1"/>
          <p:nvPr/>
        </p:nvSpPr>
        <p:spPr>
          <a:xfrm>
            <a:off x="4932040" y="4785997"/>
            <a:ext cx="4176143" cy="276999"/>
          </a:xfrm>
          <a:prstGeom prst="rect">
            <a:avLst/>
          </a:prstGeom>
          <a:noFill/>
        </p:spPr>
        <p:txBody>
          <a:bodyPr wrap="none" rtlCol="0">
            <a:spAutoFit/>
          </a:bodyPr>
          <a:lstStyle/>
          <a:p>
            <a:r>
              <a:rPr lang="en-CA" sz="1200" dirty="0" smtClean="0"/>
              <a:t>Image from ruder.io/optimizing-gradient-descent /</a:t>
            </a:r>
            <a:endParaRPr lang="en-CA" sz="1200" dirty="0"/>
          </a:p>
        </p:txBody>
      </p:sp>
      <p:sp>
        <p:nvSpPr>
          <p:cNvPr id="9" name="Content Placeholder 1"/>
          <p:cNvSpPr>
            <a:spLocks noGrp="1"/>
          </p:cNvSpPr>
          <p:nvPr>
            <p:ph idx="1"/>
          </p:nvPr>
        </p:nvSpPr>
        <p:spPr>
          <a:xfrm>
            <a:off x="457200" y="1110997"/>
            <a:ext cx="8229600" cy="3394472"/>
          </a:xfrm>
        </p:spPr>
        <p:txBody>
          <a:bodyPr>
            <a:normAutofit/>
          </a:bodyPr>
          <a:lstStyle/>
          <a:p>
            <a:pPr algn="just"/>
            <a:r>
              <a:rPr lang="en-CA" sz="2200" dirty="0" smtClean="0"/>
              <a:t>Learning rate </a:t>
            </a:r>
            <a:r>
              <a:rPr lang="el-GR" sz="2400" dirty="0" smtClean="0">
                <a:latin typeface="Times New Roman" pitchFamily="18" charset="0"/>
                <a:cs typeface="Times New Roman" pitchFamily="18" charset="0"/>
              </a:rPr>
              <a:t>α </a:t>
            </a:r>
            <a:r>
              <a:rPr lang="en-CA" sz="2200" dirty="0" smtClean="0"/>
              <a:t>is very important in optimizing SGD performance</a:t>
            </a:r>
          </a:p>
          <a:p>
            <a:pPr algn="just"/>
            <a:endParaRPr lang="en-CA" sz="800" dirty="0" smtClean="0"/>
          </a:p>
          <a:p>
            <a:pPr algn="just"/>
            <a:r>
              <a:rPr lang="en-CA" sz="2200" dirty="0" smtClean="0"/>
              <a:t>Many methods (e.g. </a:t>
            </a:r>
            <a:r>
              <a:rPr lang="en-CA" sz="2200" dirty="0" err="1" smtClean="0"/>
              <a:t>AdaGrad</a:t>
            </a:r>
            <a:r>
              <a:rPr lang="en-CA" sz="2200" dirty="0" smtClean="0"/>
              <a:t>, </a:t>
            </a:r>
            <a:r>
              <a:rPr lang="en-CA" sz="2200" dirty="0" err="1" smtClean="0"/>
              <a:t>AdaDelta</a:t>
            </a:r>
            <a:r>
              <a:rPr lang="en-CA" sz="2200" dirty="0" smtClean="0"/>
              <a:t>, </a:t>
            </a:r>
            <a:r>
              <a:rPr lang="en-CA" sz="2200" dirty="0" err="1" smtClean="0"/>
              <a:t>RMSProp</a:t>
            </a:r>
            <a:r>
              <a:rPr lang="en-CA" sz="2200" dirty="0" smtClean="0"/>
              <a:t>, Adam) use different values of </a:t>
            </a:r>
            <a:r>
              <a:rPr lang="el-GR" sz="2000" dirty="0" smtClean="0">
                <a:latin typeface="Times New Roman" pitchFamily="18" charset="0"/>
                <a:cs typeface="Times New Roman" pitchFamily="18" charset="0"/>
              </a:rPr>
              <a:t>α</a:t>
            </a:r>
            <a:r>
              <a:rPr lang="en-CA" sz="2000" dirty="0" smtClean="0">
                <a:latin typeface="Times New Roman" pitchFamily="18" charset="0"/>
                <a:cs typeface="Times New Roman" pitchFamily="18" charset="0"/>
              </a:rPr>
              <a:t> </a:t>
            </a:r>
            <a:r>
              <a:rPr lang="en-CA" sz="2000" dirty="0" smtClean="0">
                <a:latin typeface="+mj-lt"/>
                <a:cs typeface="Times New Roman" pitchFamily="18" charset="0"/>
              </a:rPr>
              <a:t>for different parameters, choosing larger values for sparse ones</a:t>
            </a:r>
          </a:p>
          <a:p>
            <a:pPr algn="just"/>
            <a:endParaRPr lang="en-CA" sz="800" dirty="0" smtClean="0">
              <a:latin typeface="+mj-lt"/>
              <a:cs typeface="Times New Roman" pitchFamily="18" charset="0"/>
            </a:endParaRPr>
          </a:p>
          <a:p>
            <a:pPr algn="just"/>
            <a:r>
              <a:rPr lang="en-CA" sz="2000" u="sng" dirty="0" smtClean="0">
                <a:latin typeface="+mj-lt"/>
                <a:cs typeface="Times New Roman" pitchFamily="18" charset="0"/>
              </a:rPr>
              <a:t>Adam</a:t>
            </a:r>
            <a:r>
              <a:rPr lang="en-CA" sz="2000" dirty="0" smtClean="0">
                <a:latin typeface="+mj-lt"/>
                <a:cs typeface="Times New Roman" pitchFamily="18" charset="0"/>
              </a:rPr>
              <a:t> (for </a:t>
            </a:r>
            <a:r>
              <a:rPr lang="en-CA" sz="2000" b="1" dirty="0" smtClean="0">
                <a:latin typeface="+mj-lt"/>
                <a:cs typeface="Times New Roman" pitchFamily="18" charset="0"/>
              </a:rPr>
              <a:t>Ada</a:t>
            </a:r>
            <a:r>
              <a:rPr lang="en-CA" sz="2000" dirty="0" smtClean="0">
                <a:latin typeface="+mj-lt"/>
                <a:cs typeface="Times New Roman" pitchFamily="18" charset="0"/>
              </a:rPr>
              <a:t>ptive </a:t>
            </a:r>
            <a:r>
              <a:rPr lang="en-CA" sz="2000" b="1" dirty="0" smtClean="0">
                <a:latin typeface="+mj-lt"/>
                <a:cs typeface="Times New Roman" pitchFamily="18" charset="0"/>
              </a:rPr>
              <a:t>M</a:t>
            </a:r>
            <a:r>
              <a:rPr lang="en-CA" sz="2000" dirty="0" smtClean="0">
                <a:latin typeface="+mj-lt"/>
                <a:cs typeface="Times New Roman" pitchFamily="18" charset="0"/>
              </a:rPr>
              <a:t>oment Estimation), designed to combine the advantages of </a:t>
            </a:r>
            <a:r>
              <a:rPr lang="en-CA" sz="2000" dirty="0" err="1" smtClean="0">
                <a:latin typeface="+mj-lt"/>
                <a:cs typeface="Times New Roman" pitchFamily="18" charset="0"/>
              </a:rPr>
              <a:t>AdaGrad</a:t>
            </a:r>
            <a:r>
              <a:rPr lang="en-CA" sz="2000" dirty="0" smtClean="0">
                <a:latin typeface="+mj-lt"/>
                <a:cs typeface="Times New Roman" pitchFamily="18" charset="0"/>
              </a:rPr>
              <a:t> and </a:t>
            </a:r>
            <a:r>
              <a:rPr lang="en-CA" sz="2000" dirty="0" err="1" smtClean="0">
                <a:latin typeface="+mj-lt"/>
                <a:cs typeface="Times New Roman" pitchFamily="18" charset="0"/>
              </a:rPr>
              <a:t>RMSProp</a:t>
            </a:r>
            <a:r>
              <a:rPr lang="en-CA" sz="2000" dirty="0" smtClean="0">
                <a:latin typeface="+mj-lt"/>
                <a:cs typeface="Times New Roman" pitchFamily="18" charset="0"/>
              </a:rPr>
              <a:t>, seems to give the best performance in many cases</a:t>
            </a:r>
          </a:p>
          <a:p>
            <a:pPr algn="just">
              <a:buNone/>
            </a:pPr>
            <a:endParaRPr lang="en-CA" sz="2000" dirty="0" smtClean="0">
              <a:latin typeface="+mj-lt"/>
              <a:cs typeface="Times New Roman" pitchFamily="18" charset="0"/>
            </a:endParaRPr>
          </a:p>
          <a:p>
            <a:pPr algn="just"/>
            <a:endParaRPr lang="en-CA" sz="2200"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CA" sz="2200" dirty="0" smtClean="0"/>
              <a:t>A very popular technique whereby the predictions of several diverse machine learning models are combined to improve upon the accuracy of each model</a:t>
            </a:r>
          </a:p>
          <a:p>
            <a:pPr algn="just"/>
            <a:endParaRPr lang="en-CA" sz="1200" dirty="0" smtClean="0"/>
          </a:p>
          <a:p>
            <a:pPr algn="just"/>
            <a:r>
              <a:rPr lang="en-CA" sz="2200" dirty="0" smtClean="0"/>
              <a:t>In many cases leads to a several percent increase in accuracy of predictions  </a:t>
            </a:r>
            <a:endParaRPr lang="en-CA" sz="2200" dirty="0"/>
          </a:p>
        </p:txBody>
      </p:sp>
      <p:sp>
        <p:nvSpPr>
          <p:cNvPr id="3" name="Title 2"/>
          <p:cNvSpPr>
            <a:spLocks noGrp="1"/>
          </p:cNvSpPr>
          <p:nvPr>
            <p:ph type="title"/>
          </p:nvPr>
        </p:nvSpPr>
        <p:spPr/>
        <p:txBody>
          <a:bodyPr>
            <a:normAutofit/>
          </a:bodyPr>
          <a:lstStyle/>
          <a:p>
            <a:pPr algn="ctr"/>
            <a:r>
              <a:rPr lang="en-CA" sz="3600" dirty="0" smtClean="0"/>
              <a:t>Ensembling</a:t>
            </a:r>
            <a:endParaRPr lang="en-CA"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sz="2400" dirty="0" smtClean="0"/>
              <a:t>Have 3 </a:t>
            </a:r>
            <a:r>
              <a:rPr lang="en-CA" sz="2400" u="sng" dirty="0" smtClean="0"/>
              <a:t>independent</a:t>
            </a:r>
            <a:r>
              <a:rPr lang="en-CA" sz="2400" dirty="0" smtClean="0"/>
              <a:t> classifiers, each 70% accurate</a:t>
            </a:r>
          </a:p>
          <a:p>
            <a:endParaRPr lang="en-CA" sz="1800" dirty="0" smtClean="0"/>
          </a:p>
          <a:p>
            <a:r>
              <a:rPr lang="en-CA" sz="2200" dirty="0" smtClean="0"/>
              <a:t>Combine their predictions by majority rule</a:t>
            </a:r>
          </a:p>
          <a:p>
            <a:endParaRPr lang="en-CA" sz="800" dirty="0" smtClean="0"/>
          </a:p>
          <a:p>
            <a:pPr>
              <a:buNone/>
            </a:pPr>
            <a:r>
              <a:rPr lang="en-CA" sz="2200" dirty="0" smtClean="0"/>
              <a:t>70% * 70% * 70% = 34.3% all three correct</a:t>
            </a:r>
          </a:p>
          <a:p>
            <a:pPr>
              <a:buNone/>
            </a:pPr>
            <a:r>
              <a:rPr lang="en-CA" sz="2200" dirty="0" smtClean="0"/>
              <a:t>3 * 70% * 70% * 30% = 44.1% two correct</a:t>
            </a:r>
          </a:p>
          <a:p>
            <a:pPr>
              <a:buNone/>
            </a:pPr>
            <a:endParaRPr lang="en-CA" dirty="0" smtClean="0"/>
          </a:p>
          <a:p>
            <a:pPr>
              <a:buNone/>
            </a:pPr>
            <a:r>
              <a:rPr lang="en-CA" sz="2200" dirty="0" smtClean="0"/>
              <a:t>Ensemble accuracy: 34.3% + 44.1% = 78.4% ! </a:t>
            </a:r>
            <a:endParaRPr lang="en-CA" sz="2200" dirty="0"/>
          </a:p>
        </p:txBody>
      </p:sp>
      <p:sp>
        <p:nvSpPr>
          <p:cNvPr id="3" name="Title 2"/>
          <p:cNvSpPr>
            <a:spLocks noGrp="1"/>
          </p:cNvSpPr>
          <p:nvPr>
            <p:ph type="title"/>
          </p:nvPr>
        </p:nvSpPr>
        <p:spPr/>
        <p:txBody>
          <a:bodyPr>
            <a:normAutofit/>
          </a:bodyPr>
          <a:lstStyle/>
          <a:p>
            <a:pPr algn="ctr"/>
            <a:r>
              <a:rPr lang="en-CA" sz="3600" dirty="0" smtClean="0"/>
              <a:t>Ensembling Example</a:t>
            </a:r>
            <a:endParaRPr lang="en-CA" sz="3600" dirty="0"/>
          </a:p>
        </p:txBody>
      </p:sp>
      <p:sp>
        <p:nvSpPr>
          <p:cNvPr id="4" name="TextBox 3"/>
          <p:cNvSpPr txBox="1"/>
          <p:nvPr/>
        </p:nvSpPr>
        <p:spPr>
          <a:xfrm>
            <a:off x="4932040" y="4785997"/>
            <a:ext cx="3950120" cy="276999"/>
          </a:xfrm>
          <a:prstGeom prst="rect">
            <a:avLst/>
          </a:prstGeom>
          <a:noFill/>
        </p:spPr>
        <p:txBody>
          <a:bodyPr wrap="none" rtlCol="0">
            <a:spAutoFit/>
          </a:bodyPr>
          <a:lstStyle/>
          <a:p>
            <a:r>
              <a:rPr lang="en-CA" sz="1200" dirty="0" smtClean="0"/>
              <a:t>Based on mlwave.com/kaggle-ensembling-guide/</a:t>
            </a:r>
            <a:endParaRPr lang="en-CA"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ctr">
              <a:buNone/>
            </a:pPr>
            <a:r>
              <a:rPr lang="en-CA" sz="2400" dirty="0" smtClean="0"/>
              <a:t>(90%, 80%, 80%) -&gt; 92.8% !</a:t>
            </a:r>
          </a:p>
          <a:p>
            <a:pPr algn="ctr">
              <a:buNone/>
            </a:pPr>
            <a:endParaRPr lang="en-CA" sz="1200" dirty="0" smtClean="0"/>
          </a:p>
          <a:p>
            <a:pPr algn="ctr">
              <a:buNone/>
            </a:pPr>
            <a:r>
              <a:rPr lang="en-CA" sz="2400" dirty="0" smtClean="0"/>
              <a:t>(90%, 90%, 55%) -&gt; 90.9% !</a:t>
            </a:r>
          </a:p>
          <a:p>
            <a:pPr algn="ctr">
              <a:buNone/>
            </a:pPr>
            <a:endParaRPr lang="en-CA" sz="2000" dirty="0" smtClean="0"/>
          </a:p>
          <a:p>
            <a:pPr algn="ctr">
              <a:buNone/>
            </a:pPr>
            <a:r>
              <a:rPr lang="en-CA" sz="2400" dirty="0" smtClean="0"/>
              <a:t>(90%, 70%, 70%) -&gt; 86.8% </a:t>
            </a:r>
            <a:r>
              <a:rPr lang="en-CA" sz="2400" dirty="0" smtClean="0">
                <a:sym typeface="Wingdings" pitchFamily="2" charset="2"/>
              </a:rPr>
              <a:t></a:t>
            </a:r>
          </a:p>
          <a:p>
            <a:pPr algn="ctr">
              <a:buNone/>
            </a:pPr>
            <a:endParaRPr lang="en-CA" dirty="0" smtClean="0">
              <a:sym typeface="Wingdings" pitchFamily="2" charset="2"/>
            </a:endParaRPr>
          </a:p>
          <a:p>
            <a:pPr marL="0" algn="just">
              <a:buNone/>
            </a:pPr>
            <a:r>
              <a:rPr lang="en-CA" sz="2200" dirty="0" smtClean="0">
                <a:sym typeface="Wingdings" pitchFamily="2" charset="2"/>
              </a:rPr>
              <a:t>When have many models, can use Pearson’s correlation coefficients to choose the most uncorrelated models for ensembling</a:t>
            </a:r>
            <a:endParaRPr lang="en-CA" sz="2200" dirty="0" smtClean="0"/>
          </a:p>
          <a:p>
            <a:endParaRPr lang="en-CA" sz="1800" dirty="0" smtClean="0"/>
          </a:p>
        </p:txBody>
      </p:sp>
      <p:sp>
        <p:nvSpPr>
          <p:cNvPr id="3" name="Title 2"/>
          <p:cNvSpPr>
            <a:spLocks noGrp="1"/>
          </p:cNvSpPr>
          <p:nvPr>
            <p:ph type="title"/>
          </p:nvPr>
        </p:nvSpPr>
        <p:spPr/>
        <p:txBody>
          <a:bodyPr>
            <a:normAutofit/>
          </a:bodyPr>
          <a:lstStyle/>
          <a:p>
            <a:pPr algn="ctr"/>
            <a:r>
              <a:rPr lang="en-CA" sz="3600" dirty="0" smtClean="0"/>
              <a:t>Ensembling (continued)</a:t>
            </a:r>
            <a:endParaRPr lang="en-CA" sz="3600" dirty="0"/>
          </a:p>
        </p:txBody>
      </p:sp>
      <p:sp>
        <p:nvSpPr>
          <p:cNvPr id="4" name="TextBox 3"/>
          <p:cNvSpPr txBox="1"/>
          <p:nvPr/>
        </p:nvSpPr>
        <p:spPr>
          <a:xfrm>
            <a:off x="4932040" y="4785997"/>
            <a:ext cx="3950120" cy="276999"/>
          </a:xfrm>
          <a:prstGeom prst="rect">
            <a:avLst/>
          </a:prstGeom>
          <a:noFill/>
        </p:spPr>
        <p:txBody>
          <a:bodyPr wrap="none" rtlCol="0">
            <a:spAutoFit/>
          </a:bodyPr>
          <a:lstStyle/>
          <a:p>
            <a:r>
              <a:rPr lang="en-CA" sz="1200" dirty="0" smtClean="0"/>
              <a:t>Based on mlwave.com/kaggle-ensembling-guide/</a:t>
            </a:r>
            <a:endParaRPr lang="en-CA"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sz="2400" dirty="0" smtClean="0"/>
              <a:t>A two-step approach to classification</a:t>
            </a:r>
          </a:p>
          <a:p>
            <a:endParaRPr lang="en-CA" sz="800" dirty="0" smtClean="0"/>
          </a:p>
          <a:p>
            <a:r>
              <a:rPr lang="en-CA" sz="2400" dirty="0" smtClean="0"/>
              <a:t>Idea: train a first layer of classifiers and use their outputs (i.e. probabilities) to train a second layer of classifiers</a:t>
            </a:r>
          </a:p>
          <a:p>
            <a:endParaRPr lang="en-CA" sz="800" dirty="0" smtClean="0"/>
          </a:p>
          <a:p>
            <a:r>
              <a:rPr lang="en-CA" sz="2400" dirty="0" smtClean="0"/>
              <a:t>The second layer is trained on cross-validation sets (</a:t>
            </a:r>
            <a:r>
              <a:rPr lang="en-CA" sz="2400" b="1" dirty="0" smtClean="0"/>
              <a:t>stacking</a:t>
            </a:r>
            <a:r>
              <a:rPr lang="en-CA" sz="2400" dirty="0" smtClean="0"/>
              <a:t>) or on a separate hold-out set (</a:t>
            </a:r>
            <a:r>
              <a:rPr lang="en-CA" sz="2400" b="1" dirty="0" smtClean="0"/>
              <a:t>blending</a:t>
            </a:r>
            <a:r>
              <a:rPr lang="en-CA" sz="2400" dirty="0" smtClean="0"/>
              <a:t>)</a:t>
            </a:r>
            <a:endParaRPr lang="en-CA" sz="2400" dirty="0"/>
          </a:p>
        </p:txBody>
      </p:sp>
      <p:sp>
        <p:nvSpPr>
          <p:cNvPr id="3" name="Title 2"/>
          <p:cNvSpPr>
            <a:spLocks noGrp="1"/>
          </p:cNvSpPr>
          <p:nvPr>
            <p:ph type="title"/>
          </p:nvPr>
        </p:nvSpPr>
        <p:spPr/>
        <p:txBody>
          <a:bodyPr>
            <a:normAutofit/>
          </a:bodyPr>
          <a:lstStyle/>
          <a:p>
            <a:pPr algn="ctr"/>
            <a:r>
              <a:rPr lang="en-CA" sz="3600" dirty="0" smtClean="0"/>
              <a:t>Stacking and Blending</a:t>
            </a:r>
            <a:endParaRPr lang="en-CA"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sz="2200" dirty="0" smtClean="0"/>
              <a:t>Train your model on the training set</a:t>
            </a:r>
          </a:p>
          <a:p>
            <a:r>
              <a:rPr lang="en-CA" sz="2200" dirty="0" smtClean="0"/>
              <a:t>Assign labels (pseudo-labels) to test set</a:t>
            </a:r>
          </a:p>
          <a:p>
            <a:r>
              <a:rPr lang="en-CA" sz="2200" dirty="0" smtClean="0"/>
              <a:t>Train model again on combined training + test set, using the pseudo-labels for the latter</a:t>
            </a:r>
          </a:p>
          <a:p>
            <a:endParaRPr lang="en-CA" sz="2200" dirty="0" smtClean="0"/>
          </a:p>
          <a:p>
            <a:r>
              <a:rPr lang="en-CA" sz="2200" dirty="0" smtClean="0"/>
              <a:t>Example of semi-supervised learning</a:t>
            </a:r>
          </a:p>
          <a:p>
            <a:r>
              <a:rPr lang="en-CA" sz="2200" dirty="0" smtClean="0"/>
              <a:t>Helps the model better learn the structure of data</a:t>
            </a:r>
          </a:p>
          <a:p>
            <a:r>
              <a:rPr lang="en-CA" sz="2200" dirty="0" smtClean="0"/>
              <a:t>Not overfitting to the test set since we don’t know the true labels</a:t>
            </a:r>
            <a:endParaRPr lang="en-CA" sz="2200" dirty="0"/>
          </a:p>
        </p:txBody>
      </p:sp>
      <p:sp>
        <p:nvSpPr>
          <p:cNvPr id="3" name="Title 2"/>
          <p:cNvSpPr>
            <a:spLocks noGrp="1"/>
          </p:cNvSpPr>
          <p:nvPr>
            <p:ph type="title"/>
          </p:nvPr>
        </p:nvSpPr>
        <p:spPr/>
        <p:txBody>
          <a:bodyPr>
            <a:normAutofit/>
          </a:bodyPr>
          <a:lstStyle/>
          <a:p>
            <a:pPr algn="ctr"/>
            <a:r>
              <a:rPr lang="en-CA" sz="3400" dirty="0" smtClean="0"/>
              <a:t>Pseudo Labeling</a:t>
            </a:r>
            <a:endParaRPr lang="en-CA" sz="3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CA" sz="2200" dirty="0" smtClean="0"/>
              <a:t>Deep neural networks need large amounts of training data for good performance</a:t>
            </a:r>
          </a:p>
          <a:p>
            <a:pPr algn="just"/>
            <a:endParaRPr lang="en-CA" sz="800" dirty="0" smtClean="0"/>
          </a:p>
          <a:p>
            <a:pPr algn="just"/>
            <a:r>
              <a:rPr lang="en-CA" sz="2200" b="1" dirty="0" smtClean="0"/>
              <a:t>Data augmentation</a:t>
            </a:r>
            <a:r>
              <a:rPr lang="en-CA" sz="2200" dirty="0" smtClean="0"/>
              <a:t> creates new training samples by applying certain procedures to the original data, such as random rotations, shifts, flips, etc. for images</a:t>
            </a:r>
          </a:p>
          <a:p>
            <a:pPr algn="just"/>
            <a:endParaRPr lang="en-CA" sz="800" dirty="0" smtClean="0"/>
          </a:p>
          <a:p>
            <a:pPr algn="just"/>
            <a:r>
              <a:rPr lang="en-CA" sz="2200" dirty="0" smtClean="0"/>
              <a:t>In </a:t>
            </a:r>
            <a:r>
              <a:rPr lang="en-CA" sz="2200" b="1" dirty="0" smtClean="0"/>
              <a:t>test-time augmentation</a:t>
            </a:r>
            <a:r>
              <a:rPr lang="en-CA" sz="2200" dirty="0" smtClean="0"/>
              <a:t>, the same technique is used on the test data in order to average resulting predictions and improve overall accuracy</a:t>
            </a:r>
            <a:endParaRPr lang="en-CA" sz="2200" dirty="0"/>
          </a:p>
        </p:txBody>
      </p:sp>
      <p:sp>
        <p:nvSpPr>
          <p:cNvPr id="3" name="Title 2"/>
          <p:cNvSpPr>
            <a:spLocks noGrp="1"/>
          </p:cNvSpPr>
          <p:nvPr>
            <p:ph type="title"/>
          </p:nvPr>
        </p:nvSpPr>
        <p:spPr/>
        <p:txBody>
          <a:bodyPr>
            <a:normAutofit/>
          </a:bodyPr>
          <a:lstStyle/>
          <a:p>
            <a:pPr algn="ctr"/>
            <a:r>
              <a:rPr lang="en-CA" sz="3400" dirty="0" smtClean="0"/>
              <a:t>Test-Time Augmentation (TTA)</a:t>
            </a:r>
            <a:endParaRPr lang="en-CA" sz="3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5566"/>
            <a:ext cx="8229600" cy="4104456"/>
          </a:xfrm>
        </p:spPr>
        <p:txBody>
          <a:bodyPr>
            <a:normAutofit fontScale="55000" lnSpcReduction="20000"/>
          </a:bodyPr>
          <a:lstStyle/>
          <a:p>
            <a:pPr algn="just"/>
            <a:r>
              <a:rPr lang="en-CA" sz="3600" dirty="0" smtClean="0"/>
              <a:t>Kaggle competitions always have a </a:t>
            </a:r>
            <a:r>
              <a:rPr lang="en-CA" sz="3600" b="1" dirty="0" smtClean="0"/>
              <a:t>public</a:t>
            </a:r>
            <a:r>
              <a:rPr lang="en-CA" sz="3600" dirty="0" smtClean="0"/>
              <a:t> and a </a:t>
            </a:r>
            <a:r>
              <a:rPr lang="en-CA" sz="3600" b="1" dirty="0" smtClean="0"/>
              <a:t>private</a:t>
            </a:r>
            <a:r>
              <a:rPr lang="en-CA" sz="3600" dirty="0" smtClean="0"/>
              <a:t> leaderboard. These are usually created by randomly splitting the data, but sometimes are separated in time or chosen in another way.</a:t>
            </a:r>
          </a:p>
          <a:p>
            <a:pPr algn="just"/>
            <a:endParaRPr lang="en-CA" sz="1500" dirty="0" smtClean="0"/>
          </a:p>
          <a:p>
            <a:pPr algn="just"/>
            <a:r>
              <a:rPr lang="en-CA" sz="3600" dirty="0" smtClean="0"/>
              <a:t>During the competition, participants receive feedback about their performance on the public leaderboard, while the private leaderboard remains secret until the end of the competition. The private leaderboard determines the final competition winners. </a:t>
            </a:r>
          </a:p>
          <a:p>
            <a:endParaRPr lang="en-CA" sz="1500" dirty="0" smtClean="0"/>
          </a:p>
          <a:p>
            <a:pPr algn="just"/>
            <a:r>
              <a:rPr lang="en-CA" sz="3600" dirty="0" smtClean="0"/>
              <a:t>The purpose of this division is to prevent people from winning by overfitting to the public leaderboard. Participants are motivated to make sure their models will generalize well to the private leaderboard test set.</a:t>
            </a:r>
          </a:p>
          <a:p>
            <a:endParaRPr lang="en-CA" dirty="0"/>
          </a:p>
        </p:txBody>
      </p:sp>
      <p:sp>
        <p:nvSpPr>
          <p:cNvPr id="3" name="Title 2"/>
          <p:cNvSpPr>
            <a:spLocks noGrp="1"/>
          </p:cNvSpPr>
          <p:nvPr>
            <p:ph type="title"/>
          </p:nvPr>
        </p:nvSpPr>
        <p:spPr>
          <a:xfrm>
            <a:off x="457200" y="51470"/>
            <a:ext cx="8229600" cy="857250"/>
          </a:xfrm>
        </p:spPr>
        <p:txBody>
          <a:bodyPr>
            <a:normAutofit/>
          </a:bodyPr>
          <a:lstStyle/>
          <a:p>
            <a:pPr algn="ctr"/>
            <a:r>
              <a:rPr lang="en-CA" sz="3400" b="0" dirty="0" smtClean="0"/>
              <a:t>Kaggle Leaderboards</a:t>
            </a:r>
            <a:endParaRPr lang="en-CA" sz="3400" b="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67544" y="51470"/>
            <a:ext cx="8129848" cy="342900"/>
          </a:xfrm>
        </p:spPr>
        <p:txBody>
          <a:bodyPr/>
          <a:lstStyle/>
          <a:p>
            <a:pPr algn="ctr"/>
            <a:r>
              <a:rPr lang="en-CA" sz="3400" dirty="0" smtClean="0">
                <a:solidFill>
                  <a:schemeClr val="tx1"/>
                </a:solidFill>
              </a:rPr>
              <a:t>Public Leaderboard</a:t>
            </a:r>
            <a:endParaRPr lang="en-CA" sz="3400" dirty="0">
              <a:solidFill>
                <a:schemeClr val="tx1"/>
              </a:solidFill>
            </a:endParaRPr>
          </a:p>
        </p:txBody>
      </p:sp>
      <p:pic>
        <p:nvPicPr>
          <p:cNvPr id="5" name="Picture 4" descr="leaderboard_public.jpg"/>
          <p:cNvPicPr>
            <a:picLocks noChangeAspect="1"/>
          </p:cNvPicPr>
          <p:nvPr/>
        </p:nvPicPr>
        <p:blipFill>
          <a:blip r:embed="rId2" cstate="print"/>
          <a:stretch>
            <a:fillRect/>
          </a:stretch>
        </p:blipFill>
        <p:spPr>
          <a:xfrm>
            <a:off x="1331640" y="574766"/>
            <a:ext cx="6408712" cy="451726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83568" y="51470"/>
            <a:ext cx="7697800" cy="342900"/>
          </a:xfrm>
        </p:spPr>
        <p:txBody>
          <a:bodyPr/>
          <a:lstStyle/>
          <a:p>
            <a:pPr algn="ctr"/>
            <a:r>
              <a:rPr lang="en-CA" sz="3400" dirty="0" smtClean="0">
                <a:solidFill>
                  <a:schemeClr val="tx1"/>
                </a:solidFill>
              </a:rPr>
              <a:t>Private Leaderboard</a:t>
            </a:r>
            <a:endParaRPr lang="en-CA" sz="3400" dirty="0">
              <a:solidFill>
                <a:schemeClr val="tx1"/>
              </a:solidFill>
            </a:endParaRPr>
          </a:p>
        </p:txBody>
      </p:sp>
      <p:pic>
        <p:nvPicPr>
          <p:cNvPr id="6" name="Picture 5" descr="leaderboard.jpg"/>
          <p:cNvPicPr>
            <a:picLocks noChangeAspect="1"/>
          </p:cNvPicPr>
          <p:nvPr/>
        </p:nvPicPr>
        <p:blipFill>
          <a:blip r:embed="rId2" cstate="print"/>
          <a:stretch>
            <a:fillRect/>
          </a:stretch>
        </p:blipFill>
        <p:spPr>
          <a:xfrm>
            <a:off x="1311179" y="628264"/>
            <a:ext cx="6357165" cy="451523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9582"/>
            <a:ext cx="8507288" cy="3456384"/>
          </a:xfrm>
        </p:spPr>
        <p:txBody>
          <a:bodyPr>
            <a:normAutofit fontScale="85000" lnSpcReduction="20000"/>
          </a:bodyPr>
          <a:lstStyle/>
          <a:p>
            <a:pPr>
              <a:lnSpc>
                <a:spcPct val="120000"/>
              </a:lnSpc>
              <a:spcBef>
                <a:spcPts val="0"/>
              </a:spcBef>
            </a:pPr>
            <a:r>
              <a:rPr lang="en-CA" sz="2600" dirty="0" smtClean="0"/>
              <a:t>Build an algorithm that identifies which camera model captured an image by using traces intrinsically left in the image (not image metadata)</a:t>
            </a:r>
          </a:p>
          <a:p>
            <a:endParaRPr lang="en-CA" sz="2200" dirty="0" smtClean="0"/>
          </a:p>
          <a:p>
            <a:r>
              <a:rPr lang="en-CA" sz="2600" dirty="0" smtClean="0"/>
              <a:t>Evaluation metric – weighted accuracy:</a:t>
            </a:r>
          </a:p>
          <a:p>
            <a:endParaRPr lang="en-CA" dirty="0" smtClean="0"/>
          </a:p>
          <a:p>
            <a:endParaRPr lang="en-CA" dirty="0" smtClean="0"/>
          </a:p>
          <a:p>
            <a:pPr>
              <a:buNone/>
            </a:pPr>
            <a:endParaRPr lang="en-CA" sz="1800" dirty="0" smtClean="0"/>
          </a:p>
          <a:p>
            <a:pPr>
              <a:lnSpc>
                <a:spcPct val="120000"/>
              </a:lnSpc>
              <a:spcBef>
                <a:spcPts val="1200"/>
              </a:spcBef>
            </a:pPr>
            <a:r>
              <a:rPr lang="en-CA" sz="2600" i="1" dirty="0" smtClean="0">
                <a:latin typeface="Times New Roman" pitchFamily="18" charset="0"/>
                <a:cs typeface="Times New Roman" pitchFamily="18" charset="0"/>
              </a:rPr>
              <a:t>n</a:t>
            </a:r>
            <a:r>
              <a:rPr lang="en-CA" sz="2600" dirty="0" smtClean="0"/>
              <a:t> is the number of samples in the test set; the weights are 0.7 for unaltered images and 0.3 for altered images </a:t>
            </a:r>
          </a:p>
          <a:p>
            <a:endParaRPr lang="en-CA" dirty="0" smtClean="0"/>
          </a:p>
        </p:txBody>
      </p:sp>
      <p:sp>
        <p:nvSpPr>
          <p:cNvPr id="3" name="Title 2"/>
          <p:cNvSpPr>
            <a:spLocks noGrp="1"/>
          </p:cNvSpPr>
          <p:nvPr>
            <p:ph type="title"/>
          </p:nvPr>
        </p:nvSpPr>
        <p:spPr/>
        <p:txBody>
          <a:bodyPr>
            <a:normAutofit fontScale="90000"/>
          </a:bodyPr>
          <a:lstStyle/>
          <a:p>
            <a:pPr algn="ctr"/>
            <a:r>
              <a:rPr lang="en-CA" b="0" dirty="0" smtClean="0"/>
              <a:t>Competition: Problem Statement</a:t>
            </a:r>
            <a:endParaRPr lang="en-CA" b="0" dirty="0"/>
          </a:p>
        </p:txBody>
      </p:sp>
      <p:pic>
        <p:nvPicPr>
          <p:cNvPr id="5" name="Picture 4" descr="accuracy.jpg"/>
          <p:cNvPicPr>
            <a:picLocks noChangeAspect="1"/>
          </p:cNvPicPr>
          <p:nvPr/>
        </p:nvPicPr>
        <p:blipFill>
          <a:blip r:embed="rId2" cstate="print"/>
          <a:stretch>
            <a:fillRect/>
          </a:stretch>
        </p:blipFill>
        <p:spPr>
          <a:xfrm>
            <a:off x="2627784" y="2860154"/>
            <a:ext cx="4505795" cy="79171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CA" sz="2200" dirty="0" smtClean="0"/>
              <a:t>300 </a:t>
            </a:r>
            <a:r>
              <a:rPr lang="en-CA" sz="2200" dirty="0" err="1" smtClean="0"/>
              <a:t>Gb</a:t>
            </a:r>
            <a:r>
              <a:rPr lang="en-CA" sz="2200" dirty="0" smtClean="0"/>
              <a:t> of external data; used 20,000 photos for training and 50,000 for blending</a:t>
            </a:r>
          </a:p>
          <a:p>
            <a:endParaRPr lang="en-CA" sz="400" dirty="0" smtClean="0"/>
          </a:p>
          <a:p>
            <a:r>
              <a:rPr lang="en-CA" sz="2200" dirty="0" smtClean="0"/>
              <a:t>Full-size crop (512) + TTA 8</a:t>
            </a:r>
          </a:p>
          <a:p>
            <a:endParaRPr lang="en-CA" sz="400" dirty="0" smtClean="0"/>
          </a:p>
          <a:p>
            <a:r>
              <a:rPr lang="en-CA" sz="2200" dirty="0" smtClean="0"/>
              <a:t>Ensemble of  Different CNN implementations ( </a:t>
            </a:r>
            <a:r>
              <a:rPr lang="en-CA" sz="2200" dirty="0" err="1" smtClean="0"/>
              <a:t>Resnet</a:t>
            </a:r>
            <a:r>
              <a:rPr lang="en-CA" sz="2200" dirty="0" smtClean="0"/>
              <a:t>, </a:t>
            </a:r>
            <a:r>
              <a:rPr lang="en-CA" sz="2200" dirty="0" err="1" smtClean="0"/>
              <a:t>DenseNet</a:t>
            </a:r>
            <a:r>
              <a:rPr lang="en-CA" sz="2200" dirty="0" smtClean="0"/>
              <a:t>, etc )</a:t>
            </a:r>
          </a:p>
          <a:p>
            <a:endParaRPr lang="en-CA" sz="400" dirty="0" smtClean="0"/>
          </a:p>
          <a:p>
            <a:r>
              <a:rPr lang="en-CA" sz="2200" dirty="0" smtClean="0"/>
              <a:t>52 different models for blending: </a:t>
            </a:r>
            <a:r>
              <a:rPr lang="en-CA" sz="2200" dirty="0" err="1" smtClean="0"/>
              <a:t>XGBoost</a:t>
            </a:r>
            <a:r>
              <a:rPr lang="en-CA" sz="2200" dirty="0" smtClean="0"/>
              <a:t> (20) + </a:t>
            </a:r>
            <a:r>
              <a:rPr lang="en-CA" sz="2200" dirty="0" err="1" smtClean="0"/>
              <a:t>LightGBM</a:t>
            </a:r>
            <a:r>
              <a:rPr lang="en-CA" sz="2200" dirty="0" smtClean="0"/>
              <a:t> (20) + </a:t>
            </a:r>
            <a:r>
              <a:rPr lang="en-CA" sz="2200" dirty="0" err="1" smtClean="0"/>
              <a:t>Keras</a:t>
            </a:r>
            <a:r>
              <a:rPr lang="en-CA" sz="2200" dirty="0" smtClean="0"/>
              <a:t> (12)</a:t>
            </a:r>
          </a:p>
          <a:p>
            <a:endParaRPr lang="en-CA" sz="400" dirty="0" smtClean="0"/>
          </a:p>
          <a:p>
            <a:r>
              <a:rPr lang="en-CA" sz="2200" dirty="0" smtClean="0"/>
              <a:t>5 NVIDIA 1080ti GPUs + 1070</a:t>
            </a:r>
          </a:p>
          <a:p>
            <a:endParaRPr lang="en-CA" dirty="0"/>
          </a:p>
        </p:txBody>
      </p:sp>
      <p:sp>
        <p:nvSpPr>
          <p:cNvPr id="3" name="Title 2"/>
          <p:cNvSpPr>
            <a:spLocks noGrp="1"/>
          </p:cNvSpPr>
          <p:nvPr>
            <p:ph type="title"/>
          </p:nvPr>
        </p:nvSpPr>
        <p:spPr/>
        <p:txBody>
          <a:bodyPr>
            <a:normAutofit/>
          </a:bodyPr>
          <a:lstStyle/>
          <a:p>
            <a:pPr algn="ctr"/>
            <a:r>
              <a:rPr lang="en-CA" sz="3200" dirty="0" smtClean="0"/>
              <a:t>1</a:t>
            </a:r>
            <a:r>
              <a:rPr lang="en-CA" sz="3200" baseline="30000" dirty="0" smtClean="0"/>
              <a:t>st</a:t>
            </a:r>
            <a:r>
              <a:rPr lang="en-CA" sz="3200" dirty="0" smtClean="0"/>
              <a:t> Place Solution ([ods.ai] STAMP)</a:t>
            </a:r>
            <a:r>
              <a:rPr lang="en-CA" sz="3200" baseline="30000" dirty="0" smtClean="0"/>
              <a:t> </a:t>
            </a:r>
            <a:endParaRPr lang="en-CA"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sz="2200" dirty="0" smtClean="0"/>
              <a:t>500+ GB of external data; trained on about 75,000 images; used 1,000 for validation</a:t>
            </a:r>
          </a:p>
          <a:p>
            <a:endParaRPr lang="en-CA" sz="400" dirty="0" smtClean="0"/>
          </a:p>
          <a:p>
            <a:r>
              <a:rPr lang="en-CA" sz="2200" dirty="0" smtClean="0"/>
              <a:t>480 pixel-sized inputs to models, TTA10 (5 crops + flip), TTA 40 for some models (90</a:t>
            </a:r>
            <a:r>
              <a:rPr lang="en-CA" sz="2200" baseline="30000" dirty="0" smtClean="0"/>
              <a:t>∘</a:t>
            </a:r>
            <a:r>
              <a:rPr lang="en-CA" sz="2200" dirty="0" smtClean="0"/>
              <a:t> rotations added)</a:t>
            </a:r>
          </a:p>
          <a:p>
            <a:endParaRPr lang="en-CA" sz="400" dirty="0" smtClean="0"/>
          </a:p>
          <a:p>
            <a:r>
              <a:rPr lang="en-CA" sz="2200" dirty="0" smtClean="0"/>
              <a:t>10 different CNN models (4 </a:t>
            </a:r>
            <a:r>
              <a:rPr lang="en-CA" sz="2200" dirty="0" err="1" smtClean="0"/>
              <a:t>DenseNet</a:t>
            </a:r>
            <a:r>
              <a:rPr lang="en-CA" sz="2200" dirty="0" smtClean="0"/>
              <a:t>, 4 </a:t>
            </a:r>
            <a:r>
              <a:rPr lang="en-CA" sz="2200" dirty="0" err="1" smtClean="0"/>
              <a:t>ResNet</a:t>
            </a:r>
            <a:r>
              <a:rPr lang="en-CA" sz="2200" dirty="0" smtClean="0"/>
              <a:t>, 2 DPN)</a:t>
            </a:r>
          </a:p>
          <a:p>
            <a:endParaRPr lang="en-CA" sz="400" dirty="0" smtClean="0"/>
          </a:p>
          <a:p>
            <a:r>
              <a:rPr lang="en-CA" sz="2200" dirty="0" smtClean="0"/>
              <a:t>27 model checkpoints averaged by geometric mean</a:t>
            </a:r>
          </a:p>
          <a:p>
            <a:endParaRPr lang="en-CA" sz="400" dirty="0" smtClean="0"/>
          </a:p>
          <a:p>
            <a:r>
              <a:rPr lang="en-CA" sz="2200" dirty="0" smtClean="0"/>
              <a:t>13 NVIDIA GPUs (9 1080ti, 2 Titan X, 2 1080)</a:t>
            </a:r>
          </a:p>
        </p:txBody>
      </p:sp>
      <p:sp>
        <p:nvSpPr>
          <p:cNvPr id="3" name="Title 2"/>
          <p:cNvSpPr>
            <a:spLocks noGrp="1"/>
          </p:cNvSpPr>
          <p:nvPr>
            <p:ph type="title"/>
          </p:nvPr>
        </p:nvSpPr>
        <p:spPr/>
        <p:txBody>
          <a:bodyPr>
            <a:normAutofit/>
          </a:bodyPr>
          <a:lstStyle/>
          <a:p>
            <a:pPr algn="ctr"/>
            <a:r>
              <a:rPr lang="en-CA" sz="3200" dirty="0" smtClean="0"/>
              <a:t>2</a:t>
            </a:r>
            <a:r>
              <a:rPr lang="en-CA" sz="3200" baseline="30000" dirty="0" smtClean="0"/>
              <a:t>nd</a:t>
            </a:r>
            <a:r>
              <a:rPr lang="en-CA" sz="3200" dirty="0" smtClean="0"/>
              <a:t> Place Solution (</a:t>
            </a:r>
            <a:r>
              <a:rPr lang="en-CA" sz="3200" b="0" dirty="0" smtClean="0"/>
              <a:t>[ods.ai] </a:t>
            </a:r>
            <a:r>
              <a:rPr lang="en-CA" sz="3200" b="0" dirty="0" err="1" smtClean="0"/>
              <a:t>GPU_muscles</a:t>
            </a:r>
            <a:r>
              <a:rPr lang="en-CA" sz="3200" dirty="0" smtClean="0"/>
              <a:t>)</a:t>
            </a:r>
            <a:r>
              <a:rPr lang="en-CA" sz="3200" baseline="30000" dirty="0" smtClean="0"/>
              <a:t> </a:t>
            </a:r>
            <a:endParaRPr lang="en-CA"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10997"/>
            <a:ext cx="8712968" cy="3394472"/>
          </a:xfrm>
        </p:spPr>
        <p:txBody>
          <a:bodyPr>
            <a:normAutofit lnSpcReduction="10000"/>
          </a:bodyPr>
          <a:lstStyle/>
          <a:p>
            <a:r>
              <a:rPr lang="en-CA" sz="2200" dirty="0" smtClean="0"/>
              <a:t>First by far on public LB (overfitting!)</a:t>
            </a:r>
          </a:p>
          <a:p>
            <a:endParaRPr lang="en-CA" sz="400" dirty="0" smtClean="0"/>
          </a:p>
          <a:p>
            <a:r>
              <a:rPr lang="en-CA" sz="2200" dirty="0" smtClean="0"/>
              <a:t>Used much less external data than the top 2 winners (4,000 images for training, 500 for validation)</a:t>
            </a:r>
          </a:p>
          <a:p>
            <a:endParaRPr lang="en-CA" sz="400" dirty="0" smtClean="0"/>
          </a:p>
          <a:p>
            <a:r>
              <a:rPr lang="en-CA" sz="2200" dirty="0" smtClean="0"/>
              <a:t>Different input sizes of images with random 90-degree rotations</a:t>
            </a:r>
          </a:p>
          <a:p>
            <a:endParaRPr lang="en-CA" sz="400" dirty="0" smtClean="0"/>
          </a:p>
          <a:p>
            <a:r>
              <a:rPr lang="en-CA" sz="2200" dirty="0" smtClean="0"/>
              <a:t>5 CNNs (</a:t>
            </a:r>
            <a:r>
              <a:rPr lang="en-CA" sz="2200" dirty="0" err="1" smtClean="0"/>
              <a:t>DenseNet</a:t>
            </a:r>
            <a:r>
              <a:rPr lang="en-CA" sz="2200" dirty="0" smtClean="0"/>
              <a:t>, </a:t>
            </a:r>
            <a:r>
              <a:rPr lang="en-CA" sz="2200" dirty="0" err="1" smtClean="0"/>
              <a:t>Resnet</a:t>
            </a:r>
            <a:r>
              <a:rPr lang="en-CA" sz="2200" dirty="0" smtClean="0"/>
              <a:t>, Inception, </a:t>
            </a:r>
            <a:r>
              <a:rPr lang="en-CA" sz="2200" dirty="0" err="1" smtClean="0"/>
              <a:t>Xception</a:t>
            </a:r>
            <a:r>
              <a:rPr lang="en-CA" sz="2200" dirty="0" smtClean="0"/>
              <a:t>)</a:t>
            </a:r>
          </a:p>
          <a:p>
            <a:endParaRPr lang="en-CA" sz="400" dirty="0" smtClean="0"/>
          </a:p>
          <a:p>
            <a:r>
              <a:rPr lang="en-CA" sz="2200" dirty="0" smtClean="0"/>
              <a:t>Final prediction based on arithmetic mean</a:t>
            </a:r>
          </a:p>
          <a:p>
            <a:endParaRPr lang="en-CA" sz="400" dirty="0" smtClean="0"/>
          </a:p>
          <a:p>
            <a:r>
              <a:rPr lang="en-CA" sz="2200" dirty="0" smtClean="0"/>
              <a:t>A single NVIDIA Tesla P100 GPU w 16GB of RAM</a:t>
            </a:r>
          </a:p>
          <a:p>
            <a:endParaRPr lang="en-CA" dirty="0" smtClean="0"/>
          </a:p>
          <a:p>
            <a:endParaRPr lang="en-CA" dirty="0" smtClean="0"/>
          </a:p>
        </p:txBody>
      </p:sp>
      <p:sp>
        <p:nvSpPr>
          <p:cNvPr id="3" name="Title 2"/>
          <p:cNvSpPr>
            <a:spLocks noGrp="1"/>
          </p:cNvSpPr>
          <p:nvPr>
            <p:ph type="title"/>
          </p:nvPr>
        </p:nvSpPr>
        <p:spPr/>
        <p:txBody>
          <a:bodyPr>
            <a:normAutofit/>
          </a:bodyPr>
          <a:lstStyle/>
          <a:p>
            <a:pPr algn="ctr"/>
            <a:r>
              <a:rPr lang="en-CA" sz="3200" dirty="0" smtClean="0"/>
              <a:t>3</a:t>
            </a:r>
            <a:r>
              <a:rPr lang="en-CA" sz="3200" baseline="30000" dirty="0" smtClean="0"/>
              <a:t>rd</a:t>
            </a:r>
            <a:r>
              <a:rPr lang="en-CA" sz="3200" dirty="0" smtClean="0"/>
              <a:t> Place Solution (</a:t>
            </a:r>
            <a:r>
              <a:rPr lang="en-CA" sz="3200" b="0" dirty="0" err="1" smtClean="0"/>
              <a:t>FIIGO_SPcup_eligible</a:t>
            </a:r>
            <a:r>
              <a:rPr lang="en-CA" sz="3200" dirty="0" smtClean="0"/>
              <a:t>)</a:t>
            </a:r>
            <a:r>
              <a:rPr lang="en-CA" sz="3200" baseline="30000" dirty="0" smtClean="0"/>
              <a:t> </a:t>
            </a:r>
            <a:endParaRPr lang="en-CA"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10997"/>
            <a:ext cx="8712968" cy="3394472"/>
          </a:xfrm>
        </p:spPr>
        <p:txBody>
          <a:bodyPr>
            <a:normAutofit/>
          </a:bodyPr>
          <a:lstStyle/>
          <a:p>
            <a:r>
              <a:rPr lang="en-CA" sz="2200" dirty="0" smtClean="0"/>
              <a:t>Both 1</a:t>
            </a:r>
            <a:r>
              <a:rPr lang="en-CA" sz="2200" baseline="30000" dirty="0" smtClean="0"/>
              <a:t>st</a:t>
            </a:r>
            <a:r>
              <a:rPr lang="en-CA" sz="2200" dirty="0" smtClean="0"/>
              <a:t> and 2</a:t>
            </a:r>
            <a:r>
              <a:rPr lang="en-CA" sz="2200" baseline="30000" dirty="0" smtClean="0"/>
              <a:t>nd</a:t>
            </a:r>
            <a:r>
              <a:rPr lang="en-CA" sz="2200" dirty="0" smtClean="0"/>
              <a:t> place teams’ solutions were  based on Andres’ code</a:t>
            </a:r>
          </a:p>
          <a:p>
            <a:endParaRPr lang="en-CA" sz="400" dirty="0" smtClean="0"/>
          </a:p>
          <a:p>
            <a:r>
              <a:rPr lang="en-CA" sz="2200" dirty="0" smtClean="0"/>
              <a:t>First posted code without restrictions, then added a clause that it can only be used by solo participants to discourage teams with lots of GPUs</a:t>
            </a:r>
          </a:p>
          <a:p>
            <a:endParaRPr lang="en-CA" sz="400" dirty="0" smtClean="0"/>
          </a:p>
          <a:p>
            <a:r>
              <a:rPr lang="en-CA" sz="2200" dirty="0" smtClean="0"/>
              <a:t>Several high-scoring teams claimed that they forked the code before the clause was added</a:t>
            </a:r>
          </a:p>
          <a:p>
            <a:endParaRPr lang="en-CA" dirty="0" smtClean="0"/>
          </a:p>
          <a:p>
            <a:endParaRPr lang="en-CA" dirty="0" smtClean="0"/>
          </a:p>
        </p:txBody>
      </p:sp>
      <p:sp>
        <p:nvSpPr>
          <p:cNvPr id="3" name="Title 2"/>
          <p:cNvSpPr>
            <a:spLocks noGrp="1"/>
          </p:cNvSpPr>
          <p:nvPr>
            <p:ph type="title"/>
          </p:nvPr>
        </p:nvSpPr>
        <p:spPr/>
        <p:txBody>
          <a:bodyPr>
            <a:normAutofit/>
          </a:bodyPr>
          <a:lstStyle/>
          <a:p>
            <a:pPr algn="ctr"/>
            <a:r>
              <a:rPr lang="en-CA" sz="3200" dirty="0" smtClean="0"/>
              <a:t>30</a:t>
            </a:r>
            <a:r>
              <a:rPr lang="en-CA" sz="3200" baseline="30000" dirty="0" smtClean="0"/>
              <a:t>th</a:t>
            </a:r>
            <a:r>
              <a:rPr lang="en-CA" sz="3200" dirty="0" smtClean="0"/>
              <a:t> Place Solution (</a:t>
            </a:r>
            <a:r>
              <a:rPr lang="en-CA" sz="3200" b="0" dirty="0" smtClean="0"/>
              <a:t>Andres </a:t>
            </a:r>
            <a:r>
              <a:rPr lang="en-CA" sz="3200" b="0" dirty="0" err="1" smtClean="0"/>
              <a:t>Torrubia</a:t>
            </a:r>
            <a:r>
              <a:rPr lang="en-CA" sz="3200" dirty="0" smtClean="0"/>
              <a:t>)</a:t>
            </a:r>
            <a:r>
              <a:rPr lang="en-CA" sz="3200" baseline="30000" dirty="0" smtClean="0"/>
              <a:t> </a:t>
            </a:r>
            <a:endParaRPr lang="en-CA"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sz="2200" dirty="0" smtClean="0"/>
              <a:t>If you want to succeed, tend to choose competitions based on available resources</a:t>
            </a:r>
          </a:p>
          <a:p>
            <a:endParaRPr lang="en-CA" sz="400" dirty="0" smtClean="0"/>
          </a:p>
          <a:p>
            <a:r>
              <a:rPr lang="en-CA" sz="2200" dirty="0" smtClean="0"/>
              <a:t>However, even with limited resources a high score is possible with a good approach</a:t>
            </a:r>
          </a:p>
          <a:p>
            <a:endParaRPr lang="en-CA" sz="400" dirty="0" smtClean="0"/>
          </a:p>
          <a:p>
            <a:r>
              <a:rPr lang="en-CA" sz="2200" dirty="0" smtClean="0"/>
              <a:t>Choose final submission based on validation, not on public leaderboard</a:t>
            </a:r>
          </a:p>
          <a:p>
            <a:endParaRPr lang="en-CA" sz="400" dirty="0" smtClean="0"/>
          </a:p>
          <a:p>
            <a:r>
              <a:rPr lang="en-CA" sz="2200" dirty="0" smtClean="0"/>
              <a:t>Don’t share you code if your goal is to score high </a:t>
            </a:r>
            <a:r>
              <a:rPr lang="en-CA" sz="2200" dirty="0" smtClean="0">
                <a:sym typeface="Wingdings" pitchFamily="2" charset="2"/>
              </a:rPr>
              <a:t></a:t>
            </a:r>
            <a:endParaRPr lang="en-CA" sz="2200" dirty="0"/>
          </a:p>
        </p:txBody>
      </p:sp>
      <p:sp>
        <p:nvSpPr>
          <p:cNvPr id="3" name="Title 2"/>
          <p:cNvSpPr>
            <a:spLocks noGrp="1"/>
          </p:cNvSpPr>
          <p:nvPr>
            <p:ph type="title"/>
          </p:nvPr>
        </p:nvSpPr>
        <p:spPr/>
        <p:txBody>
          <a:bodyPr>
            <a:normAutofit/>
          </a:bodyPr>
          <a:lstStyle/>
          <a:p>
            <a:pPr algn="ctr"/>
            <a:r>
              <a:rPr lang="en-CA" sz="3400" dirty="0" smtClean="0"/>
              <a:t>General Kaggle Strategy Ideas</a:t>
            </a:r>
            <a:endParaRPr lang="en-CA" sz="3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5566"/>
            <a:ext cx="8229600" cy="3394472"/>
          </a:xfrm>
        </p:spPr>
        <p:txBody>
          <a:bodyPr>
            <a:normAutofit/>
          </a:bodyPr>
          <a:lstStyle/>
          <a:p>
            <a:r>
              <a:rPr lang="en-CA" sz="2000" u="sng" dirty="0" smtClean="0"/>
              <a:t>Convolutional Neural Networks:</a:t>
            </a:r>
          </a:p>
          <a:p>
            <a:pPr>
              <a:buNone/>
            </a:pPr>
            <a:r>
              <a:rPr lang="en-CA" sz="2000" dirty="0" smtClean="0"/>
              <a:t>		</a:t>
            </a:r>
            <a:r>
              <a:rPr lang="en-CA" sz="1800" dirty="0" err="1" smtClean="0"/>
              <a:t>ujjwalkarn.me</a:t>
            </a:r>
            <a:r>
              <a:rPr lang="en-CA" sz="1800" dirty="0" smtClean="0"/>
              <a:t>/2016/08/11/intuitive-explanation-</a:t>
            </a:r>
            <a:r>
              <a:rPr lang="en-CA" sz="1800" dirty="0" err="1" smtClean="0"/>
              <a:t>convnets</a:t>
            </a:r>
            <a:r>
              <a:rPr lang="en-CA" sz="1800" dirty="0" smtClean="0"/>
              <a:t>/</a:t>
            </a:r>
          </a:p>
          <a:p>
            <a:pPr>
              <a:buNone/>
            </a:pPr>
            <a:r>
              <a:rPr lang="en-CA" sz="1800" dirty="0" smtClean="0"/>
              <a:t>		adeshpande3.github.io/The-9-Deep-Learning-Papers-You-Need-To-Know-About.html</a:t>
            </a:r>
          </a:p>
          <a:p>
            <a:pPr>
              <a:buNone/>
            </a:pPr>
            <a:endParaRPr lang="en-CA" sz="800" dirty="0" smtClean="0"/>
          </a:p>
          <a:p>
            <a:r>
              <a:rPr lang="en-CA" sz="2000" u="sng" dirty="0" smtClean="0"/>
              <a:t>Gradient descent</a:t>
            </a:r>
            <a:r>
              <a:rPr lang="en-CA" sz="2000" dirty="0" smtClean="0"/>
              <a:t>: </a:t>
            </a:r>
          </a:p>
          <a:p>
            <a:pPr>
              <a:buNone/>
            </a:pPr>
            <a:r>
              <a:rPr lang="en-CA" sz="2000" dirty="0" smtClean="0"/>
              <a:t>		</a:t>
            </a:r>
            <a:r>
              <a:rPr lang="en-CA" sz="1800" dirty="0" smtClean="0"/>
              <a:t>ruder.io/optimizing-gradient-descent/</a:t>
            </a:r>
          </a:p>
          <a:p>
            <a:pPr>
              <a:buNone/>
            </a:pPr>
            <a:r>
              <a:rPr lang="en-CA" sz="1800" dirty="0" smtClean="0"/>
              <a:t>		machinelearningmastery.com/</a:t>
            </a:r>
            <a:r>
              <a:rPr lang="en-CA" sz="1800" dirty="0" err="1" smtClean="0"/>
              <a:t>adam</a:t>
            </a:r>
            <a:r>
              <a:rPr lang="en-CA" sz="1800" dirty="0" smtClean="0"/>
              <a:t>-optimization-algorithm-for-deep-learning/</a:t>
            </a:r>
          </a:p>
          <a:p>
            <a:pPr>
              <a:buNone/>
            </a:pPr>
            <a:endParaRPr lang="en-CA" sz="800" dirty="0" smtClean="0"/>
          </a:p>
          <a:p>
            <a:r>
              <a:rPr lang="en-CA" sz="2000" u="sng" dirty="0" smtClean="0"/>
              <a:t>Ensembling</a:t>
            </a:r>
            <a:r>
              <a:rPr lang="en-CA" sz="2000" dirty="0" smtClean="0"/>
              <a:t>:</a:t>
            </a:r>
          </a:p>
          <a:p>
            <a:pPr>
              <a:buNone/>
            </a:pPr>
            <a:r>
              <a:rPr lang="en-CA" sz="2000" dirty="0" smtClean="0"/>
              <a:t>		 </a:t>
            </a:r>
            <a:r>
              <a:rPr lang="en-CA" sz="1800" dirty="0" smtClean="0"/>
              <a:t>mlwave.com/kaggle-ensembling-guide/</a:t>
            </a:r>
            <a:endParaRPr lang="en-CA" sz="1800" dirty="0"/>
          </a:p>
        </p:txBody>
      </p:sp>
      <p:sp>
        <p:nvSpPr>
          <p:cNvPr id="3" name="Title 2"/>
          <p:cNvSpPr>
            <a:spLocks noGrp="1"/>
          </p:cNvSpPr>
          <p:nvPr>
            <p:ph type="title"/>
          </p:nvPr>
        </p:nvSpPr>
        <p:spPr/>
        <p:txBody>
          <a:bodyPr>
            <a:normAutofit/>
          </a:bodyPr>
          <a:lstStyle/>
          <a:p>
            <a:pPr algn="ctr"/>
            <a:r>
              <a:rPr lang="en-CA" sz="3400" dirty="0" smtClean="0"/>
              <a:t>Links for Further Study</a:t>
            </a:r>
            <a:endParaRPr lang="en-CA" sz="3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1984530"/>
            <a:ext cx="8712968" cy="857250"/>
          </a:xfrm>
        </p:spPr>
        <p:txBody>
          <a:bodyPr>
            <a:noAutofit/>
          </a:bodyPr>
          <a:lstStyle/>
          <a:p>
            <a:pPr algn="ctr"/>
            <a:r>
              <a:rPr lang="en-CA" sz="4800" dirty="0" smtClean="0"/>
              <a:t>Thank you!</a:t>
            </a:r>
            <a:r>
              <a:rPr lang="en-CA" sz="2000" dirty="0" smtClean="0"/>
              <a:t/>
            </a:r>
            <a:br>
              <a:rPr lang="en-CA" sz="2000" dirty="0" smtClean="0"/>
            </a:br>
            <a:r>
              <a:rPr lang="en-CA" sz="2000" dirty="0" smtClean="0"/>
              <a:t/>
            </a:r>
            <a:br>
              <a:rPr lang="en-CA" sz="2000" dirty="0" smtClean="0"/>
            </a:br>
            <a:r>
              <a:rPr lang="en-CA" sz="4800" dirty="0" smtClean="0"/>
              <a:t>Questions?</a:t>
            </a:r>
            <a:endParaRPr lang="en-CA" sz="4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CA" sz="3600" dirty="0" err="1" smtClean="0"/>
              <a:t>AlexNet</a:t>
            </a:r>
            <a:endParaRPr lang="en-CA" sz="3600" dirty="0"/>
          </a:p>
        </p:txBody>
      </p:sp>
      <p:pic>
        <p:nvPicPr>
          <p:cNvPr id="4" name="Picture 3" descr="AlexNet.png"/>
          <p:cNvPicPr>
            <a:picLocks noChangeAspect="1"/>
          </p:cNvPicPr>
          <p:nvPr/>
        </p:nvPicPr>
        <p:blipFill>
          <a:blip r:embed="rId2" cstate="print"/>
          <a:stretch>
            <a:fillRect/>
          </a:stretch>
        </p:blipFill>
        <p:spPr>
          <a:xfrm>
            <a:off x="305054" y="987574"/>
            <a:ext cx="8659434" cy="3419953"/>
          </a:xfrm>
          <a:prstGeom prst="rect">
            <a:avLst/>
          </a:prstGeom>
        </p:spPr>
      </p:pic>
      <p:sp>
        <p:nvSpPr>
          <p:cNvPr id="5" name="TextBox 4"/>
          <p:cNvSpPr txBox="1"/>
          <p:nvPr/>
        </p:nvSpPr>
        <p:spPr>
          <a:xfrm>
            <a:off x="6156176" y="4840003"/>
            <a:ext cx="2813591" cy="276999"/>
          </a:xfrm>
          <a:prstGeom prst="rect">
            <a:avLst/>
          </a:prstGeom>
          <a:noFill/>
        </p:spPr>
        <p:txBody>
          <a:bodyPr wrap="none" rtlCol="0">
            <a:spAutoFit/>
          </a:bodyPr>
          <a:lstStyle/>
          <a:p>
            <a:r>
              <a:rPr lang="en-CA" sz="1200" dirty="0" smtClean="0"/>
              <a:t>Image from adeshpande3.github.io</a:t>
            </a:r>
            <a:endParaRPr lang="en-CA"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CA" sz="3600" dirty="0" err="1" smtClean="0"/>
              <a:t>GoogleNet</a:t>
            </a:r>
            <a:endParaRPr lang="en-CA" sz="3600" dirty="0"/>
          </a:p>
        </p:txBody>
      </p:sp>
      <p:pic>
        <p:nvPicPr>
          <p:cNvPr id="4" name="Picture 3" descr="GoogLeNet2.png"/>
          <p:cNvPicPr>
            <a:picLocks noChangeAspect="1"/>
          </p:cNvPicPr>
          <p:nvPr/>
        </p:nvPicPr>
        <p:blipFill>
          <a:blip r:embed="rId2" cstate="print"/>
          <a:stretch>
            <a:fillRect/>
          </a:stretch>
        </p:blipFill>
        <p:spPr>
          <a:xfrm>
            <a:off x="199414" y="1009432"/>
            <a:ext cx="8745171" cy="3124636"/>
          </a:xfrm>
          <a:prstGeom prst="rect">
            <a:avLst/>
          </a:prstGeom>
        </p:spPr>
      </p:pic>
      <p:sp>
        <p:nvSpPr>
          <p:cNvPr id="5" name="TextBox 4"/>
          <p:cNvSpPr txBox="1"/>
          <p:nvPr/>
        </p:nvSpPr>
        <p:spPr>
          <a:xfrm>
            <a:off x="6156176" y="4840003"/>
            <a:ext cx="2813591" cy="276999"/>
          </a:xfrm>
          <a:prstGeom prst="rect">
            <a:avLst/>
          </a:prstGeom>
          <a:noFill/>
        </p:spPr>
        <p:txBody>
          <a:bodyPr wrap="none" rtlCol="0">
            <a:spAutoFit/>
          </a:bodyPr>
          <a:lstStyle/>
          <a:p>
            <a:r>
              <a:rPr lang="en-CA" sz="1200" dirty="0" smtClean="0"/>
              <a:t>Image from adeshpande3.github.io</a:t>
            </a:r>
            <a:endParaRPr lang="en-CA"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CA" sz="3600" dirty="0" err="1" smtClean="0"/>
              <a:t>GoogleNet</a:t>
            </a:r>
            <a:r>
              <a:rPr lang="en-CA" sz="3600" dirty="0" smtClean="0"/>
              <a:t> Inception Module</a:t>
            </a:r>
            <a:endParaRPr lang="en-CA" sz="3600" dirty="0"/>
          </a:p>
        </p:txBody>
      </p:sp>
      <p:pic>
        <p:nvPicPr>
          <p:cNvPr id="5" name="Picture 4" descr="GoogLeNet3.png"/>
          <p:cNvPicPr>
            <a:picLocks noChangeAspect="1"/>
          </p:cNvPicPr>
          <p:nvPr/>
        </p:nvPicPr>
        <p:blipFill>
          <a:blip r:embed="rId2" cstate="print"/>
          <a:stretch>
            <a:fillRect/>
          </a:stretch>
        </p:blipFill>
        <p:spPr>
          <a:xfrm>
            <a:off x="1403648" y="1059582"/>
            <a:ext cx="6930132" cy="3498872"/>
          </a:xfrm>
          <a:prstGeom prst="rect">
            <a:avLst/>
          </a:prstGeom>
        </p:spPr>
      </p:pic>
      <p:sp>
        <p:nvSpPr>
          <p:cNvPr id="6" name="TextBox 5"/>
          <p:cNvSpPr txBox="1"/>
          <p:nvPr/>
        </p:nvSpPr>
        <p:spPr>
          <a:xfrm>
            <a:off x="6156176" y="4840003"/>
            <a:ext cx="2813591" cy="276999"/>
          </a:xfrm>
          <a:prstGeom prst="rect">
            <a:avLst/>
          </a:prstGeom>
          <a:noFill/>
        </p:spPr>
        <p:txBody>
          <a:bodyPr wrap="none" rtlCol="0">
            <a:spAutoFit/>
          </a:bodyPr>
          <a:lstStyle/>
          <a:p>
            <a:r>
              <a:rPr lang="en-CA" sz="1200" dirty="0" smtClean="0"/>
              <a:t>Image from adeshpande3.github.io</a:t>
            </a:r>
            <a:endParaRPr lang="en-CA"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83004"/>
            <a:ext cx="8229600" cy="3404970"/>
          </a:xfrm>
        </p:spPr>
        <p:txBody>
          <a:bodyPr>
            <a:noAutofit/>
          </a:bodyPr>
          <a:lstStyle/>
          <a:p>
            <a:r>
              <a:rPr lang="en-CA" sz="2200" dirty="0" smtClean="0"/>
              <a:t>Camera images are often used as evidence</a:t>
            </a:r>
          </a:p>
          <a:p>
            <a:endParaRPr lang="en-CA" sz="1000" dirty="0" smtClean="0"/>
          </a:p>
          <a:p>
            <a:r>
              <a:rPr lang="en-CA" sz="2200" dirty="0" smtClean="0"/>
              <a:t>However, it is easy to alter images by splicing together content from two different cameras</a:t>
            </a:r>
          </a:p>
          <a:p>
            <a:endParaRPr lang="en-CA" sz="1000" dirty="0" smtClean="0"/>
          </a:p>
          <a:p>
            <a:r>
              <a:rPr lang="en-CA" sz="2200" dirty="0" smtClean="0"/>
              <a:t>Image metadata can also be easily changed</a:t>
            </a:r>
          </a:p>
          <a:p>
            <a:endParaRPr lang="en-CA" sz="1000" dirty="0" smtClean="0"/>
          </a:p>
          <a:p>
            <a:r>
              <a:rPr lang="en-CA" sz="2200" dirty="0" smtClean="0"/>
              <a:t>Thus, an algorithm is needed for reliable identification of cameras based on image contents</a:t>
            </a:r>
            <a:endParaRPr lang="en-CA" sz="2200" dirty="0"/>
          </a:p>
        </p:txBody>
      </p:sp>
      <p:sp>
        <p:nvSpPr>
          <p:cNvPr id="3" name="Title 2"/>
          <p:cNvSpPr>
            <a:spLocks noGrp="1"/>
          </p:cNvSpPr>
          <p:nvPr>
            <p:ph type="title"/>
          </p:nvPr>
        </p:nvSpPr>
        <p:spPr/>
        <p:txBody>
          <a:bodyPr/>
          <a:lstStyle/>
          <a:p>
            <a:pPr algn="ctr"/>
            <a:r>
              <a:rPr lang="en-CA" b="0" dirty="0" smtClean="0"/>
              <a:t>Motivation</a:t>
            </a:r>
            <a:endParaRPr lang="en-CA" b="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CA" sz="3600" dirty="0" err="1" smtClean="0"/>
              <a:t>ResNet</a:t>
            </a:r>
            <a:r>
              <a:rPr lang="en-CA" sz="3600" dirty="0" smtClean="0"/>
              <a:t> Residual Block</a:t>
            </a:r>
            <a:endParaRPr lang="en-CA" sz="3600" dirty="0"/>
          </a:p>
        </p:txBody>
      </p:sp>
      <p:pic>
        <p:nvPicPr>
          <p:cNvPr id="4" name="Picture 3" descr="ResNet.png"/>
          <p:cNvPicPr>
            <a:picLocks noChangeAspect="1"/>
          </p:cNvPicPr>
          <p:nvPr/>
        </p:nvPicPr>
        <p:blipFill>
          <a:blip r:embed="rId2" cstate="print"/>
          <a:stretch>
            <a:fillRect/>
          </a:stretch>
        </p:blipFill>
        <p:spPr>
          <a:xfrm>
            <a:off x="1142521" y="861773"/>
            <a:ext cx="6858958" cy="3419953"/>
          </a:xfrm>
          <a:prstGeom prst="rect">
            <a:avLst/>
          </a:prstGeom>
        </p:spPr>
      </p:pic>
      <p:sp>
        <p:nvSpPr>
          <p:cNvPr id="5" name="TextBox 4"/>
          <p:cNvSpPr txBox="1"/>
          <p:nvPr/>
        </p:nvSpPr>
        <p:spPr>
          <a:xfrm>
            <a:off x="6156176" y="4840003"/>
            <a:ext cx="2813591" cy="276999"/>
          </a:xfrm>
          <a:prstGeom prst="rect">
            <a:avLst/>
          </a:prstGeom>
          <a:noFill/>
        </p:spPr>
        <p:txBody>
          <a:bodyPr wrap="none" rtlCol="0">
            <a:spAutoFit/>
          </a:bodyPr>
          <a:lstStyle/>
          <a:p>
            <a:r>
              <a:rPr lang="en-CA" sz="1200" dirty="0" smtClean="0"/>
              <a:t>Image from adeshpande3.github.io</a:t>
            </a:r>
            <a:endParaRPr lang="en-CA" sz="1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CA" sz="3600" dirty="0" smtClean="0"/>
              <a:t>Dual-Path Network (DPN)</a:t>
            </a:r>
            <a:endParaRPr lang="en-CA" sz="3600" dirty="0"/>
          </a:p>
        </p:txBody>
      </p:sp>
      <p:pic>
        <p:nvPicPr>
          <p:cNvPr id="4" name="Picture 3" descr="dpn.png"/>
          <p:cNvPicPr>
            <a:picLocks noChangeAspect="1"/>
          </p:cNvPicPr>
          <p:nvPr/>
        </p:nvPicPr>
        <p:blipFill>
          <a:blip r:embed="rId2" cstate="print"/>
          <a:stretch>
            <a:fillRect/>
          </a:stretch>
        </p:blipFill>
        <p:spPr>
          <a:xfrm>
            <a:off x="1475656" y="915566"/>
            <a:ext cx="6572906" cy="36776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59832" y="1110997"/>
            <a:ext cx="5904656" cy="3394472"/>
          </a:xfrm>
        </p:spPr>
        <p:txBody>
          <a:bodyPr>
            <a:normAutofit/>
          </a:bodyPr>
          <a:lstStyle/>
          <a:p>
            <a:r>
              <a:rPr lang="en-CA" sz="2000" dirty="0" smtClean="0"/>
              <a:t>10 popular camera models used in the training set (Sony NEX-7 mirrorless camera and 9 smartphone cameras from Motorola, Apple, LG, HTC and Samsung)</a:t>
            </a:r>
          </a:p>
          <a:p>
            <a:r>
              <a:rPr lang="en-CA" sz="2000" dirty="0" smtClean="0"/>
              <a:t>275 full high-resolution JPEG images from each device, single device per model (about 10GB total data)</a:t>
            </a:r>
          </a:p>
          <a:p>
            <a:endParaRPr lang="en-CA" sz="2200" dirty="0" smtClean="0"/>
          </a:p>
          <a:p>
            <a:r>
              <a:rPr lang="en-CA" sz="2000" dirty="0" smtClean="0"/>
              <a:t>Use of external training data allowed</a:t>
            </a:r>
          </a:p>
          <a:p>
            <a:endParaRPr lang="en-CA" sz="2200" dirty="0" smtClean="0"/>
          </a:p>
        </p:txBody>
      </p:sp>
      <p:sp>
        <p:nvSpPr>
          <p:cNvPr id="3" name="Title 2"/>
          <p:cNvSpPr>
            <a:spLocks noGrp="1"/>
          </p:cNvSpPr>
          <p:nvPr>
            <p:ph type="title"/>
          </p:nvPr>
        </p:nvSpPr>
        <p:spPr/>
        <p:txBody>
          <a:bodyPr/>
          <a:lstStyle/>
          <a:p>
            <a:pPr algn="ctr"/>
            <a:r>
              <a:rPr lang="en-CA" b="0" dirty="0" smtClean="0"/>
              <a:t>Training Dataset</a:t>
            </a:r>
            <a:endParaRPr lang="en-CA" b="0" dirty="0"/>
          </a:p>
        </p:txBody>
      </p:sp>
      <p:pic>
        <p:nvPicPr>
          <p:cNvPr id="4" name="Picture 3" descr="(GalaxyS4)2.jpg"/>
          <p:cNvPicPr>
            <a:picLocks noChangeAspect="1"/>
          </p:cNvPicPr>
          <p:nvPr/>
        </p:nvPicPr>
        <p:blipFill>
          <a:blip r:embed="rId2" cstate="print">
            <a:lum bright="25000"/>
          </a:blip>
          <a:stretch>
            <a:fillRect/>
          </a:stretch>
        </p:blipFill>
        <p:spPr>
          <a:xfrm>
            <a:off x="287088" y="1059582"/>
            <a:ext cx="1051557" cy="1872208"/>
          </a:xfrm>
          <a:prstGeom prst="rect">
            <a:avLst/>
          </a:prstGeom>
        </p:spPr>
      </p:pic>
      <p:pic>
        <p:nvPicPr>
          <p:cNvPr id="5" name="Picture 4" descr="(iP6)12.jpg"/>
          <p:cNvPicPr>
            <a:picLocks noChangeAspect="1"/>
          </p:cNvPicPr>
          <p:nvPr/>
        </p:nvPicPr>
        <p:blipFill>
          <a:blip r:embed="rId3" cstate="print">
            <a:lum bright="35000"/>
          </a:blip>
          <a:stretch>
            <a:fillRect/>
          </a:stretch>
        </p:blipFill>
        <p:spPr>
          <a:xfrm>
            <a:off x="1439216" y="1059582"/>
            <a:ext cx="1401557" cy="1868743"/>
          </a:xfrm>
          <a:prstGeom prst="rect">
            <a:avLst/>
          </a:prstGeom>
        </p:spPr>
      </p:pic>
      <p:pic>
        <p:nvPicPr>
          <p:cNvPr id="6" name="Picture 5" descr="(Nex7)33.JPG"/>
          <p:cNvPicPr>
            <a:picLocks noChangeAspect="1"/>
          </p:cNvPicPr>
          <p:nvPr/>
        </p:nvPicPr>
        <p:blipFill>
          <a:blip r:embed="rId4" cstate="print">
            <a:lum bright="36000"/>
          </a:blip>
          <a:stretch>
            <a:fillRect/>
          </a:stretch>
        </p:blipFill>
        <p:spPr>
          <a:xfrm>
            <a:off x="899592" y="3075806"/>
            <a:ext cx="1944216" cy="129614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6"/>
            <a:ext cx="8229600" cy="3675000"/>
          </a:xfrm>
        </p:spPr>
        <p:txBody>
          <a:bodyPr>
            <a:normAutofit fontScale="92500" lnSpcReduction="10000"/>
          </a:bodyPr>
          <a:lstStyle/>
          <a:p>
            <a:r>
              <a:rPr lang="en-CA" sz="2400" dirty="0" smtClean="0"/>
              <a:t>Same 10 models of devices used for the test set, but different device of the same model</a:t>
            </a:r>
          </a:p>
          <a:p>
            <a:r>
              <a:rPr lang="en-CA" sz="2400" dirty="0" smtClean="0"/>
              <a:t>Smaller images (512x512 pixel blocks cropped from the center) in TIF format</a:t>
            </a:r>
          </a:p>
          <a:p>
            <a:r>
              <a:rPr lang="en-CA" sz="2400" dirty="0" smtClean="0"/>
              <a:t>Half of the images altered (marked as such without specifying the method)</a:t>
            </a:r>
          </a:p>
          <a:p>
            <a:pPr>
              <a:buNone/>
            </a:pPr>
            <a:r>
              <a:rPr lang="en-CA" sz="2400" dirty="0" smtClean="0"/>
              <a:t>	Possible alterations:</a:t>
            </a:r>
          </a:p>
          <a:p>
            <a:pPr marL="880110" lvl="1" indent="-514350"/>
            <a:r>
              <a:rPr lang="en-CA" sz="2200" dirty="0" smtClean="0"/>
              <a:t>JPEG compression with quality factor 70 or 90</a:t>
            </a:r>
          </a:p>
          <a:p>
            <a:pPr marL="880110" lvl="1" indent="-514350"/>
            <a:r>
              <a:rPr lang="en-CA" sz="2200" dirty="0" smtClean="0"/>
              <a:t>resizing (via bicubic interpolation) by a factor of 0.5, 0.8, 1.5 or 2.0</a:t>
            </a:r>
          </a:p>
          <a:p>
            <a:pPr marL="880110" lvl="1" indent="-514350"/>
            <a:r>
              <a:rPr lang="en-CA" sz="2200" dirty="0" smtClean="0"/>
              <a:t>gamma correction using gamma 0.8 or 1.2</a:t>
            </a:r>
          </a:p>
          <a:p>
            <a:pPr marL="880110" lvl="1" indent="-514350"/>
            <a:endParaRPr lang="en-CA" dirty="0" smtClean="0"/>
          </a:p>
          <a:p>
            <a:endParaRPr lang="en-CA" dirty="0" smtClean="0"/>
          </a:p>
          <a:p>
            <a:endParaRPr lang="en-CA" dirty="0"/>
          </a:p>
        </p:txBody>
      </p:sp>
      <p:sp>
        <p:nvSpPr>
          <p:cNvPr id="3" name="Title 2"/>
          <p:cNvSpPr>
            <a:spLocks noGrp="1"/>
          </p:cNvSpPr>
          <p:nvPr>
            <p:ph type="title"/>
          </p:nvPr>
        </p:nvSpPr>
        <p:spPr/>
        <p:txBody>
          <a:bodyPr/>
          <a:lstStyle/>
          <a:p>
            <a:pPr algn="ctr"/>
            <a:r>
              <a:rPr lang="en-CA" b="0" dirty="0" smtClean="0"/>
              <a:t>Test Dataset</a:t>
            </a:r>
            <a:endParaRPr lang="en-CA"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273014"/>
            <a:ext cx="8640960" cy="3675000"/>
          </a:xfrm>
        </p:spPr>
        <p:txBody>
          <a:bodyPr>
            <a:normAutofit/>
          </a:bodyPr>
          <a:lstStyle/>
          <a:p>
            <a:pPr algn="just"/>
            <a:r>
              <a:rPr lang="en-CA" sz="2000" dirty="0" smtClean="0"/>
              <a:t>The </a:t>
            </a:r>
            <a:r>
              <a:rPr lang="en-CA" sz="2000" b="1" dirty="0" smtClean="0"/>
              <a:t>ImageNet</a:t>
            </a:r>
            <a:r>
              <a:rPr lang="en-CA" sz="2000" dirty="0" smtClean="0"/>
              <a:t> project (2009)  - a large database of images designed for use in visual object recognition software research</a:t>
            </a:r>
          </a:p>
          <a:p>
            <a:pPr algn="just"/>
            <a:r>
              <a:rPr lang="en-CA" sz="2000" dirty="0" smtClean="0"/>
              <a:t>The annual ImageNet Large Scale Visual Recognition Challenge (ILSVRC) – distinguish among 1000 categories from a dataset of about 500,000 images</a:t>
            </a:r>
          </a:p>
          <a:p>
            <a:pPr algn="just"/>
            <a:r>
              <a:rPr lang="en-CA" sz="2000" dirty="0" smtClean="0"/>
              <a:t>In 2011, a good ILSVRC classification error rate was 25%</a:t>
            </a:r>
          </a:p>
          <a:p>
            <a:pPr algn="just"/>
            <a:r>
              <a:rPr lang="en-CA" sz="2000" dirty="0" smtClean="0"/>
              <a:t>In 2012, a </a:t>
            </a:r>
            <a:r>
              <a:rPr lang="en-CA" sz="2000" b="1" dirty="0" smtClean="0"/>
              <a:t>deep convolutional neural net</a:t>
            </a:r>
            <a:r>
              <a:rPr lang="en-CA" sz="2000" dirty="0" smtClean="0"/>
              <a:t> achieved 16% error rate</a:t>
            </a:r>
          </a:p>
          <a:p>
            <a:pPr algn="just"/>
            <a:r>
              <a:rPr lang="en-CA" sz="2000" dirty="0" smtClean="0"/>
              <a:t>In 2017, 29 of 38 competing teams got less than 5% of the labels wrong</a:t>
            </a:r>
            <a:endParaRPr lang="en-CA" sz="2000" dirty="0"/>
          </a:p>
        </p:txBody>
      </p:sp>
      <p:sp>
        <p:nvSpPr>
          <p:cNvPr id="3" name="Title 2"/>
          <p:cNvSpPr>
            <a:spLocks noGrp="1"/>
          </p:cNvSpPr>
          <p:nvPr>
            <p:ph type="title"/>
          </p:nvPr>
        </p:nvSpPr>
        <p:spPr>
          <a:xfrm>
            <a:off x="107504" y="274340"/>
            <a:ext cx="8928992" cy="857250"/>
          </a:xfrm>
        </p:spPr>
        <p:txBody>
          <a:bodyPr>
            <a:noAutofit/>
          </a:bodyPr>
          <a:lstStyle/>
          <a:p>
            <a:pPr algn="ctr"/>
            <a:r>
              <a:rPr lang="en-CA" sz="3200" b="0" dirty="0" smtClean="0"/>
              <a:t>Machine Learning for Image Recognition and Processing</a:t>
            </a:r>
            <a:endParaRPr lang="en-CA" sz="32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2"/>
          <p:cNvSpPr>
            <a:spLocks noGrp="1"/>
          </p:cNvSpPr>
          <p:nvPr>
            <p:ph type="title"/>
          </p:nvPr>
        </p:nvSpPr>
        <p:spPr>
          <a:xfrm>
            <a:off x="1043608" y="141480"/>
            <a:ext cx="7481776" cy="342900"/>
          </a:xfrm>
        </p:spPr>
        <p:txBody>
          <a:bodyPr>
            <a:noAutofit/>
          </a:bodyPr>
          <a:lstStyle/>
          <a:p>
            <a:pPr algn="ctr"/>
            <a:r>
              <a:rPr lang="en-CA" sz="2000" dirty="0" smtClean="0">
                <a:solidFill>
                  <a:schemeClr val="tx1"/>
                </a:solidFill>
              </a:rPr>
              <a:t>ImageNet Large Scale Visual Recognition Challenge Results</a:t>
            </a:r>
            <a:endParaRPr lang="en-CA" sz="2000" dirty="0">
              <a:solidFill>
                <a:schemeClr val="tx1"/>
              </a:solidFill>
            </a:endParaRPr>
          </a:p>
        </p:txBody>
      </p:sp>
      <p:pic>
        <p:nvPicPr>
          <p:cNvPr id="6" name="Content Placeholder 5" descr="image_classification_004-1.jpg"/>
          <p:cNvPicPr>
            <a:picLocks noGrp="1" noChangeAspect="1"/>
          </p:cNvPicPr>
          <p:nvPr>
            <p:ph sz="half" idx="1"/>
          </p:nvPr>
        </p:nvPicPr>
        <p:blipFill>
          <a:blip r:embed="rId2" cstate="print"/>
          <a:stretch>
            <a:fillRect/>
          </a:stretch>
        </p:blipFill>
        <p:spPr>
          <a:xfrm>
            <a:off x="1619672" y="519522"/>
            <a:ext cx="6048672" cy="4502401"/>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CA" sz="3600" b="0" dirty="0" smtClean="0"/>
              <a:t>Neural</a:t>
            </a:r>
            <a:r>
              <a:rPr lang="en-CA" b="0" dirty="0" smtClean="0"/>
              <a:t> Networks</a:t>
            </a:r>
            <a:endParaRPr lang="en-CA" b="0" dirty="0"/>
          </a:p>
        </p:txBody>
      </p:sp>
      <p:sp>
        <p:nvSpPr>
          <p:cNvPr id="5" name="TextBox 4"/>
          <p:cNvSpPr txBox="1"/>
          <p:nvPr/>
        </p:nvSpPr>
        <p:spPr>
          <a:xfrm>
            <a:off x="6300192" y="4840003"/>
            <a:ext cx="2632452" cy="276999"/>
          </a:xfrm>
          <a:prstGeom prst="rect">
            <a:avLst/>
          </a:prstGeom>
          <a:noFill/>
        </p:spPr>
        <p:txBody>
          <a:bodyPr wrap="none" rtlCol="0">
            <a:spAutoFit/>
          </a:bodyPr>
          <a:lstStyle/>
          <a:p>
            <a:r>
              <a:rPr lang="en-CA" sz="1200" dirty="0" smtClean="0"/>
              <a:t>Image from sudeepraja.github.io</a:t>
            </a:r>
            <a:endParaRPr lang="en-CA" sz="1200" dirty="0"/>
          </a:p>
        </p:txBody>
      </p:sp>
      <p:sp>
        <p:nvSpPr>
          <p:cNvPr id="6" name="TextBox 5"/>
          <p:cNvSpPr txBox="1"/>
          <p:nvPr/>
        </p:nvSpPr>
        <p:spPr>
          <a:xfrm>
            <a:off x="359024" y="1059582"/>
            <a:ext cx="3168352" cy="430887"/>
          </a:xfrm>
          <a:prstGeom prst="rect">
            <a:avLst/>
          </a:prstGeom>
          <a:noFill/>
        </p:spPr>
        <p:txBody>
          <a:bodyPr wrap="square" rtlCol="0">
            <a:spAutoFit/>
          </a:bodyPr>
          <a:lstStyle/>
          <a:p>
            <a:pPr algn="ctr"/>
            <a:r>
              <a:rPr lang="en-CA" sz="2200" dirty="0" smtClean="0">
                <a:latin typeface="Arial" pitchFamily="34" charset="0"/>
                <a:cs typeface="Arial" pitchFamily="34" charset="0"/>
              </a:rPr>
              <a:t>Forward  propagation:</a:t>
            </a:r>
            <a:endParaRPr lang="en-CA" sz="2200" dirty="0">
              <a:latin typeface="Arial" pitchFamily="34" charset="0"/>
              <a:cs typeface="Arial" pitchFamily="34" charset="0"/>
            </a:endParaRPr>
          </a:p>
        </p:txBody>
      </p:sp>
      <p:sp>
        <p:nvSpPr>
          <p:cNvPr id="7" name="TextBox 6"/>
          <p:cNvSpPr txBox="1"/>
          <p:nvPr/>
        </p:nvSpPr>
        <p:spPr>
          <a:xfrm>
            <a:off x="575048" y="1437624"/>
            <a:ext cx="2631682" cy="461665"/>
          </a:xfrm>
          <a:prstGeom prst="rect">
            <a:avLst/>
          </a:prstGeom>
          <a:noFill/>
        </p:spPr>
        <p:txBody>
          <a:bodyPr wrap="none" rtlCol="0">
            <a:spAutoFit/>
          </a:bodyPr>
          <a:lstStyle/>
          <a:p>
            <a:r>
              <a:rPr lang="en-CA" sz="2400" dirty="0" smtClean="0">
                <a:latin typeface="Times New Roman" pitchFamily="18" charset="0"/>
                <a:cs typeface="Times New Roman" pitchFamily="18" charset="0"/>
              </a:rPr>
              <a:t>x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a:t>
            </a:r>
            <a:r>
              <a:rPr lang="en-CA" sz="2400" i="1" dirty="0" smtClean="0">
                <a:latin typeface="Times New Roman" pitchFamily="18" charset="0"/>
                <a:cs typeface="Times New Roman" pitchFamily="18" charset="0"/>
              </a:rPr>
              <a:t>f</a:t>
            </a:r>
            <a:r>
              <a:rPr lang="en-CA" sz="2400" i="1" baseline="-25000" dirty="0" smtClean="0">
                <a:latin typeface="Times New Roman" pitchFamily="18" charset="0"/>
                <a:cs typeface="Times New Roman" pitchFamily="18" charset="0"/>
              </a:rPr>
              <a:t>act</a:t>
            </a:r>
            <a:r>
              <a:rPr lang="en-CA" sz="2400" i="1"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(W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x </a:t>
            </a:r>
            <a:r>
              <a:rPr lang="en-CA" sz="2400" baseline="-25000" dirty="0" smtClean="0">
                <a:latin typeface="Times New Roman" pitchFamily="18" charset="0"/>
                <a:cs typeface="Times New Roman" pitchFamily="18" charset="0"/>
              </a:rPr>
              <a:t>i - 1</a:t>
            </a:r>
            <a:r>
              <a:rPr lang="en-CA" sz="2400" dirty="0" smtClean="0">
                <a:latin typeface="Times New Roman" pitchFamily="18" charset="0"/>
                <a:cs typeface="Times New Roman" pitchFamily="18" charset="0"/>
              </a:rPr>
              <a:t>)</a:t>
            </a:r>
            <a:endParaRPr lang="en-CA" sz="2400" dirty="0">
              <a:latin typeface="Times New Roman" pitchFamily="18" charset="0"/>
              <a:cs typeface="Times New Roman" pitchFamily="18" charset="0"/>
            </a:endParaRPr>
          </a:p>
        </p:txBody>
      </p:sp>
      <p:sp>
        <p:nvSpPr>
          <p:cNvPr id="11" name="TextBox 10"/>
          <p:cNvSpPr txBox="1"/>
          <p:nvPr/>
        </p:nvSpPr>
        <p:spPr>
          <a:xfrm>
            <a:off x="35496" y="1876641"/>
            <a:ext cx="3888432" cy="769441"/>
          </a:xfrm>
          <a:prstGeom prst="rect">
            <a:avLst/>
          </a:prstGeom>
          <a:noFill/>
        </p:spPr>
        <p:txBody>
          <a:bodyPr wrap="square" rtlCol="0">
            <a:spAutoFit/>
          </a:bodyPr>
          <a:lstStyle/>
          <a:p>
            <a:pPr algn="ctr"/>
            <a:r>
              <a:rPr lang="en-CA" sz="2200" dirty="0" smtClean="0">
                <a:latin typeface="Arial" pitchFamily="34" charset="0"/>
                <a:cs typeface="Arial" pitchFamily="34" charset="0"/>
              </a:rPr>
              <a:t>Backpropagation (for learning weights via gradient descent):</a:t>
            </a:r>
            <a:endParaRPr lang="en-CA" sz="2200" dirty="0">
              <a:latin typeface="Arial" pitchFamily="34" charset="0"/>
              <a:cs typeface="Arial" pitchFamily="34" charset="0"/>
            </a:endParaRPr>
          </a:p>
        </p:txBody>
      </p:sp>
      <p:sp>
        <p:nvSpPr>
          <p:cNvPr id="12" name="Down Arrow 11"/>
          <p:cNvSpPr/>
          <p:nvPr/>
        </p:nvSpPr>
        <p:spPr>
          <a:xfrm>
            <a:off x="1763688" y="3327834"/>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TextBox 12"/>
          <p:cNvSpPr txBox="1"/>
          <p:nvPr/>
        </p:nvSpPr>
        <p:spPr>
          <a:xfrm>
            <a:off x="179512" y="3921900"/>
            <a:ext cx="3888432" cy="430887"/>
          </a:xfrm>
          <a:prstGeom prst="rect">
            <a:avLst/>
          </a:prstGeom>
          <a:noFill/>
        </p:spPr>
        <p:txBody>
          <a:bodyPr wrap="square" rtlCol="0">
            <a:spAutoFit/>
          </a:bodyPr>
          <a:lstStyle/>
          <a:p>
            <a:pPr algn="ctr"/>
            <a:r>
              <a:rPr lang="en-CA" sz="2200" dirty="0" smtClean="0">
                <a:latin typeface="Arial" pitchFamily="34" charset="0"/>
                <a:cs typeface="Arial" pitchFamily="34" charset="0"/>
              </a:rPr>
              <a:t>Lots of matrix calculations!</a:t>
            </a:r>
            <a:endParaRPr lang="en-CA" sz="2200" dirty="0">
              <a:latin typeface="Arial" pitchFamily="34" charset="0"/>
              <a:cs typeface="Arial" pitchFamily="34" charset="0"/>
            </a:endParaRPr>
          </a:p>
        </p:txBody>
      </p:sp>
      <p:sp>
        <p:nvSpPr>
          <p:cNvPr id="14" name="TextBox 13"/>
          <p:cNvSpPr txBox="1"/>
          <p:nvPr/>
        </p:nvSpPr>
        <p:spPr>
          <a:xfrm>
            <a:off x="575049" y="2625756"/>
            <a:ext cx="2890343" cy="461665"/>
          </a:xfrm>
          <a:prstGeom prst="rect">
            <a:avLst/>
          </a:prstGeom>
          <a:noFill/>
        </p:spPr>
        <p:txBody>
          <a:bodyPr wrap="none" rtlCol="0">
            <a:spAutoFit/>
          </a:bodyPr>
          <a:lstStyle/>
          <a:p>
            <a:r>
              <a:rPr lang="en-CA" sz="2400" dirty="0" smtClean="0">
                <a:latin typeface="Times New Roman" pitchFamily="18" charset="0"/>
                <a:cs typeface="Times New Roman" pitchFamily="18" charset="0"/>
              </a:rPr>
              <a:t>W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W </a:t>
            </a:r>
            <a:r>
              <a:rPr lang="en-CA" sz="2400" baseline="-25000" dirty="0" smtClean="0">
                <a:latin typeface="Times New Roman" pitchFamily="18" charset="0"/>
                <a:cs typeface="Times New Roman" pitchFamily="18" charset="0"/>
              </a:rPr>
              <a:t>i</a:t>
            </a:r>
            <a:r>
              <a:rPr lang="en-CA" sz="2400" dirty="0" smtClean="0">
                <a:latin typeface="Times New Roman" pitchFamily="18" charset="0"/>
                <a:cs typeface="Times New Roman" pitchFamily="18" charset="0"/>
              </a:rPr>
              <a:t> – </a:t>
            </a:r>
            <a:r>
              <a:rPr lang="el-GR" sz="2400" dirty="0" smtClean="0">
                <a:latin typeface="Times New Roman" pitchFamily="18" charset="0"/>
                <a:cs typeface="Times New Roman" pitchFamily="18" charset="0"/>
              </a:rPr>
              <a:t>α</a:t>
            </a:r>
            <a:r>
              <a:rPr lang="en-CA" sz="2400" dirty="0" smtClean="0">
                <a:latin typeface="Times New Roman" pitchFamily="18" charset="0"/>
                <a:cs typeface="Times New Roman" pitchFamily="18" charset="0"/>
              </a:rPr>
              <a:t> ∙ ∂J/∂W</a:t>
            </a:r>
            <a:r>
              <a:rPr lang="en-CA" sz="2400" baseline="-25000" dirty="0" smtClean="0">
                <a:latin typeface="Times New Roman" pitchFamily="18" charset="0"/>
                <a:cs typeface="Times New Roman" pitchFamily="18" charset="0"/>
              </a:rPr>
              <a:t>i</a:t>
            </a:r>
            <a:endParaRPr lang="en-CA" sz="2400" dirty="0">
              <a:latin typeface="Times New Roman" pitchFamily="18" charset="0"/>
              <a:cs typeface="Times New Roman" pitchFamily="18" charset="0"/>
            </a:endParaRPr>
          </a:p>
        </p:txBody>
      </p:sp>
      <p:pic>
        <p:nvPicPr>
          <p:cNvPr id="15" name="Picture 14" descr="neuron.PNG"/>
          <p:cNvPicPr>
            <a:picLocks noChangeAspect="1"/>
          </p:cNvPicPr>
          <p:nvPr/>
        </p:nvPicPr>
        <p:blipFill>
          <a:blip r:embed="rId2" cstate="print"/>
          <a:stretch>
            <a:fillRect/>
          </a:stretch>
        </p:blipFill>
        <p:spPr>
          <a:xfrm>
            <a:off x="4211960" y="1131590"/>
            <a:ext cx="4793317" cy="309634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5865</TotalTime>
  <Words>1712</Words>
  <Application>Microsoft Office PowerPoint</Application>
  <PresentationFormat>On-screen Show (16:9)</PresentationFormat>
  <Paragraphs>269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Concourse</vt:lpstr>
      <vt:lpstr>IEEE's Signal Processing Society  Camera Model Identification Kaggle Competition</vt:lpstr>
      <vt:lpstr>About me</vt:lpstr>
      <vt:lpstr>Competition: Problem Statement</vt:lpstr>
      <vt:lpstr>Motivation</vt:lpstr>
      <vt:lpstr>Training Dataset</vt:lpstr>
      <vt:lpstr>Test Dataset</vt:lpstr>
      <vt:lpstr>Machine Learning for Image Recognition and Processing</vt:lpstr>
      <vt:lpstr>ImageNet Large Scale Visual Recognition Challenge Results</vt:lpstr>
      <vt:lpstr>Neural Networks</vt:lpstr>
      <vt:lpstr>Graphics Processing Units (GPUs)</vt:lpstr>
      <vt:lpstr>Convolutional Neural Networks (CNNs)</vt:lpstr>
      <vt:lpstr>Convolutional Neural Networks (CNNs)</vt:lpstr>
      <vt:lpstr>Convolutional Neural Networks (CNNs)</vt:lpstr>
      <vt:lpstr>Some modern CNN architectures</vt:lpstr>
      <vt:lpstr>Some modern CNN architectures (continued)</vt:lpstr>
      <vt:lpstr>Typical Deep Learning Flowchart</vt:lpstr>
      <vt:lpstr>Key techniques used by winners</vt:lpstr>
      <vt:lpstr>Gradient Descent Algorithms</vt:lpstr>
      <vt:lpstr>Gradient Descent Algorithms (continued)</vt:lpstr>
      <vt:lpstr>Gradient Descent Algorithms (continued)</vt:lpstr>
      <vt:lpstr>Ensembling</vt:lpstr>
      <vt:lpstr>Ensembling Example</vt:lpstr>
      <vt:lpstr>Ensembling (continued)</vt:lpstr>
      <vt:lpstr>Stacking and Blending</vt:lpstr>
      <vt:lpstr>Pseudo Labeling</vt:lpstr>
      <vt:lpstr>Test-Time Augmentation (TTA)</vt:lpstr>
      <vt:lpstr>Kaggle Leaderboards</vt:lpstr>
      <vt:lpstr>Public Leaderboard</vt:lpstr>
      <vt:lpstr>Private Leaderboard</vt:lpstr>
      <vt:lpstr>1st Place Solution ([ods.ai] STAMP) </vt:lpstr>
      <vt:lpstr>2nd Place Solution ([ods.ai] GPU_muscles) </vt:lpstr>
      <vt:lpstr>3rd Place Solution (FIIGO_SPcup_eligible) </vt:lpstr>
      <vt:lpstr>30th Place Solution (Andres Torrubia) </vt:lpstr>
      <vt:lpstr>General Kaggle Strategy Ideas</vt:lpstr>
      <vt:lpstr>Links for Further Study</vt:lpstr>
      <vt:lpstr>Thank you!  Questions?</vt:lpstr>
      <vt:lpstr>AlexNet</vt:lpstr>
      <vt:lpstr>GoogleNet</vt:lpstr>
      <vt:lpstr>GoogleNet Inception Module</vt:lpstr>
      <vt:lpstr>ResNet Residual Block</vt:lpstr>
      <vt:lpstr>Dual-Path Network (DPN)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IEEE's Signal Processing Society - Camera Model Identification  Kaggle Competition</dc:title>
  <dc:creator>Stan Kriventsov</dc:creator>
  <cp:keywords>Kaggle convolutional network machine learning</cp:keywords>
  <cp:lastModifiedBy>Elena Lyutenko</cp:lastModifiedBy>
  <cp:revision>218</cp:revision>
  <dcterms:created xsi:type="dcterms:W3CDTF">2018-03-14T03:45:48Z</dcterms:created>
  <dcterms:modified xsi:type="dcterms:W3CDTF">2018-03-29T04:14:04Z</dcterms:modified>
</cp:coreProperties>
</file>