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19a0569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19a0569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[SCORE SHEET]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5) Quality of Demo</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19a056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19a056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19a05691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19a05691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[SCORE SHEET]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 Problem to be solved adequately stated? This includes identification of stakeholders including target user population and the buyers of your system which may be different from users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19a0569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19a0569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19a05691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19a05691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19a05691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19a05691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ANJALI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19a0569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19a0569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ANJALI</a:t>
            </a:r>
            <a:endParaRPr/>
          </a:p>
          <a:p>
            <a:pPr indent="0" lvl="0" marL="0" rtl="0" algn="l">
              <a:spcBef>
                <a:spcPts val="0"/>
              </a:spcBef>
              <a:spcAft>
                <a:spcPts val="0"/>
              </a:spcAft>
              <a:buNone/>
            </a:pPr>
            <a:r>
              <a:rPr lang="en"/>
              <a:t>My sorority was attempting to </a:t>
            </a:r>
            <a:r>
              <a:rPr lang="en"/>
              <a:t>identify womens centers at Stevens/Hoboken area, but were not having much luck. There are some in the Jersey City/NY area, but even then we found it difficult to easily find those. This led to the initial idea that there needs to be a direct map that offers search/filtering capabilities to find places nearby with resources that match needs/wants of women. The reason for this is so women do not have to call every service asking if they have this or that, and instead we do that for them easily.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identified a need for accurate contact info, simply by finding women asking on random boards for access to shelters. This indicates that there are women who do not have a clear idea on how to best contact a shelter/service to receive help seamlessly.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Moreover, we found that overall the reason women find it difficult to be sheltered is because they do not feel comfortable/safe in some of them due to a variety of reasons, some of which may be related to past trauma as well. By creating a platform where women give ratings to shelters, it allows shelters to improve while also allowing women to gain an understanding of which shelters other women feel are safest.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[SCORE SHEET] </a:t>
            </a:r>
            <a:endParaRPr/>
          </a:p>
          <a:p>
            <a:pPr indent="0" lvl="0" marL="0" rtl="0" algn="l">
              <a:spcBef>
                <a:spcPts val="0"/>
              </a:spcBef>
              <a:spcAft>
                <a:spcPts val="0"/>
              </a:spcAft>
              <a:buNone/>
            </a:pPr>
            <a:r>
              <a:rPr lang="en"/>
              <a:t>2) Requirement Process explained.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8c7dee2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8c7dee2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ANJALI</a:t>
            </a:r>
            <a:endParaRPr/>
          </a:p>
          <a:p>
            <a:pPr indent="0" lvl="0" marL="0" rtl="0" algn="l">
              <a:spcBef>
                <a:spcPts val="0"/>
              </a:spcBef>
              <a:spcAft>
                <a:spcPts val="0"/>
              </a:spcAft>
              <a:buNone/>
            </a:pPr>
            <a:r>
              <a:rPr lang="en"/>
              <a:t>We then conducted an anonymous survey which gained 16 responses to see how women currently feel about being able to find shelters that suit their needs. We found that nearly 94% of respondents did not feel they can easily find shelter, indicating the need for our project, and we </a:t>
            </a:r>
            <a:r>
              <a:rPr lang="en"/>
              <a:t>obtained new information on requirements through the survey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next steps are checking with stakeholders to see how our platform’s ideas align with their needs/wants, and to determine more requirements to build on top of the basic idea of finding services/amentieis nearby, or to even see if our current set needs to be tweaked in some way.</a:t>
            </a:r>
            <a:endParaRPr/>
          </a:p>
          <a:p>
            <a:pPr indent="0" lvl="0" marL="0" rtl="0" algn="l">
              <a:spcBef>
                <a:spcPts val="0"/>
              </a:spcBef>
              <a:spcAft>
                <a:spcPts val="0"/>
              </a:spcAft>
              <a:buNone/>
            </a:pPr>
            <a:r>
              <a:rPr lang="en"/>
              <a:t>[SCORE SHEET] </a:t>
            </a:r>
            <a:endParaRPr/>
          </a:p>
          <a:p>
            <a:pPr indent="0" lvl="0" marL="0" rtl="0" algn="l">
              <a:spcBef>
                <a:spcPts val="0"/>
              </a:spcBef>
              <a:spcAft>
                <a:spcPts val="0"/>
              </a:spcAft>
              <a:buNone/>
            </a:pPr>
            <a:r>
              <a:rPr lang="en"/>
              <a:t>2) Requirement Process explained.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19a05691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19a05691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Kristin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[SCORE SHEET] </a:t>
            </a:r>
            <a:endParaRPr/>
          </a:p>
          <a:p>
            <a:pPr indent="0" lvl="0" marL="0" rtl="0" algn="l">
              <a:spcBef>
                <a:spcPts val="0"/>
              </a:spcBef>
              <a:spcAft>
                <a:spcPts val="0"/>
              </a:spcAft>
              <a:buNone/>
            </a:pPr>
            <a:r>
              <a:rPr lang="en"/>
              <a:t>3)  Description of Development and Governance Environment used.Will you rotate leadership?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19a056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19a056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Kristin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[SCORE SHEET] </a:t>
            </a:r>
            <a:endParaRPr/>
          </a:p>
          <a:p>
            <a:pPr indent="0" lvl="0" marL="0" rtl="0" algn="l">
              <a:spcBef>
                <a:spcPts val="0"/>
              </a:spcBef>
              <a:spcAft>
                <a:spcPts val="0"/>
              </a:spcAft>
              <a:buNone/>
            </a:pPr>
            <a:r>
              <a:rPr lang="en"/>
              <a:t>4) Description of Standards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Oasis</a:t>
            </a:r>
            <a:endParaRPr/>
          </a:p>
        </p:txBody>
      </p:sp>
      <p:pic>
        <p:nvPicPr>
          <p:cNvPr id="55" name="Google Shape;55;p13"/>
          <p:cNvPicPr preferRelativeResize="0"/>
          <p:nvPr/>
        </p:nvPicPr>
        <p:blipFill rotWithShape="1">
          <a:blip r:embed="rId3">
            <a:alphaModFix/>
          </a:blip>
          <a:srcRect b="24081" l="7643" r="5005" t="0"/>
          <a:stretch/>
        </p:blipFill>
        <p:spPr>
          <a:xfrm>
            <a:off x="2425804" y="316850"/>
            <a:ext cx="4292399" cy="3896475"/>
          </a:xfrm>
          <a:prstGeom prst="rect">
            <a:avLst/>
          </a:prstGeom>
          <a:noFill/>
          <a:ln>
            <a:noFill/>
          </a:ln>
        </p:spPr>
      </p:pic>
      <p:sp>
        <p:nvSpPr>
          <p:cNvPr id="56" name="Google Shape;56;p13"/>
          <p:cNvSpPr txBox="1"/>
          <p:nvPr>
            <p:ph idx="4294967295" type="title"/>
          </p:nvPr>
        </p:nvSpPr>
        <p:spPr>
          <a:xfrm>
            <a:off x="2777275" y="4382675"/>
            <a:ext cx="62481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990"/>
              <a:buFont typeface="Arial"/>
              <a:buNone/>
            </a:pPr>
            <a:r>
              <a:rPr lang="en" sz="1700"/>
              <a:t>Stevens Institute of Technology </a:t>
            </a:r>
            <a:endParaRPr sz="1700"/>
          </a:p>
          <a:p>
            <a:pPr indent="0" lvl="0" marL="0" rtl="0" algn="r">
              <a:spcBef>
                <a:spcPts val="0"/>
              </a:spcBef>
              <a:spcAft>
                <a:spcPts val="0"/>
              </a:spcAft>
              <a:buClr>
                <a:schemeClr val="dk1"/>
              </a:buClr>
              <a:buSzPts val="990"/>
              <a:buFont typeface="Arial"/>
              <a:buNone/>
            </a:pPr>
            <a:r>
              <a:rPr lang="en" sz="1700"/>
              <a:t>Anjali Paliwal, Kristin Kim, Gavin Snyder, Andy Molla</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131" name="Shape 131"/>
        <p:cNvGrpSpPr/>
        <p:nvPr/>
      </p:nvGrpSpPr>
      <p:grpSpPr>
        <a:xfrm>
          <a:off x="0" y="0"/>
          <a:ext cx="0" cy="0"/>
          <a:chOff x="0" y="0"/>
          <a:chExt cx="0" cy="0"/>
        </a:xfrm>
      </p:grpSpPr>
      <p:pic>
        <p:nvPicPr>
          <p:cNvPr id="132" name="Google Shape;132;p22"/>
          <p:cNvPicPr preferRelativeResize="0"/>
          <p:nvPr/>
        </p:nvPicPr>
        <p:blipFill rotWithShape="1">
          <a:blip r:embed="rId3">
            <a:alphaModFix/>
          </a:blip>
          <a:srcRect b="24081" l="7643" r="5005" t="0"/>
          <a:stretch/>
        </p:blipFill>
        <p:spPr>
          <a:xfrm>
            <a:off x="2782800" y="1239200"/>
            <a:ext cx="3287376" cy="2984149"/>
          </a:xfrm>
          <a:prstGeom prst="rect">
            <a:avLst/>
          </a:prstGeom>
          <a:noFill/>
          <a:ln>
            <a:noFill/>
          </a:ln>
        </p:spPr>
      </p:pic>
      <p:sp>
        <p:nvSpPr>
          <p:cNvPr id="133" name="Google Shape;133;p22"/>
          <p:cNvSpPr txBox="1"/>
          <p:nvPr>
            <p:ph type="title"/>
          </p:nvPr>
        </p:nvSpPr>
        <p:spPr>
          <a:xfrm>
            <a:off x="3802250" y="520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a:latin typeface="Roboto"/>
                <a:ea typeface="Roboto"/>
                <a:cs typeface="Roboto"/>
                <a:sym typeface="Roboto"/>
              </a:rPr>
              <a:t>Demo</a:t>
            </a:r>
            <a:endParaRPr b="1" sz="322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83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Thank you for listening</a:t>
            </a:r>
            <a:endParaRPr b="1" sz="3000">
              <a:latin typeface="Roboto"/>
              <a:ea typeface="Roboto"/>
              <a:cs typeface="Roboto"/>
              <a:sym typeface="Roboto"/>
            </a:endParaRPr>
          </a:p>
        </p:txBody>
      </p:sp>
      <p:pic>
        <p:nvPicPr>
          <p:cNvPr id="139" name="Google Shape;139;p23"/>
          <p:cNvPicPr preferRelativeResize="0"/>
          <p:nvPr/>
        </p:nvPicPr>
        <p:blipFill>
          <a:blip r:embed="rId3">
            <a:alphaModFix/>
          </a:blip>
          <a:stretch>
            <a:fillRect/>
          </a:stretch>
        </p:blipFill>
        <p:spPr>
          <a:xfrm>
            <a:off x="4572000" y="1839038"/>
            <a:ext cx="2331175" cy="2331175"/>
          </a:xfrm>
          <a:prstGeom prst="rect">
            <a:avLst/>
          </a:prstGeom>
          <a:noFill/>
          <a:ln>
            <a:noFill/>
          </a:ln>
        </p:spPr>
      </p:pic>
      <p:pic>
        <p:nvPicPr>
          <p:cNvPr id="140" name="Google Shape;140;p23"/>
          <p:cNvPicPr preferRelativeResize="0"/>
          <p:nvPr/>
        </p:nvPicPr>
        <p:blipFill rotWithShape="1">
          <a:blip r:embed="rId4">
            <a:alphaModFix/>
          </a:blip>
          <a:srcRect b="24081" l="7643" r="5005" t="0"/>
          <a:stretch/>
        </p:blipFill>
        <p:spPr>
          <a:xfrm>
            <a:off x="2121850" y="1800250"/>
            <a:ext cx="2450151" cy="222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3000">
                <a:latin typeface="Roboto"/>
                <a:ea typeface="Roboto"/>
                <a:cs typeface="Roboto"/>
                <a:sym typeface="Roboto"/>
              </a:rPr>
              <a:t>Problem to Solve</a:t>
            </a:r>
            <a:endParaRPr b="1" sz="3000">
              <a:latin typeface="Roboto"/>
              <a:ea typeface="Roboto"/>
              <a:cs typeface="Roboto"/>
              <a:sym typeface="Roboto"/>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L</a:t>
            </a:r>
            <a:r>
              <a:rPr lang="en">
                <a:solidFill>
                  <a:schemeClr val="dk1"/>
                </a:solidFill>
              </a:rPr>
              <a:t>ack of media coverage on the availability of social welfare programs and homeless shelters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Not knowing how to properly search for needed services or amenities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Lack of women-oriented design towards finding services/amenities</a:t>
            </a:r>
            <a:endParaRPr>
              <a:solidFill>
                <a:schemeClr val="dk1"/>
              </a:solidFill>
            </a:endParaRPr>
          </a:p>
        </p:txBody>
      </p:sp>
      <p:pic>
        <p:nvPicPr>
          <p:cNvPr id="63" name="Google Shape;63;p14"/>
          <p:cNvPicPr preferRelativeResize="0"/>
          <p:nvPr/>
        </p:nvPicPr>
        <p:blipFill rotWithShape="1">
          <a:blip r:embed="rId3">
            <a:alphaModFix/>
          </a:blip>
          <a:srcRect b="24081" l="7643" r="5005" t="0"/>
          <a:stretch/>
        </p:blipFill>
        <p:spPr>
          <a:xfrm>
            <a:off x="8021517" y="4161474"/>
            <a:ext cx="983150" cy="892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Why Oasis? </a:t>
            </a:r>
            <a:endParaRPr b="1" sz="3000">
              <a:latin typeface="Roboto"/>
              <a:ea typeface="Roboto"/>
              <a:cs typeface="Roboto"/>
              <a:sym typeface="Roboto"/>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Easy Search </a:t>
            </a:r>
            <a:r>
              <a:rPr lang="en">
                <a:solidFill>
                  <a:srgbClr val="000000"/>
                </a:solidFill>
              </a:rPr>
              <a:t>satisfying a </a:t>
            </a:r>
            <a:r>
              <a:rPr b="1" lang="en">
                <a:solidFill>
                  <a:srgbClr val="000000"/>
                </a:solidFill>
              </a:rPr>
              <a:t>specific</a:t>
            </a:r>
            <a:r>
              <a:rPr lang="en">
                <a:solidFill>
                  <a:srgbClr val="000000"/>
                </a:solidFill>
              </a:rPr>
              <a:t> need that caters to women such as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“allow children”, “offers toiletries”</a:t>
            </a:r>
            <a:r>
              <a:rPr lang="en">
                <a:solidFill>
                  <a:srgbClr val="000000"/>
                </a:solidFill>
              </a:rPr>
              <a:t>, </a:t>
            </a:r>
            <a:r>
              <a:rPr lang="en">
                <a:solidFill>
                  <a:srgbClr val="000000"/>
                </a:solidFill>
              </a:rPr>
              <a:t>“</a:t>
            </a:r>
            <a:r>
              <a:rPr lang="en">
                <a:solidFill>
                  <a:srgbClr val="000000"/>
                </a:solidFill>
              </a:rPr>
              <a:t>w</a:t>
            </a:r>
            <a:r>
              <a:rPr lang="en">
                <a:solidFill>
                  <a:srgbClr val="000000"/>
                </a:solidFill>
              </a:rPr>
              <a:t>omen-only”</a:t>
            </a:r>
            <a:r>
              <a:rPr lang="en">
                <a:solidFill>
                  <a:srgbClr val="000000"/>
                </a:solidFill>
              </a:rPr>
              <a:t>, </a:t>
            </a:r>
            <a:r>
              <a:rPr lang="en">
                <a:solidFill>
                  <a:srgbClr val="000000"/>
                </a:solidFill>
              </a:rPr>
              <a:t>“provide meals”, “provide education”, etc.</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Provide </a:t>
            </a:r>
            <a:r>
              <a:rPr b="1" lang="en">
                <a:solidFill>
                  <a:srgbClr val="000000"/>
                </a:solidFill>
              </a:rPr>
              <a:t>accurate</a:t>
            </a:r>
            <a:r>
              <a:rPr lang="en">
                <a:solidFill>
                  <a:srgbClr val="000000"/>
                </a:solidFill>
              </a:rPr>
              <a:t> contact information</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b="1" lang="en">
                <a:solidFill>
                  <a:srgbClr val="000000"/>
                </a:solidFill>
              </a:rPr>
              <a:t>Direct access</a:t>
            </a:r>
            <a:r>
              <a:rPr lang="en">
                <a:solidFill>
                  <a:srgbClr val="000000"/>
                </a:solidFill>
              </a:rPr>
              <a:t> to social services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National Domestic Violence Hotline</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Facilitate the </a:t>
            </a:r>
            <a:r>
              <a:rPr b="1" lang="en">
                <a:solidFill>
                  <a:srgbClr val="000000"/>
                </a:solidFill>
              </a:rPr>
              <a:t>community open board</a:t>
            </a:r>
            <a:endParaRPr b="1">
              <a:solidFill>
                <a:srgbClr val="000000"/>
              </a:solidFill>
            </a:endParaRPr>
          </a:p>
          <a:p>
            <a:pPr indent="0" lvl="0" marL="0" rtl="0" algn="l">
              <a:lnSpc>
                <a:spcPct val="200000"/>
              </a:lnSpc>
              <a:spcBef>
                <a:spcPts val="1200"/>
              </a:spcBef>
              <a:spcAft>
                <a:spcPts val="1200"/>
              </a:spcAft>
              <a:buNone/>
            </a:pPr>
            <a:r>
              <a:t/>
            </a:r>
            <a:endParaRPr>
              <a:solidFill>
                <a:srgbClr val="000000"/>
              </a:solidFill>
            </a:endParaRPr>
          </a:p>
        </p:txBody>
      </p:sp>
      <p:pic>
        <p:nvPicPr>
          <p:cNvPr id="70" name="Google Shape;70;p15"/>
          <p:cNvPicPr preferRelativeResize="0"/>
          <p:nvPr/>
        </p:nvPicPr>
        <p:blipFill rotWithShape="1">
          <a:blip r:embed="rId3">
            <a:alphaModFix/>
          </a:blip>
          <a:srcRect b="24081" l="7643" r="5005" t="0"/>
          <a:stretch/>
        </p:blipFill>
        <p:spPr>
          <a:xfrm>
            <a:off x="8021517" y="4161474"/>
            <a:ext cx="983150" cy="892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T</a:t>
            </a:r>
            <a:r>
              <a:rPr b="1" lang="en" sz="3000">
                <a:latin typeface="Roboto"/>
                <a:ea typeface="Roboto"/>
                <a:cs typeface="Roboto"/>
                <a:sym typeface="Roboto"/>
              </a:rPr>
              <a:t>arget User Population</a:t>
            </a:r>
            <a:endParaRPr b="1" sz="3000">
              <a:latin typeface="Roboto"/>
              <a:ea typeface="Roboto"/>
              <a:cs typeface="Roboto"/>
              <a:sym typeface="Roboto"/>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a:t>
            </a:r>
            <a:r>
              <a:rPr lang="en">
                <a:solidFill>
                  <a:schemeClr val="dk1"/>
                </a:solidFill>
              </a:rPr>
              <a:t>esigned for women in need (homeless, domestic issues,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Hoboken, Jersey City, and NYC area</a:t>
            </a:r>
            <a:endParaRPr>
              <a:solidFill>
                <a:schemeClr val="dk1"/>
              </a:solidFill>
            </a:endParaRPr>
          </a:p>
        </p:txBody>
      </p:sp>
      <p:pic>
        <p:nvPicPr>
          <p:cNvPr id="77" name="Google Shape;77;p16"/>
          <p:cNvPicPr preferRelativeResize="0"/>
          <p:nvPr/>
        </p:nvPicPr>
        <p:blipFill>
          <a:blip r:embed="rId3">
            <a:alphaModFix/>
          </a:blip>
          <a:stretch>
            <a:fillRect/>
          </a:stretch>
        </p:blipFill>
        <p:spPr>
          <a:xfrm>
            <a:off x="886488" y="2470313"/>
            <a:ext cx="2295525" cy="1990725"/>
          </a:xfrm>
          <a:prstGeom prst="rect">
            <a:avLst/>
          </a:prstGeom>
          <a:noFill/>
          <a:ln>
            <a:noFill/>
          </a:ln>
        </p:spPr>
      </p:pic>
      <p:pic>
        <p:nvPicPr>
          <p:cNvPr id="78" name="Google Shape;78;p16"/>
          <p:cNvPicPr preferRelativeResize="0"/>
          <p:nvPr/>
        </p:nvPicPr>
        <p:blipFill>
          <a:blip r:embed="rId4">
            <a:alphaModFix/>
          </a:blip>
          <a:stretch>
            <a:fillRect/>
          </a:stretch>
        </p:blipFill>
        <p:spPr>
          <a:xfrm>
            <a:off x="3811896" y="2571748"/>
            <a:ext cx="1779904" cy="1787850"/>
          </a:xfrm>
          <a:prstGeom prst="rect">
            <a:avLst/>
          </a:prstGeom>
          <a:noFill/>
          <a:ln>
            <a:noFill/>
          </a:ln>
        </p:spPr>
      </p:pic>
      <p:pic>
        <p:nvPicPr>
          <p:cNvPr id="79" name="Google Shape;79;p16"/>
          <p:cNvPicPr preferRelativeResize="0"/>
          <p:nvPr/>
        </p:nvPicPr>
        <p:blipFill>
          <a:blip r:embed="rId5">
            <a:alphaModFix/>
          </a:blip>
          <a:stretch>
            <a:fillRect/>
          </a:stretch>
        </p:blipFill>
        <p:spPr>
          <a:xfrm>
            <a:off x="6322375" y="2825600"/>
            <a:ext cx="2133600" cy="1280160"/>
          </a:xfrm>
          <a:prstGeom prst="rect">
            <a:avLst/>
          </a:prstGeom>
          <a:noFill/>
          <a:ln>
            <a:noFill/>
          </a:ln>
        </p:spPr>
      </p:pic>
      <p:pic>
        <p:nvPicPr>
          <p:cNvPr id="80" name="Google Shape;80;p16"/>
          <p:cNvPicPr preferRelativeResize="0"/>
          <p:nvPr/>
        </p:nvPicPr>
        <p:blipFill rotWithShape="1">
          <a:blip r:embed="rId6">
            <a:alphaModFix/>
          </a:blip>
          <a:srcRect b="24081" l="7643" r="5005" t="0"/>
          <a:stretch/>
        </p:blipFill>
        <p:spPr>
          <a:xfrm>
            <a:off x="8021517" y="4161474"/>
            <a:ext cx="983150" cy="892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Stakeholders</a:t>
            </a:r>
            <a:endParaRPr b="1" sz="3000">
              <a:latin typeface="Roboto"/>
              <a:ea typeface="Roboto"/>
              <a:cs typeface="Roboto"/>
              <a:sym typeface="Roboto"/>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a:t>
            </a:r>
            <a:r>
              <a:rPr lang="en">
                <a:solidFill>
                  <a:schemeClr val="dk1"/>
                </a:solidFill>
              </a:rPr>
              <a:t>ervices or amenities in the Hoboken, Jersey City, and NYC area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women in need (target population) </a:t>
            </a:r>
            <a:endParaRPr>
              <a:solidFill>
                <a:schemeClr val="dk1"/>
              </a:solidFill>
            </a:endParaRPr>
          </a:p>
          <a:p>
            <a:pPr indent="0" lvl="0" marL="0" rtl="0" algn="l">
              <a:spcBef>
                <a:spcPts val="1200"/>
              </a:spcBef>
              <a:spcAft>
                <a:spcPts val="0"/>
              </a:spcAft>
              <a:buNone/>
            </a:pPr>
            <a:r>
              <a:rPr lang="en">
                <a:solidFill>
                  <a:schemeClr val="dk1"/>
                </a:solidFill>
              </a:rPr>
              <a:t>Service </a:t>
            </a:r>
            <a:r>
              <a:rPr lang="en">
                <a:solidFill>
                  <a:schemeClr val="dk1"/>
                </a:solidFill>
              </a:rPr>
              <a:t>we have made initial contact with (pending a response): Hoboken Shelter</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87" name="Google Shape;87;p17"/>
          <p:cNvPicPr preferRelativeResize="0"/>
          <p:nvPr/>
        </p:nvPicPr>
        <p:blipFill>
          <a:blip r:embed="rId3">
            <a:alphaModFix/>
          </a:blip>
          <a:stretch>
            <a:fillRect/>
          </a:stretch>
        </p:blipFill>
        <p:spPr>
          <a:xfrm>
            <a:off x="3573600" y="2466125"/>
            <a:ext cx="1996775" cy="1996775"/>
          </a:xfrm>
          <a:prstGeom prst="rect">
            <a:avLst/>
          </a:prstGeom>
          <a:noFill/>
          <a:ln>
            <a:noFill/>
          </a:ln>
        </p:spPr>
      </p:pic>
      <p:pic>
        <p:nvPicPr>
          <p:cNvPr id="88" name="Google Shape;88;p17"/>
          <p:cNvPicPr preferRelativeResize="0"/>
          <p:nvPr/>
        </p:nvPicPr>
        <p:blipFill rotWithShape="1">
          <a:blip r:embed="rId4">
            <a:alphaModFix/>
          </a:blip>
          <a:srcRect b="24081" l="7643" r="5005" t="0"/>
          <a:stretch/>
        </p:blipFill>
        <p:spPr>
          <a:xfrm>
            <a:off x="8021517" y="4161474"/>
            <a:ext cx="983150" cy="892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Requirement Process </a:t>
            </a:r>
            <a:endParaRPr b="1" sz="3000">
              <a:latin typeface="Roboto"/>
              <a:ea typeface="Roboto"/>
              <a:cs typeface="Roboto"/>
              <a:sym typeface="Roboto"/>
            </a:endParaRPr>
          </a:p>
        </p:txBody>
      </p:sp>
      <p:sp>
        <p:nvSpPr>
          <p:cNvPr id="94" name="Google Shape;94;p18"/>
          <p:cNvSpPr txBox="1"/>
          <p:nvPr>
            <p:ph idx="1" type="body"/>
          </p:nvPr>
        </p:nvSpPr>
        <p:spPr>
          <a:xfrm>
            <a:off x="311700" y="1152475"/>
            <a:ext cx="8520600" cy="384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lang="en">
                <a:solidFill>
                  <a:schemeClr val="dk1"/>
                </a:solidFill>
              </a:rPr>
              <a:t>Initial base set of ideas for what to include (based off research and personal challenges in attempting to find resources nearby):</a:t>
            </a:r>
            <a:endParaRPr>
              <a:solidFill>
                <a:schemeClr val="dk1"/>
              </a:solidFill>
            </a:endParaRPr>
          </a:p>
          <a:p>
            <a:pPr indent="-342900" lvl="0" marL="914400" rtl="0" algn="l">
              <a:spcBef>
                <a:spcPts val="0"/>
              </a:spcBef>
              <a:spcAft>
                <a:spcPts val="0"/>
              </a:spcAft>
              <a:buClr>
                <a:schemeClr val="dk1"/>
              </a:buClr>
              <a:buSzPts val="1800"/>
              <a:buChar char="●"/>
            </a:pPr>
            <a:r>
              <a:rPr b="1" lang="en">
                <a:solidFill>
                  <a:schemeClr val="dk1"/>
                </a:solidFill>
              </a:rPr>
              <a:t>Map with search/filtering to aid in finding nearby places with resources that </a:t>
            </a:r>
            <a:r>
              <a:rPr b="1" lang="en">
                <a:solidFill>
                  <a:schemeClr val="dk1"/>
                </a:solidFill>
              </a:rPr>
              <a:t>match</a:t>
            </a:r>
            <a:r>
              <a:rPr b="1" lang="en">
                <a:solidFill>
                  <a:schemeClr val="dk1"/>
                </a:solidFill>
              </a:rPr>
              <a:t> needs/wants</a:t>
            </a:r>
            <a:endParaRPr b="1">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Understand that some shelters do not offer certain amenities women would like, such as allowing families or pets, providing toiletries, etc.</a:t>
            </a:r>
            <a:endParaRPr>
              <a:solidFill>
                <a:schemeClr val="dk1"/>
              </a:solidFill>
            </a:endParaRPr>
          </a:p>
          <a:p>
            <a:pPr indent="-342900" lvl="0" marL="914400" rtl="0" algn="l">
              <a:spcBef>
                <a:spcPts val="0"/>
              </a:spcBef>
              <a:spcAft>
                <a:spcPts val="0"/>
              </a:spcAft>
              <a:buClr>
                <a:schemeClr val="dk1"/>
              </a:buClr>
              <a:buSzPts val="1800"/>
              <a:buChar char="●"/>
            </a:pPr>
            <a:r>
              <a:rPr b="1" lang="en">
                <a:solidFill>
                  <a:schemeClr val="dk1"/>
                </a:solidFill>
              </a:rPr>
              <a:t>Accurate contact information</a:t>
            </a:r>
            <a:endParaRPr b="1">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Finding many women online asking for access to shelter in wrong areas (ex. Forums that are not checked frequently)</a:t>
            </a:r>
            <a:endParaRPr>
              <a:solidFill>
                <a:schemeClr val="dk1"/>
              </a:solidFill>
            </a:endParaRPr>
          </a:p>
          <a:p>
            <a:pPr indent="-342900" lvl="0" marL="914400" rtl="0" algn="l">
              <a:spcBef>
                <a:spcPts val="0"/>
              </a:spcBef>
              <a:spcAft>
                <a:spcPts val="0"/>
              </a:spcAft>
              <a:buClr>
                <a:schemeClr val="dk1"/>
              </a:buClr>
              <a:buSzPts val="1800"/>
              <a:buChar char="●"/>
            </a:pPr>
            <a:r>
              <a:rPr b="1" lang="en">
                <a:solidFill>
                  <a:schemeClr val="dk1"/>
                </a:solidFill>
              </a:rPr>
              <a:t>Community-based rating</a:t>
            </a:r>
            <a:endParaRPr b="1">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Women supporting women-- based off our research women typically have harder time finding places because they don’t feel comfortable/safe, so ratings made by other women can help address this issue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Requirement Process </a:t>
            </a:r>
            <a:endParaRPr b="1" sz="3000">
              <a:latin typeface="Roboto"/>
              <a:ea typeface="Roboto"/>
              <a:cs typeface="Roboto"/>
              <a:sym typeface="Roboto"/>
            </a:endParaRPr>
          </a:p>
        </p:txBody>
      </p:sp>
      <p:sp>
        <p:nvSpPr>
          <p:cNvPr id="100" name="Google Shape;100;p19"/>
          <p:cNvSpPr txBox="1"/>
          <p:nvPr>
            <p:ph idx="1" type="body"/>
          </p:nvPr>
        </p:nvSpPr>
        <p:spPr>
          <a:xfrm>
            <a:off x="311700" y="1152475"/>
            <a:ext cx="5361600" cy="3845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dk1"/>
                </a:solidFill>
              </a:rPr>
              <a:t>2) </a:t>
            </a:r>
            <a:r>
              <a:rPr lang="en">
                <a:solidFill>
                  <a:schemeClr val="dk1"/>
                </a:solidFill>
              </a:rPr>
              <a:t>Anonymous Survey gauging women’s opinions on being able to locate services near them</a:t>
            </a:r>
            <a:endParaRPr>
              <a:solidFill>
                <a:schemeClr val="dk1"/>
              </a:solidFill>
            </a:endParaRPr>
          </a:p>
          <a:p>
            <a:pPr indent="-317182" lvl="0" marL="457200" rtl="0" algn="l">
              <a:spcBef>
                <a:spcPts val="1200"/>
              </a:spcBef>
              <a:spcAft>
                <a:spcPts val="0"/>
              </a:spcAft>
              <a:buClr>
                <a:schemeClr val="dk1"/>
              </a:buClr>
              <a:buSzPct val="100000"/>
              <a:buChar char="●"/>
            </a:pPr>
            <a:r>
              <a:rPr b="1" lang="en">
                <a:solidFill>
                  <a:schemeClr val="dk1"/>
                </a:solidFill>
              </a:rPr>
              <a:t>93.8%</a:t>
            </a:r>
            <a:r>
              <a:rPr lang="en">
                <a:solidFill>
                  <a:schemeClr val="dk1"/>
                </a:solidFill>
              </a:rPr>
              <a:t> indicate they </a:t>
            </a:r>
            <a:r>
              <a:rPr b="1" lang="en">
                <a:solidFill>
                  <a:schemeClr val="dk1"/>
                </a:solidFill>
              </a:rPr>
              <a:t>do not feel they can easily find shelter that caters to their needs as women</a:t>
            </a:r>
            <a:endParaRPr b="1">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Additional concerns that will be addressed as new requirements/proof of need for current requirements:</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How to reach the shelter/haven</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Women don’t seek out shelters until too late</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Lack of knowledge of concept of women shelter/haven</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Security as a woman in a shelter is difficult to find</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No knowledge of shelters in safe areas</a:t>
            </a:r>
            <a:endParaRPr>
              <a:solidFill>
                <a:schemeClr val="dk1"/>
              </a:solidFill>
            </a:endParaRPr>
          </a:p>
          <a:p>
            <a:pPr indent="0" lvl="0" marL="0" rtl="0" algn="l">
              <a:spcBef>
                <a:spcPts val="1200"/>
              </a:spcBef>
              <a:spcAft>
                <a:spcPts val="0"/>
              </a:spcAft>
              <a:buNone/>
            </a:pPr>
            <a:r>
              <a:rPr lang="en">
                <a:solidFill>
                  <a:schemeClr val="dk1"/>
                </a:solidFill>
              </a:rPr>
              <a:t>Next steps:</a:t>
            </a:r>
            <a:endParaRPr>
              <a:solidFill>
                <a:schemeClr val="dk1"/>
              </a:solidFill>
            </a:endParaRPr>
          </a:p>
          <a:p>
            <a:pPr indent="-317182" lvl="0" marL="457200" rtl="0" algn="l">
              <a:spcBef>
                <a:spcPts val="1200"/>
              </a:spcBef>
              <a:spcAft>
                <a:spcPts val="0"/>
              </a:spcAft>
              <a:buClr>
                <a:schemeClr val="dk1"/>
              </a:buClr>
              <a:buSzPct val="100000"/>
              <a:buChar char="●"/>
            </a:pPr>
            <a:r>
              <a:rPr lang="en">
                <a:solidFill>
                  <a:schemeClr val="dk1"/>
                </a:solidFill>
              </a:rPr>
              <a:t>Check with more stakeholders to see how these ideas align with their needs/wants, and determine more requirements to build on top of the basic idea of finding services/amenities nearby</a:t>
            </a:r>
            <a:endParaRPr>
              <a:solidFill>
                <a:schemeClr val="dk1"/>
              </a:solidFill>
            </a:endParaRPr>
          </a:p>
        </p:txBody>
      </p:sp>
      <p:pic>
        <p:nvPicPr>
          <p:cNvPr descr="Forms response chart. Question title: Do you feel you easily know where to go if you find yourself in a situation where you need emergency housing/shelter/a safe haven?. Number of responses: 16 responses." id="101" name="Google Shape;101;p19"/>
          <p:cNvPicPr preferRelativeResize="0"/>
          <p:nvPr/>
        </p:nvPicPr>
        <p:blipFill>
          <a:blip r:embed="rId3">
            <a:alphaModFix/>
          </a:blip>
          <a:stretch>
            <a:fillRect/>
          </a:stretch>
        </p:blipFill>
        <p:spPr>
          <a:xfrm>
            <a:off x="5803375" y="362750"/>
            <a:ext cx="3195149" cy="1447800"/>
          </a:xfrm>
          <a:prstGeom prst="rect">
            <a:avLst/>
          </a:prstGeom>
          <a:noFill/>
          <a:ln>
            <a:noFill/>
          </a:ln>
        </p:spPr>
      </p:pic>
      <p:pic>
        <p:nvPicPr>
          <p:cNvPr descr="Forms response chart. Question title: Do you feel you can easily find a shelter/safe haven nearby that will cater to your concerns/needs as a woman?. Number of responses: 16 responses." id="102" name="Google Shape;102;p19"/>
          <p:cNvPicPr preferRelativeResize="0"/>
          <p:nvPr/>
        </p:nvPicPr>
        <p:blipFill>
          <a:blip r:embed="rId4">
            <a:alphaModFix/>
          </a:blip>
          <a:stretch>
            <a:fillRect/>
          </a:stretch>
        </p:blipFill>
        <p:spPr>
          <a:xfrm>
            <a:off x="5803375" y="1945300"/>
            <a:ext cx="3195151" cy="1447800"/>
          </a:xfrm>
          <a:prstGeom prst="rect">
            <a:avLst/>
          </a:prstGeom>
          <a:noFill/>
          <a:ln>
            <a:noFill/>
          </a:ln>
        </p:spPr>
      </p:pic>
      <p:pic>
        <p:nvPicPr>
          <p:cNvPr descr="Forms response chart. Question title: How would you primarily find shelters/safe havens nearby you?. Number of responses: 16 responses." id="103" name="Google Shape;103;p19"/>
          <p:cNvPicPr preferRelativeResize="0"/>
          <p:nvPr/>
        </p:nvPicPr>
        <p:blipFill>
          <a:blip r:embed="rId5">
            <a:alphaModFix/>
          </a:blip>
          <a:stretch>
            <a:fillRect/>
          </a:stretch>
        </p:blipFill>
        <p:spPr>
          <a:xfrm>
            <a:off x="5803375" y="3527850"/>
            <a:ext cx="3195149" cy="13446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1152475"/>
            <a:ext cx="65025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b="1" lang="en" sz="1385">
                <a:solidFill>
                  <a:schemeClr val="dk1"/>
                </a:solidFill>
              </a:rPr>
              <a:t>Version Control System: </a:t>
            </a:r>
            <a:r>
              <a:rPr lang="en" sz="1385">
                <a:solidFill>
                  <a:schemeClr val="dk1"/>
                </a:solidFill>
              </a:rPr>
              <a:t>Git</a:t>
            </a:r>
            <a:endParaRPr sz="1385">
              <a:solidFill>
                <a:schemeClr val="dk1"/>
              </a:solidFill>
            </a:endParaRPr>
          </a:p>
          <a:p>
            <a:pPr indent="0" lvl="0" marL="0" rtl="0" algn="l">
              <a:lnSpc>
                <a:spcPct val="95000"/>
              </a:lnSpc>
              <a:spcBef>
                <a:spcPts val="1200"/>
              </a:spcBef>
              <a:spcAft>
                <a:spcPts val="0"/>
              </a:spcAft>
              <a:buSzPts val="358"/>
              <a:buNone/>
            </a:pPr>
            <a:r>
              <a:rPr b="1" lang="en" sz="1385">
                <a:solidFill>
                  <a:schemeClr val="dk1"/>
                </a:solidFill>
              </a:rPr>
              <a:t>Languages: </a:t>
            </a:r>
            <a:r>
              <a:rPr lang="en" sz="1385">
                <a:solidFill>
                  <a:schemeClr val="dk1"/>
                </a:solidFill>
              </a:rPr>
              <a:t>Javascript, </a:t>
            </a:r>
            <a:r>
              <a:rPr lang="en" sz="1385">
                <a:solidFill>
                  <a:schemeClr val="dk1"/>
                </a:solidFill>
              </a:rPr>
              <a:t>HTML, CSS</a:t>
            </a:r>
            <a:endParaRPr sz="1385">
              <a:solidFill>
                <a:schemeClr val="dk1"/>
              </a:solidFill>
            </a:endParaRPr>
          </a:p>
          <a:p>
            <a:pPr indent="0" lvl="0" marL="0" rtl="0" algn="l">
              <a:lnSpc>
                <a:spcPct val="95000"/>
              </a:lnSpc>
              <a:spcBef>
                <a:spcPts val="1200"/>
              </a:spcBef>
              <a:spcAft>
                <a:spcPts val="0"/>
              </a:spcAft>
              <a:buSzPts val="1100"/>
              <a:buNone/>
            </a:pPr>
            <a:r>
              <a:rPr b="1" lang="en" sz="1385">
                <a:solidFill>
                  <a:schemeClr val="dk1"/>
                </a:solidFill>
              </a:rPr>
              <a:t>Platforms: React, Google Map API, Firebase, Figma</a:t>
            </a:r>
            <a:endParaRPr b="1" sz="1385">
              <a:solidFill>
                <a:schemeClr val="dk1"/>
              </a:solidFill>
            </a:endParaRPr>
          </a:p>
          <a:p>
            <a:pPr indent="0" lvl="0" marL="0" rtl="0" algn="l">
              <a:lnSpc>
                <a:spcPct val="95000"/>
              </a:lnSpc>
              <a:spcBef>
                <a:spcPts val="1200"/>
              </a:spcBef>
              <a:spcAft>
                <a:spcPts val="0"/>
              </a:spcAft>
              <a:buSzPts val="1100"/>
              <a:buNone/>
            </a:pPr>
            <a:r>
              <a:t/>
            </a:r>
            <a:endParaRPr b="1" sz="100">
              <a:solidFill>
                <a:schemeClr val="dk1"/>
              </a:solidFill>
            </a:endParaRPr>
          </a:p>
          <a:p>
            <a:pPr indent="0" lvl="0" marL="0" rtl="0" algn="l">
              <a:lnSpc>
                <a:spcPct val="95000"/>
              </a:lnSpc>
              <a:spcBef>
                <a:spcPts val="1200"/>
              </a:spcBef>
              <a:spcAft>
                <a:spcPts val="0"/>
              </a:spcAft>
              <a:buClr>
                <a:schemeClr val="dk1"/>
              </a:buClr>
              <a:buSzPts val="1100"/>
              <a:buFont typeface="Arial"/>
              <a:buNone/>
            </a:pPr>
            <a:r>
              <a:rPr b="1" lang="en" sz="1385">
                <a:solidFill>
                  <a:schemeClr val="dk1"/>
                </a:solidFill>
              </a:rPr>
              <a:t>Project Lead/Product Owner:</a:t>
            </a:r>
            <a:r>
              <a:rPr lang="en" sz="1385">
                <a:solidFill>
                  <a:schemeClr val="dk1"/>
                </a:solidFill>
              </a:rPr>
              <a:t> Anjali</a:t>
            </a:r>
            <a:endParaRPr sz="1385">
              <a:solidFill>
                <a:schemeClr val="dk1"/>
              </a:solidFill>
            </a:endParaRPr>
          </a:p>
          <a:p>
            <a:pPr indent="0" lvl="0" marL="0" rtl="0" algn="l">
              <a:lnSpc>
                <a:spcPct val="95000"/>
              </a:lnSpc>
              <a:spcBef>
                <a:spcPts val="1200"/>
              </a:spcBef>
              <a:spcAft>
                <a:spcPts val="0"/>
              </a:spcAft>
              <a:buSzPts val="1100"/>
              <a:buNone/>
            </a:pPr>
            <a:r>
              <a:rPr b="1" lang="en" sz="1385">
                <a:solidFill>
                  <a:schemeClr val="dk1"/>
                </a:solidFill>
              </a:rPr>
              <a:t>Full-stack developers:</a:t>
            </a:r>
            <a:r>
              <a:rPr lang="en" sz="1385">
                <a:solidFill>
                  <a:schemeClr val="dk1"/>
                </a:solidFill>
              </a:rPr>
              <a:t> All</a:t>
            </a:r>
            <a:endParaRPr sz="1385">
              <a:solidFill>
                <a:schemeClr val="dk1"/>
              </a:solidFill>
            </a:endParaRPr>
          </a:p>
          <a:p>
            <a:pPr indent="0" lvl="0" marL="0" rtl="0" algn="l">
              <a:lnSpc>
                <a:spcPct val="95000"/>
              </a:lnSpc>
              <a:spcBef>
                <a:spcPts val="1200"/>
              </a:spcBef>
              <a:spcAft>
                <a:spcPts val="0"/>
              </a:spcAft>
              <a:buSzPts val="1100"/>
              <a:buNone/>
            </a:pPr>
            <a:r>
              <a:rPr b="1" lang="en" sz="1385">
                <a:solidFill>
                  <a:schemeClr val="dk1"/>
                </a:solidFill>
              </a:rPr>
              <a:t>Governance Strategies</a:t>
            </a:r>
            <a:endParaRPr sz="1300">
              <a:solidFill>
                <a:schemeClr val="dk1"/>
              </a:solidFill>
            </a:endParaRPr>
          </a:p>
          <a:p>
            <a:pPr indent="-317500" lvl="0" marL="457200" rtl="0" algn="l">
              <a:lnSpc>
                <a:spcPct val="100000"/>
              </a:lnSpc>
              <a:spcBef>
                <a:spcPts val="1200"/>
              </a:spcBef>
              <a:spcAft>
                <a:spcPts val="0"/>
              </a:spcAft>
              <a:buClr>
                <a:schemeClr val="dk1"/>
              </a:buClr>
              <a:buSzPts val="1400"/>
              <a:buChar char="●"/>
            </a:pPr>
            <a:r>
              <a:rPr lang="en">
                <a:solidFill>
                  <a:schemeClr val="dk1"/>
                </a:solidFill>
              </a:rPr>
              <a:t>Minimum of 2 reviews for accepting changes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Kanban Project Board</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Todo -&gt; In progress - &gt; Done</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Detailed issues on specific area of tasks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[Google Auth], [Stakeholders], [Landing Page], etc.</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95000"/>
              </a:lnSpc>
              <a:spcBef>
                <a:spcPts val="1200"/>
              </a:spcBef>
              <a:spcAft>
                <a:spcPts val="0"/>
              </a:spcAft>
              <a:buClr>
                <a:schemeClr val="dk1"/>
              </a:buClr>
              <a:buSzPts val="358"/>
              <a:buFont typeface="Arial"/>
              <a:buNone/>
            </a:pPr>
            <a:r>
              <a:t/>
            </a:r>
            <a:endParaRPr sz="1385">
              <a:solidFill>
                <a:schemeClr val="dk1"/>
              </a:solidFill>
            </a:endParaRPr>
          </a:p>
          <a:p>
            <a:pPr indent="0" lvl="0" marL="0" rtl="0" algn="l">
              <a:lnSpc>
                <a:spcPct val="95000"/>
              </a:lnSpc>
              <a:spcBef>
                <a:spcPts val="1200"/>
              </a:spcBef>
              <a:spcAft>
                <a:spcPts val="0"/>
              </a:spcAft>
              <a:buClr>
                <a:schemeClr val="dk1"/>
              </a:buClr>
              <a:buSzPts val="358"/>
              <a:buFont typeface="Arial"/>
              <a:buNone/>
            </a:pPr>
            <a:r>
              <a:t/>
            </a:r>
            <a:endParaRPr sz="1385">
              <a:solidFill>
                <a:schemeClr val="dk1"/>
              </a:solidFill>
            </a:endParaRPr>
          </a:p>
          <a:p>
            <a:pPr indent="0" lvl="0" marL="0" rtl="0" algn="l">
              <a:lnSpc>
                <a:spcPct val="95000"/>
              </a:lnSpc>
              <a:spcBef>
                <a:spcPts val="1200"/>
              </a:spcBef>
              <a:spcAft>
                <a:spcPts val="1200"/>
              </a:spcAft>
              <a:buSzPts val="358"/>
              <a:buNone/>
            </a:pPr>
            <a:r>
              <a:t/>
            </a:r>
            <a:endParaRPr sz="1385">
              <a:solidFill>
                <a:schemeClr val="dk1"/>
              </a:solidFill>
            </a:endParaRPr>
          </a:p>
        </p:txBody>
      </p:sp>
      <p:pic>
        <p:nvPicPr>
          <p:cNvPr id="109" name="Google Shape;109;p20"/>
          <p:cNvPicPr preferRelativeResize="0"/>
          <p:nvPr/>
        </p:nvPicPr>
        <p:blipFill>
          <a:blip r:embed="rId3">
            <a:alphaModFix/>
          </a:blip>
          <a:stretch>
            <a:fillRect/>
          </a:stretch>
        </p:blipFill>
        <p:spPr>
          <a:xfrm>
            <a:off x="7018051" y="1338602"/>
            <a:ext cx="813450" cy="813422"/>
          </a:xfrm>
          <a:prstGeom prst="rect">
            <a:avLst/>
          </a:prstGeom>
          <a:noFill/>
          <a:ln>
            <a:noFill/>
          </a:ln>
        </p:spPr>
      </p:pic>
      <p:pic>
        <p:nvPicPr>
          <p:cNvPr id="110" name="Google Shape;110;p20"/>
          <p:cNvPicPr preferRelativeResize="0"/>
          <p:nvPr/>
        </p:nvPicPr>
        <p:blipFill>
          <a:blip r:embed="rId4">
            <a:alphaModFix/>
          </a:blip>
          <a:stretch>
            <a:fillRect/>
          </a:stretch>
        </p:blipFill>
        <p:spPr>
          <a:xfrm>
            <a:off x="5132675" y="1316461"/>
            <a:ext cx="813450" cy="813450"/>
          </a:xfrm>
          <a:prstGeom prst="rect">
            <a:avLst/>
          </a:prstGeom>
          <a:noFill/>
          <a:ln>
            <a:noFill/>
          </a:ln>
        </p:spPr>
      </p:pic>
      <p:pic>
        <p:nvPicPr>
          <p:cNvPr id="111" name="Google Shape;111;p20"/>
          <p:cNvPicPr preferRelativeResize="0"/>
          <p:nvPr/>
        </p:nvPicPr>
        <p:blipFill rotWithShape="1">
          <a:blip r:embed="rId5">
            <a:alphaModFix/>
          </a:blip>
          <a:srcRect b="0" l="15266" r="21310" t="0"/>
          <a:stretch/>
        </p:blipFill>
        <p:spPr>
          <a:xfrm>
            <a:off x="6063369" y="1316475"/>
            <a:ext cx="802582" cy="813425"/>
          </a:xfrm>
          <a:prstGeom prst="rect">
            <a:avLst/>
          </a:prstGeom>
          <a:noFill/>
          <a:ln>
            <a:noFill/>
          </a:ln>
        </p:spPr>
      </p:pic>
      <p:pic>
        <p:nvPicPr>
          <p:cNvPr id="112" name="Google Shape;112;p20"/>
          <p:cNvPicPr preferRelativeResize="0"/>
          <p:nvPr/>
        </p:nvPicPr>
        <p:blipFill rotWithShape="1">
          <a:blip r:embed="rId6">
            <a:alphaModFix/>
          </a:blip>
          <a:srcRect b="0" l="14752" r="14455" t="0"/>
          <a:stretch/>
        </p:blipFill>
        <p:spPr>
          <a:xfrm>
            <a:off x="7983600" y="1316463"/>
            <a:ext cx="813450" cy="813422"/>
          </a:xfrm>
          <a:prstGeom prst="rect">
            <a:avLst/>
          </a:prstGeom>
          <a:noFill/>
          <a:ln>
            <a:noFill/>
          </a:ln>
        </p:spPr>
      </p:pic>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Development and Governance Environment</a:t>
            </a:r>
            <a:endParaRPr b="1" sz="3000">
              <a:latin typeface="Roboto"/>
              <a:ea typeface="Roboto"/>
              <a:cs typeface="Roboto"/>
              <a:sym typeface="Roboto"/>
            </a:endParaRPr>
          </a:p>
        </p:txBody>
      </p:sp>
      <p:pic>
        <p:nvPicPr>
          <p:cNvPr id="114" name="Google Shape;114;p20"/>
          <p:cNvPicPr preferRelativeResize="0"/>
          <p:nvPr/>
        </p:nvPicPr>
        <p:blipFill>
          <a:blip r:embed="rId7">
            <a:alphaModFix/>
          </a:blip>
          <a:stretch>
            <a:fillRect/>
          </a:stretch>
        </p:blipFill>
        <p:spPr>
          <a:xfrm>
            <a:off x="5132675" y="3551275"/>
            <a:ext cx="3315700" cy="1121000"/>
          </a:xfrm>
          <a:prstGeom prst="rect">
            <a:avLst/>
          </a:prstGeom>
          <a:noFill/>
          <a:ln>
            <a:noFill/>
          </a:ln>
        </p:spPr>
      </p:pic>
      <p:pic>
        <p:nvPicPr>
          <p:cNvPr id="115" name="Google Shape;115;p20"/>
          <p:cNvPicPr preferRelativeResize="0"/>
          <p:nvPr/>
        </p:nvPicPr>
        <p:blipFill rotWithShape="1">
          <a:blip r:embed="rId8">
            <a:alphaModFix/>
          </a:blip>
          <a:srcRect b="31796" l="0" r="0" t="0"/>
          <a:stretch/>
        </p:blipFill>
        <p:spPr>
          <a:xfrm>
            <a:off x="5132675" y="2472900"/>
            <a:ext cx="2363275" cy="813450"/>
          </a:xfrm>
          <a:prstGeom prst="rect">
            <a:avLst/>
          </a:prstGeom>
          <a:noFill/>
          <a:ln>
            <a:noFill/>
          </a:ln>
        </p:spPr>
      </p:pic>
      <p:pic>
        <p:nvPicPr>
          <p:cNvPr id="116" name="Google Shape;116;p20"/>
          <p:cNvPicPr preferRelativeResize="0"/>
          <p:nvPr/>
        </p:nvPicPr>
        <p:blipFill rotWithShape="1">
          <a:blip r:embed="rId9">
            <a:alphaModFix/>
          </a:blip>
          <a:srcRect b="8812" l="14408" r="12380" t="12577"/>
          <a:stretch/>
        </p:blipFill>
        <p:spPr>
          <a:xfrm>
            <a:off x="7684375" y="2472950"/>
            <a:ext cx="813450" cy="81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193"/>
        </a:solidFill>
      </p:bgPr>
    </p:bg>
    <p:spTree>
      <p:nvGrpSpPr>
        <p:cNvPr id="120" name="Shape 120"/>
        <p:cNvGrpSpPr/>
        <p:nvPr/>
      </p:nvGrpSpPr>
      <p:grpSpPr>
        <a:xfrm>
          <a:off x="0" y="0"/>
          <a:ext cx="0" cy="0"/>
          <a:chOff x="0" y="0"/>
          <a:chExt cx="0" cy="0"/>
        </a:xfrm>
      </p:grpSpPr>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9720" lvl="0" marL="457200" rtl="0" algn="l">
              <a:lnSpc>
                <a:spcPct val="95000"/>
              </a:lnSpc>
              <a:spcBef>
                <a:spcPts val="0"/>
              </a:spcBef>
              <a:spcAft>
                <a:spcPts val="0"/>
              </a:spcAft>
              <a:buClr>
                <a:schemeClr val="dk1"/>
              </a:buClr>
              <a:buSzPts val="1120"/>
              <a:buChar char="●"/>
            </a:pPr>
            <a:r>
              <a:rPr b="1" lang="en" sz="1120">
                <a:solidFill>
                  <a:schemeClr val="dk1"/>
                </a:solidFill>
              </a:rPr>
              <a:t>Software: </a:t>
            </a:r>
            <a:endParaRPr b="1" sz="1120">
              <a:solidFill>
                <a:schemeClr val="dk1"/>
              </a:solidFill>
            </a:endParaRPr>
          </a:p>
          <a:p>
            <a:pPr indent="-299719" lvl="1" marL="914400" marR="271694" rtl="0" algn="l">
              <a:lnSpc>
                <a:spcPct val="95000"/>
              </a:lnSpc>
              <a:spcBef>
                <a:spcPts val="0"/>
              </a:spcBef>
              <a:spcAft>
                <a:spcPts val="0"/>
              </a:spcAft>
              <a:buClr>
                <a:schemeClr val="dk1"/>
              </a:buClr>
              <a:buSzPts val="1120"/>
              <a:buChar char="○"/>
            </a:pPr>
            <a:r>
              <a:rPr lang="en" sz="1120">
                <a:solidFill>
                  <a:schemeClr val="dk1"/>
                </a:solidFill>
              </a:rPr>
              <a:t>Language(s) </a:t>
            </a:r>
            <a:endParaRPr sz="1120">
              <a:solidFill>
                <a:schemeClr val="dk1"/>
              </a:solidFill>
            </a:endParaRPr>
          </a:p>
          <a:p>
            <a:pPr indent="-299719" lvl="2" marL="1371600" marR="271694" rtl="0" algn="l">
              <a:lnSpc>
                <a:spcPct val="95000"/>
              </a:lnSpc>
              <a:spcBef>
                <a:spcPts val="0"/>
              </a:spcBef>
              <a:spcAft>
                <a:spcPts val="0"/>
              </a:spcAft>
              <a:buClr>
                <a:schemeClr val="dk1"/>
              </a:buClr>
              <a:buSzPts val="1120"/>
              <a:buChar char="■"/>
            </a:pPr>
            <a:r>
              <a:rPr lang="en" sz="1120">
                <a:solidFill>
                  <a:schemeClr val="dk1"/>
                </a:solidFill>
              </a:rPr>
              <a:t>HTML, CSS, JavaScript</a:t>
            </a:r>
            <a:endParaRPr sz="1120">
              <a:solidFill>
                <a:schemeClr val="dk1"/>
              </a:solidFill>
            </a:endParaRPr>
          </a:p>
          <a:p>
            <a:pPr indent="-299719" lvl="1" marL="914400" marR="271694" rtl="0" algn="l">
              <a:lnSpc>
                <a:spcPct val="95000"/>
              </a:lnSpc>
              <a:spcBef>
                <a:spcPts val="0"/>
              </a:spcBef>
              <a:spcAft>
                <a:spcPts val="0"/>
              </a:spcAft>
              <a:buClr>
                <a:schemeClr val="dk1"/>
              </a:buClr>
              <a:buSzPts val="1120"/>
              <a:buChar char="○"/>
            </a:pPr>
            <a:r>
              <a:t/>
            </a:r>
            <a:endParaRPr sz="1120">
              <a:solidFill>
                <a:schemeClr val="dk1"/>
              </a:solidFill>
            </a:endParaRPr>
          </a:p>
          <a:p>
            <a:pPr indent="-299719" lvl="1" marL="914400" rtl="0" algn="l">
              <a:lnSpc>
                <a:spcPct val="95000"/>
              </a:lnSpc>
              <a:spcBef>
                <a:spcPts val="0"/>
              </a:spcBef>
              <a:spcAft>
                <a:spcPts val="0"/>
              </a:spcAft>
              <a:buClr>
                <a:schemeClr val="dk1"/>
              </a:buClr>
              <a:buSzPts val="1120"/>
              <a:buChar char="○"/>
            </a:pPr>
            <a:r>
              <a:rPr lang="en" sz="1120">
                <a:solidFill>
                  <a:schemeClr val="dk1"/>
                </a:solidFill>
              </a:rPr>
              <a:t>Software packages/libraries used with release/version number </a:t>
            </a:r>
            <a:endParaRPr sz="1120">
              <a:solidFill>
                <a:schemeClr val="dk1"/>
              </a:solidFill>
            </a:endParaRPr>
          </a:p>
          <a:p>
            <a:pPr indent="-299719" lvl="2" marL="1371600" rtl="0" algn="l">
              <a:lnSpc>
                <a:spcPct val="95000"/>
              </a:lnSpc>
              <a:spcBef>
                <a:spcPts val="0"/>
              </a:spcBef>
              <a:spcAft>
                <a:spcPts val="0"/>
              </a:spcAft>
              <a:buClr>
                <a:schemeClr val="dk1"/>
              </a:buClr>
              <a:buSzPts val="1120"/>
              <a:buChar char="■"/>
            </a:pPr>
            <a:r>
              <a:rPr b="1" lang="en" sz="1120">
                <a:solidFill>
                  <a:schemeClr val="dk1"/>
                </a:solidFill>
              </a:rPr>
              <a:t>React 17.0.2, </a:t>
            </a:r>
            <a:endParaRPr b="1" sz="1120">
              <a:solidFill>
                <a:schemeClr val="dk1"/>
              </a:solidFill>
            </a:endParaRPr>
          </a:p>
          <a:p>
            <a:pPr indent="-299719" lvl="2" marL="1371600" rtl="0" algn="l">
              <a:lnSpc>
                <a:spcPct val="95000"/>
              </a:lnSpc>
              <a:spcBef>
                <a:spcPts val="0"/>
              </a:spcBef>
              <a:spcAft>
                <a:spcPts val="0"/>
              </a:spcAft>
              <a:buClr>
                <a:schemeClr val="dk1"/>
              </a:buClr>
              <a:buSzPts val="1120"/>
              <a:buChar char="■"/>
            </a:pPr>
            <a:r>
              <a:rPr b="1" lang="en" sz="1120">
                <a:solidFill>
                  <a:schemeClr val="dk1"/>
                </a:solidFill>
              </a:rPr>
              <a:t>Firebase version 9(NoSQL database)</a:t>
            </a:r>
            <a:endParaRPr b="1" sz="1120">
              <a:solidFill>
                <a:schemeClr val="dk1"/>
              </a:solidFill>
            </a:endParaRPr>
          </a:p>
          <a:p>
            <a:pPr indent="-299719" lvl="2" marL="1371600" rtl="0" algn="l">
              <a:lnSpc>
                <a:spcPct val="95000"/>
              </a:lnSpc>
              <a:spcBef>
                <a:spcPts val="0"/>
              </a:spcBef>
              <a:spcAft>
                <a:spcPts val="0"/>
              </a:spcAft>
              <a:buClr>
                <a:schemeClr val="dk1"/>
              </a:buClr>
              <a:buSzPts val="1120"/>
              <a:buChar char="■"/>
            </a:pPr>
            <a:r>
              <a:rPr b="1" lang="en" sz="1120">
                <a:solidFill>
                  <a:schemeClr val="dk1"/>
                </a:solidFill>
              </a:rPr>
              <a:t>Google Map API version 3.46</a:t>
            </a:r>
            <a:r>
              <a:rPr lang="en" sz="1120">
                <a:solidFill>
                  <a:schemeClr val="dk1"/>
                </a:solidFill>
              </a:rPr>
              <a:t> </a:t>
            </a:r>
            <a:endParaRPr sz="1120">
              <a:solidFill>
                <a:schemeClr val="dk1"/>
              </a:solidFill>
            </a:endParaRPr>
          </a:p>
          <a:p>
            <a:pPr indent="0" lvl="0" marL="1371600" rtl="0" algn="l">
              <a:lnSpc>
                <a:spcPct val="95000"/>
              </a:lnSpc>
              <a:spcBef>
                <a:spcPts val="52"/>
              </a:spcBef>
              <a:spcAft>
                <a:spcPts val="0"/>
              </a:spcAft>
              <a:buNone/>
            </a:pPr>
            <a:r>
              <a:t/>
            </a:r>
            <a:endParaRPr sz="1120">
              <a:solidFill>
                <a:schemeClr val="dk1"/>
              </a:solidFill>
            </a:endParaRPr>
          </a:p>
          <a:p>
            <a:pPr indent="-299719" lvl="1" marL="914400" marR="334747" rtl="0" algn="l">
              <a:lnSpc>
                <a:spcPct val="95000"/>
              </a:lnSpc>
              <a:spcBef>
                <a:spcPts val="0"/>
              </a:spcBef>
              <a:spcAft>
                <a:spcPts val="0"/>
              </a:spcAft>
              <a:buClr>
                <a:schemeClr val="dk1"/>
              </a:buClr>
              <a:buSzPts val="1120"/>
              <a:buChar char="○"/>
            </a:pPr>
            <a:r>
              <a:rPr lang="en" sz="1120">
                <a:solidFill>
                  <a:schemeClr val="dk1"/>
                </a:solidFill>
              </a:rPr>
              <a:t>Code conventions</a:t>
            </a:r>
            <a:endParaRPr sz="1120">
              <a:solidFill>
                <a:schemeClr val="dk1"/>
              </a:solidFill>
            </a:endParaRPr>
          </a:p>
          <a:p>
            <a:pPr indent="-299719" lvl="2" marL="1371600" marR="334747" rtl="0" algn="l">
              <a:lnSpc>
                <a:spcPct val="95000"/>
              </a:lnSpc>
              <a:spcBef>
                <a:spcPts val="0"/>
              </a:spcBef>
              <a:spcAft>
                <a:spcPts val="0"/>
              </a:spcAft>
              <a:buClr>
                <a:schemeClr val="dk1"/>
              </a:buClr>
              <a:buSzPts val="1120"/>
              <a:buChar char="■"/>
            </a:pPr>
            <a:r>
              <a:rPr lang="en" sz="1120">
                <a:solidFill>
                  <a:schemeClr val="dk1"/>
                </a:solidFill>
              </a:rPr>
              <a:t>HTML: https://www.w3schools.com/htmL/html5_syntax.asp</a:t>
            </a:r>
            <a:endParaRPr sz="1120">
              <a:solidFill>
                <a:schemeClr val="dk1"/>
              </a:solidFill>
            </a:endParaRPr>
          </a:p>
          <a:p>
            <a:pPr indent="-299719" lvl="2" marL="1371600" marR="334747" rtl="0" algn="l">
              <a:lnSpc>
                <a:spcPct val="95000"/>
              </a:lnSpc>
              <a:spcBef>
                <a:spcPts val="0"/>
              </a:spcBef>
              <a:spcAft>
                <a:spcPts val="0"/>
              </a:spcAft>
              <a:buClr>
                <a:schemeClr val="dk1"/>
              </a:buClr>
              <a:buSzPts val="1120"/>
              <a:buChar char="■"/>
            </a:pPr>
            <a:r>
              <a:rPr lang="en" sz="1120">
                <a:solidFill>
                  <a:schemeClr val="dk1"/>
                </a:solidFill>
              </a:rPr>
              <a:t>CSS: https://www.phpied.com/css-coding-conventions/</a:t>
            </a:r>
            <a:endParaRPr sz="1120">
              <a:solidFill>
                <a:schemeClr val="dk1"/>
              </a:solidFill>
            </a:endParaRPr>
          </a:p>
          <a:p>
            <a:pPr indent="-299719" lvl="2" marL="1371600" marR="334747" rtl="0" algn="l">
              <a:lnSpc>
                <a:spcPct val="95000"/>
              </a:lnSpc>
              <a:spcBef>
                <a:spcPts val="0"/>
              </a:spcBef>
              <a:spcAft>
                <a:spcPts val="0"/>
              </a:spcAft>
              <a:buClr>
                <a:schemeClr val="dk1"/>
              </a:buClr>
              <a:buSzPts val="1120"/>
              <a:buChar char="■"/>
            </a:pPr>
            <a:r>
              <a:rPr lang="en" sz="1120">
                <a:solidFill>
                  <a:schemeClr val="dk1"/>
                </a:solidFill>
              </a:rPr>
              <a:t>JS: https://www.w3schools.com/js/js_conventions.asp</a:t>
            </a:r>
            <a:endParaRPr sz="1120">
              <a:solidFill>
                <a:schemeClr val="dk1"/>
              </a:solidFill>
            </a:endParaRPr>
          </a:p>
          <a:p>
            <a:pPr indent="-299720" lvl="0" marL="457200" rtl="0" algn="l">
              <a:lnSpc>
                <a:spcPct val="95000"/>
              </a:lnSpc>
              <a:spcBef>
                <a:spcPts val="0"/>
              </a:spcBef>
              <a:spcAft>
                <a:spcPts val="0"/>
              </a:spcAft>
              <a:buClr>
                <a:schemeClr val="dk1"/>
              </a:buClr>
              <a:buSzPts val="1120"/>
              <a:buChar char="●"/>
            </a:pPr>
            <a:r>
              <a:rPr b="1" lang="en" sz="1120">
                <a:solidFill>
                  <a:schemeClr val="dk1"/>
                </a:solidFill>
              </a:rPr>
              <a:t>• Hardware: </a:t>
            </a:r>
            <a:endParaRPr b="1" sz="1120">
              <a:solidFill>
                <a:schemeClr val="dk1"/>
              </a:solidFill>
            </a:endParaRPr>
          </a:p>
          <a:p>
            <a:pPr indent="-299719" lvl="1" marL="914400" rtl="0" algn="l">
              <a:lnSpc>
                <a:spcPct val="95000"/>
              </a:lnSpc>
              <a:spcBef>
                <a:spcPts val="0"/>
              </a:spcBef>
              <a:spcAft>
                <a:spcPts val="0"/>
              </a:spcAft>
              <a:buClr>
                <a:schemeClr val="dk1"/>
              </a:buClr>
              <a:buSzPts val="1120"/>
              <a:buChar char="○"/>
            </a:pPr>
            <a:r>
              <a:rPr b="1" lang="en" sz="1120">
                <a:solidFill>
                  <a:schemeClr val="dk1"/>
                </a:solidFill>
              </a:rPr>
              <a:t>Development Hardware</a:t>
            </a:r>
            <a:endParaRPr b="1" sz="1120">
              <a:solidFill>
                <a:schemeClr val="dk1"/>
              </a:solidFill>
            </a:endParaRPr>
          </a:p>
          <a:p>
            <a:pPr indent="-299719" lvl="2" marL="1371600" rtl="0" algn="l">
              <a:lnSpc>
                <a:spcPct val="95000"/>
              </a:lnSpc>
              <a:spcBef>
                <a:spcPts val="0"/>
              </a:spcBef>
              <a:spcAft>
                <a:spcPts val="0"/>
              </a:spcAft>
              <a:buClr>
                <a:schemeClr val="dk1"/>
              </a:buClr>
              <a:buSzPts val="1120"/>
              <a:buChar char="■"/>
            </a:pPr>
            <a:r>
              <a:rPr b="1" lang="en" sz="1120">
                <a:solidFill>
                  <a:schemeClr val="dk1"/>
                </a:solidFill>
              </a:rPr>
              <a:t>PC</a:t>
            </a:r>
            <a:endParaRPr b="1" sz="1120">
              <a:solidFill>
                <a:schemeClr val="dk1"/>
              </a:solidFill>
            </a:endParaRPr>
          </a:p>
          <a:p>
            <a:pPr indent="-299719" lvl="1" marL="914400" rtl="0" algn="l">
              <a:lnSpc>
                <a:spcPct val="95000"/>
              </a:lnSpc>
              <a:spcBef>
                <a:spcPts val="0"/>
              </a:spcBef>
              <a:spcAft>
                <a:spcPts val="0"/>
              </a:spcAft>
              <a:buClr>
                <a:schemeClr val="dk1"/>
              </a:buClr>
              <a:buSzPts val="1120"/>
              <a:buChar char="○"/>
            </a:pPr>
            <a:r>
              <a:rPr lang="en" sz="1120">
                <a:solidFill>
                  <a:schemeClr val="dk1"/>
                </a:solidFill>
              </a:rPr>
              <a:t>Test Hardware</a:t>
            </a:r>
            <a:endParaRPr sz="1120">
              <a:solidFill>
                <a:schemeClr val="dk1"/>
              </a:solidFill>
            </a:endParaRPr>
          </a:p>
          <a:p>
            <a:pPr indent="-299719" lvl="2" marL="1371600" rtl="0" algn="l">
              <a:lnSpc>
                <a:spcPct val="95000"/>
              </a:lnSpc>
              <a:spcBef>
                <a:spcPts val="0"/>
              </a:spcBef>
              <a:spcAft>
                <a:spcPts val="0"/>
              </a:spcAft>
              <a:buClr>
                <a:schemeClr val="dk1"/>
              </a:buClr>
              <a:buSzPts val="1120"/>
              <a:buChar char="■"/>
            </a:pPr>
            <a:r>
              <a:rPr lang="en" sz="1120">
                <a:solidFill>
                  <a:schemeClr val="dk1"/>
                </a:solidFill>
              </a:rPr>
              <a:t>PC, mobile (iOS, Android) </a:t>
            </a:r>
            <a:endParaRPr sz="1120">
              <a:solidFill>
                <a:schemeClr val="dk1"/>
              </a:solidFill>
            </a:endParaRPr>
          </a:p>
          <a:p>
            <a:pPr indent="-299719" lvl="1" marL="914400" rtl="0" algn="l">
              <a:lnSpc>
                <a:spcPct val="95000"/>
              </a:lnSpc>
              <a:spcBef>
                <a:spcPts val="0"/>
              </a:spcBef>
              <a:spcAft>
                <a:spcPts val="0"/>
              </a:spcAft>
              <a:buClr>
                <a:schemeClr val="dk1"/>
              </a:buClr>
              <a:buSzPts val="1120"/>
              <a:buChar char="○"/>
            </a:pPr>
            <a:r>
              <a:rPr b="1" lang="en" sz="1120">
                <a:solidFill>
                  <a:schemeClr val="dk1"/>
                </a:solidFill>
              </a:rPr>
              <a:t>Target/Deployment Hardware</a:t>
            </a:r>
            <a:endParaRPr b="1" sz="1120">
              <a:solidFill>
                <a:schemeClr val="dk1"/>
              </a:solidFill>
            </a:endParaRPr>
          </a:p>
          <a:p>
            <a:pPr indent="-299719" lvl="2" marL="1371600" rtl="0" algn="l">
              <a:lnSpc>
                <a:spcPct val="95000"/>
              </a:lnSpc>
              <a:spcBef>
                <a:spcPts val="0"/>
              </a:spcBef>
              <a:spcAft>
                <a:spcPts val="0"/>
              </a:spcAft>
              <a:buClr>
                <a:schemeClr val="dk1"/>
              </a:buClr>
              <a:buSzPts val="1120"/>
              <a:buChar char="■"/>
            </a:pPr>
            <a:r>
              <a:rPr b="1" lang="en" sz="1120">
                <a:solidFill>
                  <a:schemeClr val="dk1"/>
                </a:solidFill>
              </a:rPr>
              <a:t>PC</a:t>
            </a:r>
            <a:endParaRPr b="1" sz="1120">
              <a:solidFill>
                <a:schemeClr val="dk1"/>
              </a:solidFill>
            </a:endParaRPr>
          </a:p>
          <a:p>
            <a:pPr indent="-299719" lvl="2" marL="1371600" rtl="0" algn="l">
              <a:lnSpc>
                <a:spcPct val="95000"/>
              </a:lnSpc>
              <a:spcBef>
                <a:spcPts val="0"/>
              </a:spcBef>
              <a:spcAft>
                <a:spcPts val="0"/>
              </a:spcAft>
              <a:buClr>
                <a:schemeClr val="dk1"/>
              </a:buClr>
              <a:buSzPts val="1120"/>
              <a:buChar char="■"/>
            </a:pPr>
            <a:r>
              <a:rPr b="1" lang="en" sz="1120">
                <a:solidFill>
                  <a:schemeClr val="dk1"/>
                </a:solidFill>
              </a:rPr>
              <a:t>Mobile</a:t>
            </a:r>
            <a:r>
              <a:rPr lang="en" sz="1120">
                <a:solidFill>
                  <a:schemeClr val="dk1"/>
                </a:solidFill>
              </a:rPr>
              <a:t> </a:t>
            </a:r>
            <a:r>
              <a:rPr b="1" lang="en" sz="1120">
                <a:solidFill>
                  <a:schemeClr val="dk1"/>
                </a:solidFill>
              </a:rPr>
              <a:t>(iOS, Android)</a:t>
            </a:r>
            <a:endParaRPr b="1" sz="1120">
              <a:solidFill>
                <a:schemeClr val="dk1"/>
              </a:solidFill>
            </a:endParaRPr>
          </a:p>
          <a:p>
            <a:pPr indent="-299719" lvl="3" marL="1828800" rtl="0" algn="l">
              <a:lnSpc>
                <a:spcPct val="95000"/>
              </a:lnSpc>
              <a:spcBef>
                <a:spcPts val="0"/>
              </a:spcBef>
              <a:spcAft>
                <a:spcPts val="0"/>
              </a:spcAft>
              <a:buClr>
                <a:schemeClr val="dk1"/>
              </a:buClr>
              <a:buSzPts val="1120"/>
              <a:buChar char="●"/>
            </a:pPr>
            <a:r>
              <a:rPr lang="en" sz="1120">
                <a:solidFill>
                  <a:schemeClr val="dk1"/>
                </a:solidFill>
              </a:rPr>
              <a:t>Will be decided based on users’ survey </a:t>
            </a:r>
            <a:endParaRPr sz="1120">
              <a:solidFill>
                <a:schemeClr val="dk1"/>
              </a:solidFill>
            </a:endParaRPr>
          </a:p>
          <a:p>
            <a:pPr indent="0" lvl="0" marL="0" rtl="0" algn="l">
              <a:lnSpc>
                <a:spcPct val="95000"/>
              </a:lnSpc>
              <a:spcBef>
                <a:spcPts val="0"/>
              </a:spcBef>
              <a:spcAft>
                <a:spcPts val="0"/>
              </a:spcAft>
              <a:buNone/>
            </a:pPr>
            <a:r>
              <a:rPr b="1" lang="en" sz="1120">
                <a:solidFill>
                  <a:schemeClr val="dk1"/>
                </a:solidFill>
              </a:rPr>
              <a:t>			</a:t>
            </a:r>
            <a:endParaRPr b="1" sz="1120">
              <a:solidFill>
                <a:schemeClr val="dk1"/>
              </a:solidFill>
            </a:endParaRPr>
          </a:p>
        </p:txBody>
      </p:sp>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Roboto"/>
                <a:ea typeface="Roboto"/>
                <a:cs typeface="Roboto"/>
                <a:sym typeface="Roboto"/>
              </a:rPr>
              <a:t>Software/Hardware Standards </a:t>
            </a:r>
            <a:endParaRPr b="1" sz="3020">
              <a:latin typeface="Roboto"/>
              <a:ea typeface="Roboto"/>
              <a:cs typeface="Roboto"/>
              <a:sym typeface="Roboto"/>
            </a:endParaRPr>
          </a:p>
        </p:txBody>
      </p:sp>
      <p:pic>
        <p:nvPicPr>
          <p:cNvPr id="123" name="Google Shape;123;p21"/>
          <p:cNvPicPr preferRelativeResize="0"/>
          <p:nvPr/>
        </p:nvPicPr>
        <p:blipFill rotWithShape="1">
          <a:blip r:embed="rId3">
            <a:alphaModFix/>
          </a:blip>
          <a:srcRect b="16055" l="23770" r="23063" t="11913"/>
          <a:stretch/>
        </p:blipFill>
        <p:spPr>
          <a:xfrm>
            <a:off x="7294437" y="1710225"/>
            <a:ext cx="703388" cy="1028000"/>
          </a:xfrm>
          <a:prstGeom prst="rect">
            <a:avLst/>
          </a:prstGeom>
          <a:noFill/>
          <a:ln>
            <a:noFill/>
          </a:ln>
        </p:spPr>
      </p:pic>
      <p:pic>
        <p:nvPicPr>
          <p:cNvPr id="124" name="Google Shape;124;p21"/>
          <p:cNvPicPr preferRelativeResize="0"/>
          <p:nvPr/>
        </p:nvPicPr>
        <p:blipFill rotWithShape="1">
          <a:blip r:embed="rId4">
            <a:alphaModFix/>
          </a:blip>
          <a:srcRect b="19971" l="16233" r="14244" t="20394"/>
          <a:stretch/>
        </p:blipFill>
        <p:spPr>
          <a:xfrm>
            <a:off x="5889512" y="1710225"/>
            <a:ext cx="1141125" cy="1028000"/>
          </a:xfrm>
          <a:prstGeom prst="rect">
            <a:avLst/>
          </a:prstGeom>
          <a:noFill/>
          <a:ln>
            <a:noFill/>
          </a:ln>
        </p:spPr>
      </p:pic>
      <p:pic>
        <p:nvPicPr>
          <p:cNvPr id="125" name="Google Shape;125;p21"/>
          <p:cNvPicPr preferRelativeResize="0"/>
          <p:nvPr/>
        </p:nvPicPr>
        <p:blipFill>
          <a:blip r:embed="rId5">
            <a:alphaModFix/>
          </a:blip>
          <a:stretch>
            <a:fillRect/>
          </a:stretch>
        </p:blipFill>
        <p:spPr>
          <a:xfrm>
            <a:off x="8133203" y="1782048"/>
            <a:ext cx="759798" cy="351626"/>
          </a:xfrm>
          <a:prstGeom prst="rect">
            <a:avLst/>
          </a:prstGeom>
          <a:noFill/>
          <a:ln>
            <a:noFill/>
          </a:ln>
        </p:spPr>
      </p:pic>
      <p:pic>
        <p:nvPicPr>
          <p:cNvPr id="126" name="Google Shape;126;p21"/>
          <p:cNvPicPr preferRelativeResize="0"/>
          <p:nvPr/>
        </p:nvPicPr>
        <p:blipFill rotWithShape="1">
          <a:blip r:embed="rId6">
            <a:alphaModFix/>
          </a:blip>
          <a:srcRect b="0" l="26614" r="23618" t="0"/>
          <a:stretch/>
        </p:blipFill>
        <p:spPr>
          <a:xfrm>
            <a:off x="8133200" y="2255875"/>
            <a:ext cx="381600" cy="482350"/>
          </a:xfrm>
          <a:prstGeom prst="rect">
            <a:avLst/>
          </a:prstGeom>
          <a:noFill/>
          <a:ln>
            <a:noFill/>
          </a:ln>
        </p:spPr>
      </p:pic>
      <p:pic>
        <p:nvPicPr>
          <p:cNvPr id="127" name="Google Shape;127;p21"/>
          <p:cNvPicPr preferRelativeResize="0"/>
          <p:nvPr/>
        </p:nvPicPr>
        <p:blipFill rotWithShape="1">
          <a:blip r:embed="rId7">
            <a:alphaModFix/>
          </a:blip>
          <a:srcRect b="24081" l="7643" r="5005" t="0"/>
          <a:stretch/>
        </p:blipFill>
        <p:spPr>
          <a:xfrm>
            <a:off x="8021517" y="4161474"/>
            <a:ext cx="983150" cy="892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