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86" r:id="rId7"/>
    <p:sldId id="287" r:id="rId8"/>
    <p:sldId id="288" r:id="rId9"/>
    <p:sldId id="289" r:id="rId10"/>
    <p:sldId id="257" r:id="rId11"/>
    <p:sldId id="291" r:id="rId12"/>
    <p:sldId id="290" r:id="rId13"/>
    <p:sldId id="292" r:id="rId14"/>
    <p:sldId id="293" r:id="rId15"/>
    <p:sldId id="294" r:id="rId16"/>
    <p:sldId id="295" r:id="rId17"/>
    <p:sldId id="296" r:id="rId18"/>
    <p:sldId id="297" r:id="rId19"/>
    <p:sldId id="298" r:id="rId20"/>
    <p:sldId id="300" r:id="rId21"/>
    <p:sldId id="269" r:id="rId22"/>
    <p:sldId id="299" r:id="rId23"/>
    <p:sldId id="303" r:id="rId24"/>
    <p:sldId id="280" r:id="rId25"/>
    <p:sldId id="281" r:id="rId26"/>
    <p:sldId id="282" r:id="rId27"/>
    <p:sldId id="301" r:id="rId28"/>
    <p:sldId id="267"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816" y="6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Gondaliya" userId="f32617a4d19f7c07" providerId="LiveId" clId="{FA17BA5D-F7E8-43FC-9D94-9CF4111FD7A6}"/>
    <pc:docChg chg="addSld delSld modSld sldOrd">
      <pc:chgData name="Vijay Gondaliya" userId="f32617a4d19f7c07" providerId="LiveId" clId="{FA17BA5D-F7E8-43FC-9D94-9CF4111FD7A6}" dt="2024-06-14T10:02:42.151" v="5" actId="207"/>
      <pc:docMkLst>
        <pc:docMk/>
      </pc:docMkLst>
      <pc:sldChg chg="modSp mod">
        <pc:chgData name="Vijay Gondaliya" userId="f32617a4d19f7c07" providerId="LiveId" clId="{FA17BA5D-F7E8-43FC-9D94-9CF4111FD7A6}" dt="2024-06-14T10:02:42.151" v="5" actId="207"/>
        <pc:sldMkLst>
          <pc:docMk/>
          <pc:sldMk cId="3185944252" sldId="286"/>
        </pc:sldMkLst>
        <pc:spChg chg="mod">
          <ac:chgData name="Vijay Gondaliya" userId="f32617a4d19f7c07" providerId="LiveId" clId="{FA17BA5D-F7E8-43FC-9D94-9CF4111FD7A6}" dt="2024-06-14T10:02:42.151" v="5" actId="207"/>
          <ac:spMkLst>
            <pc:docMk/>
            <pc:sldMk cId="3185944252" sldId="286"/>
            <ac:spMk id="4" creationId="{10829165-4E64-EF8B-5BA4-D05EF2109D0F}"/>
          </ac:spMkLst>
        </pc:spChg>
      </pc:sldChg>
      <pc:sldChg chg="ord">
        <pc:chgData name="Vijay Gondaliya" userId="f32617a4d19f7c07" providerId="LiveId" clId="{FA17BA5D-F7E8-43FC-9D94-9CF4111FD7A6}" dt="2024-06-14T10:02:09.237" v="4"/>
        <pc:sldMkLst>
          <pc:docMk/>
          <pc:sldMk cId="1992939576" sldId="299"/>
        </pc:sldMkLst>
      </pc:sldChg>
      <pc:sldChg chg="new del">
        <pc:chgData name="Vijay Gondaliya" userId="f32617a4d19f7c07" providerId="LiveId" clId="{FA17BA5D-F7E8-43FC-9D94-9CF4111FD7A6}" dt="2024-06-14T10:02:07.313" v="2" actId="47"/>
        <pc:sldMkLst>
          <pc:docMk/>
          <pc:sldMk cId="173863562" sldId="302"/>
        </pc:sldMkLst>
      </pc:sldChg>
      <pc:sldChg chg="add">
        <pc:chgData name="Vijay Gondaliya" userId="f32617a4d19f7c07" providerId="LiveId" clId="{FA17BA5D-F7E8-43FC-9D94-9CF4111FD7A6}" dt="2024-06-14T10:02:03.453" v="1"/>
        <pc:sldMkLst>
          <pc:docMk/>
          <pc:sldMk cId="1894940299" sldId="303"/>
        </pc:sldMkLst>
      </pc:sldChg>
    </pc:docChg>
  </pc:docChgLst>
  <pc:docChgLst>
    <pc:chgData name="Vijay Gondaliya" userId="f32617a4d19f7c07" providerId="LiveId" clId="{7E05861E-CC9D-42C2-AC82-3014FE0A1AE9}"/>
    <pc:docChg chg="undo redo custSel addSld delSld modSld sldOrd">
      <pc:chgData name="Vijay Gondaliya" userId="f32617a4d19f7c07" providerId="LiveId" clId="{7E05861E-CC9D-42C2-AC82-3014FE0A1AE9}" dt="2024-05-13T06:09:06.414" v="1420" actId="255"/>
      <pc:docMkLst>
        <pc:docMk/>
      </pc:docMkLst>
      <pc:sldChg chg="addSp delSp modSp mod setBg modClrScheme chgLayout">
        <pc:chgData name="Vijay Gondaliya" userId="f32617a4d19f7c07" providerId="LiveId" clId="{7E05861E-CC9D-42C2-AC82-3014FE0A1AE9}" dt="2024-05-13T03:22:08.366" v="60" actId="1076"/>
        <pc:sldMkLst>
          <pc:docMk/>
          <pc:sldMk cId="3946934594" sldId="256"/>
        </pc:sldMkLst>
        <pc:spChg chg="mod">
          <ac:chgData name="Vijay Gondaliya" userId="f32617a4d19f7c07" providerId="LiveId" clId="{7E05861E-CC9D-42C2-AC82-3014FE0A1AE9}" dt="2024-05-13T03:22:06.725" v="59" actId="1076"/>
          <ac:spMkLst>
            <pc:docMk/>
            <pc:sldMk cId="3946934594" sldId="256"/>
            <ac:spMk id="2" creationId="{632BE5BF-9922-45FB-8F3F-4446D40A051B}"/>
          </ac:spMkLst>
        </pc:spChg>
        <pc:spChg chg="del">
          <ac:chgData name="Vijay Gondaliya" userId="f32617a4d19f7c07" providerId="LiveId" clId="{7E05861E-CC9D-42C2-AC82-3014FE0A1AE9}" dt="2024-05-13T03:20:27.574" v="1" actId="478"/>
          <ac:spMkLst>
            <pc:docMk/>
            <pc:sldMk cId="3946934594" sldId="256"/>
            <ac:spMk id="3" creationId="{0D537F64-4C96-4AA8-BB21-E8053A3186DD}"/>
          </ac:spMkLst>
        </pc:spChg>
        <pc:spChg chg="add del mod">
          <ac:chgData name="Vijay Gondaliya" userId="f32617a4d19f7c07" providerId="LiveId" clId="{7E05861E-CC9D-42C2-AC82-3014FE0A1AE9}" dt="2024-05-13T03:20:29.790" v="2" actId="478"/>
          <ac:spMkLst>
            <pc:docMk/>
            <pc:sldMk cId="3946934594" sldId="256"/>
            <ac:spMk id="7" creationId="{52EAC526-4058-BE17-72C6-635524705D44}"/>
          </ac:spMkLst>
        </pc:spChg>
        <pc:spChg chg="add del mod">
          <ac:chgData name="Vijay Gondaliya" userId="f32617a4d19f7c07" providerId="LiveId" clId="{7E05861E-CC9D-42C2-AC82-3014FE0A1AE9}" dt="2024-05-13T03:21:40.980" v="54" actId="26606"/>
          <ac:spMkLst>
            <pc:docMk/>
            <pc:sldMk cId="3946934594" sldId="256"/>
            <ac:spMk id="10" creationId="{A48E49A4-28BF-A5F9-B000-7148E01FA232}"/>
          </ac:spMkLst>
        </pc:spChg>
        <pc:picChg chg="add mod ord">
          <ac:chgData name="Vijay Gondaliya" userId="f32617a4d19f7c07" providerId="LiveId" clId="{7E05861E-CC9D-42C2-AC82-3014FE0A1AE9}" dt="2024-05-13T03:22:08.366" v="60" actId="1076"/>
          <ac:picMkLst>
            <pc:docMk/>
            <pc:sldMk cId="3946934594" sldId="256"/>
            <ac:picMk id="4" creationId="{63A288F3-C096-F7F2-EB05-C2189EA91315}"/>
          </ac:picMkLst>
        </pc:picChg>
        <pc:picChg chg="add mod">
          <ac:chgData name="Vijay Gondaliya" userId="f32617a4d19f7c07" providerId="LiveId" clId="{7E05861E-CC9D-42C2-AC82-3014FE0A1AE9}" dt="2024-05-13T03:21:48.964" v="55" actId="1076"/>
          <ac:picMkLst>
            <pc:docMk/>
            <pc:sldMk cId="3946934594" sldId="256"/>
            <ac:picMk id="5" creationId="{6443443D-EF83-C1EE-F650-A88F65AB3307}"/>
          </ac:picMkLst>
        </pc:picChg>
      </pc:sldChg>
      <pc:sldChg chg="addSp delSp modSp mod ord modClrScheme chgLayout">
        <pc:chgData name="Vijay Gondaliya" userId="f32617a4d19f7c07" providerId="LiveId" clId="{7E05861E-CC9D-42C2-AC82-3014FE0A1AE9}" dt="2024-05-13T04:15:43.345" v="677"/>
        <pc:sldMkLst>
          <pc:docMk/>
          <pc:sldMk cId="2902794312" sldId="257"/>
        </pc:sldMkLst>
        <pc:spChg chg="mod ord">
          <ac:chgData name="Vijay Gondaliya" userId="f32617a4d19f7c07" providerId="LiveId" clId="{7E05861E-CC9D-42C2-AC82-3014FE0A1AE9}" dt="2024-05-13T04:03:05.895" v="450" actId="700"/>
          <ac:spMkLst>
            <pc:docMk/>
            <pc:sldMk cId="2902794312" sldId="257"/>
            <ac:spMk id="2" creationId="{0B24BF10-2B55-43AB-9F77-F1A1410384A9}"/>
          </ac:spMkLst>
        </pc:spChg>
        <pc:spChg chg="add del mod ord">
          <ac:chgData name="Vijay Gondaliya" userId="f32617a4d19f7c07" providerId="LiveId" clId="{7E05861E-CC9D-42C2-AC82-3014FE0A1AE9}" dt="2024-05-13T04:02:51.660" v="447" actId="700"/>
          <ac:spMkLst>
            <pc:docMk/>
            <pc:sldMk cId="2902794312" sldId="257"/>
            <ac:spMk id="3" creationId="{4C4DABAF-4D9A-CAE2-4913-4384AC7F8DC4}"/>
          </ac:spMkLst>
        </pc:spChg>
        <pc:spChg chg="mod ord">
          <ac:chgData name="Vijay Gondaliya" userId="f32617a4d19f7c07" providerId="LiveId" clId="{7E05861E-CC9D-42C2-AC82-3014FE0A1AE9}" dt="2024-05-13T04:15:43.345" v="677"/>
          <ac:spMkLst>
            <pc:docMk/>
            <pc:sldMk cId="2902794312" sldId="257"/>
            <ac:spMk id="4" creationId="{E3BD8413-C238-49D7-A4E1-E8FEF1811A0E}"/>
          </ac:spMkLst>
        </pc:spChg>
        <pc:spChg chg="add mod ord">
          <ac:chgData name="Vijay Gondaliya" userId="f32617a4d19f7c07" providerId="LiveId" clId="{7E05861E-CC9D-42C2-AC82-3014FE0A1AE9}" dt="2024-05-13T04:15:40.662" v="676" actId="21"/>
          <ac:spMkLst>
            <pc:docMk/>
            <pc:sldMk cId="2902794312" sldId="257"/>
            <ac:spMk id="5" creationId="{FC377804-C4AD-251B-E66F-2B7A88A95728}"/>
          </ac:spMkLst>
        </pc:spChg>
        <pc:picChg chg="add del">
          <ac:chgData name="Vijay Gondaliya" userId="f32617a4d19f7c07" providerId="LiveId" clId="{7E05861E-CC9D-42C2-AC82-3014FE0A1AE9}" dt="2024-05-13T04:02:43.354" v="445" actId="478"/>
          <ac:picMkLst>
            <pc:docMk/>
            <pc:sldMk cId="2902794312" sldId="257"/>
            <ac:picMk id="6" creationId="{FFBB2BCA-249D-F672-9AD2-0AD2A40BB000}"/>
          </ac:picMkLst>
        </pc:picChg>
      </pc:sldChg>
      <pc:sldChg chg="addSp delSp modSp mod modClrScheme chgLayout">
        <pc:chgData name="Vijay Gondaliya" userId="f32617a4d19f7c07" providerId="LiveId" clId="{7E05861E-CC9D-42C2-AC82-3014FE0A1AE9}" dt="2024-05-13T05:44:35.799" v="1160" actId="404"/>
        <pc:sldMkLst>
          <pc:docMk/>
          <pc:sldMk cId="3733486012" sldId="258"/>
        </pc:sldMkLst>
        <pc:spChg chg="mod">
          <ac:chgData name="Vijay Gondaliya" userId="f32617a4d19f7c07" providerId="LiveId" clId="{7E05861E-CC9D-42C2-AC82-3014FE0A1AE9}" dt="2024-05-13T03:23:07.529" v="67" actId="26606"/>
          <ac:spMkLst>
            <pc:docMk/>
            <pc:sldMk cId="3733486012" sldId="258"/>
            <ac:spMk id="2" creationId="{BE9800F6-D571-48C4-8466-12AA1ADB6599}"/>
          </ac:spMkLst>
        </pc:spChg>
        <pc:spChg chg="mod">
          <ac:chgData name="Vijay Gondaliya" userId="f32617a4d19f7c07" providerId="LiveId" clId="{7E05861E-CC9D-42C2-AC82-3014FE0A1AE9}" dt="2024-05-13T03:23:30.276" v="91" actId="403"/>
          <ac:spMkLst>
            <pc:docMk/>
            <pc:sldMk cId="3733486012" sldId="258"/>
            <ac:spMk id="7" creationId="{7875C19A-1AAE-476A-A316-A2CF92D763D3}"/>
          </ac:spMkLst>
        </pc:spChg>
        <pc:spChg chg="del">
          <ac:chgData name="Vijay Gondaliya" userId="f32617a4d19f7c07" providerId="LiveId" clId="{7E05861E-CC9D-42C2-AC82-3014FE0A1AE9}" dt="2024-05-13T03:23:07.529" v="67" actId="26606"/>
          <ac:spMkLst>
            <pc:docMk/>
            <pc:sldMk cId="3733486012" sldId="258"/>
            <ac:spMk id="10" creationId="{EF2BC084-E6DB-4DE7-B309-042A85EBA700}"/>
          </ac:spMkLst>
        </pc:spChg>
        <pc:graphicFrameChg chg="add mod modGraphic">
          <ac:chgData name="Vijay Gondaliya" userId="f32617a4d19f7c07" providerId="LiveId" clId="{7E05861E-CC9D-42C2-AC82-3014FE0A1AE9}" dt="2024-05-13T05:44:35.799" v="1160" actId="404"/>
          <ac:graphicFrameMkLst>
            <pc:docMk/>
            <pc:sldMk cId="3733486012" sldId="258"/>
            <ac:graphicFrameMk id="12" creationId="{52DF7463-9C7B-8876-100F-05A9E605E189}"/>
          </ac:graphicFrameMkLst>
        </pc:graphicFrameChg>
      </pc:sldChg>
      <pc:sldChg chg="del ord">
        <pc:chgData name="Vijay Gondaliya" userId="f32617a4d19f7c07" providerId="LiveId" clId="{7E05861E-CC9D-42C2-AC82-3014FE0A1AE9}" dt="2024-05-13T05:38:24.541" v="1097" actId="47"/>
        <pc:sldMkLst>
          <pc:docMk/>
          <pc:sldMk cId="709828751" sldId="260"/>
        </pc:sldMkLst>
      </pc:sldChg>
      <pc:sldChg chg="del">
        <pc:chgData name="Vijay Gondaliya" userId="f32617a4d19f7c07" providerId="LiveId" clId="{7E05861E-CC9D-42C2-AC82-3014FE0A1AE9}" dt="2024-05-13T04:49:43.091" v="954" actId="47"/>
        <pc:sldMkLst>
          <pc:docMk/>
          <pc:sldMk cId="3607270498" sldId="261"/>
        </pc:sldMkLst>
      </pc:sldChg>
      <pc:sldChg chg="del">
        <pc:chgData name="Vijay Gondaliya" userId="f32617a4d19f7c07" providerId="LiveId" clId="{7E05861E-CC9D-42C2-AC82-3014FE0A1AE9}" dt="2024-05-13T04:49:44.036" v="955" actId="47"/>
        <pc:sldMkLst>
          <pc:docMk/>
          <pc:sldMk cId="3892131414" sldId="262"/>
        </pc:sldMkLst>
      </pc:sldChg>
      <pc:sldChg chg="del">
        <pc:chgData name="Vijay Gondaliya" userId="f32617a4d19f7c07" providerId="LiveId" clId="{7E05861E-CC9D-42C2-AC82-3014FE0A1AE9}" dt="2024-05-13T04:49:45.862" v="957" actId="47"/>
        <pc:sldMkLst>
          <pc:docMk/>
          <pc:sldMk cId="663103393" sldId="264"/>
        </pc:sldMkLst>
      </pc:sldChg>
      <pc:sldChg chg="del">
        <pc:chgData name="Vijay Gondaliya" userId="f32617a4d19f7c07" providerId="LiveId" clId="{7E05861E-CC9D-42C2-AC82-3014FE0A1AE9}" dt="2024-05-13T04:49:47.836" v="958" actId="47"/>
        <pc:sldMkLst>
          <pc:docMk/>
          <pc:sldMk cId="1065425595" sldId="266"/>
        </pc:sldMkLst>
      </pc:sldChg>
      <pc:sldChg chg="modSp mod">
        <pc:chgData name="Vijay Gondaliya" userId="f32617a4d19f7c07" providerId="LiveId" clId="{7E05861E-CC9D-42C2-AC82-3014FE0A1AE9}" dt="2024-05-13T05:53:02.001" v="1284" actId="14100"/>
        <pc:sldMkLst>
          <pc:docMk/>
          <pc:sldMk cId="914134537" sldId="267"/>
        </pc:sldMkLst>
        <pc:spChg chg="mod">
          <ac:chgData name="Vijay Gondaliya" userId="f32617a4d19f7c07" providerId="LiveId" clId="{7E05861E-CC9D-42C2-AC82-3014FE0A1AE9}" dt="2024-05-13T05:53:02.001" v="1284" actId="14100"/>
          <ac:spMkLst>
            <pc:docMk/>
            <pc:sldMk cId="914134537" sldId="267"/>
            <ac:spMk id="6" creationId="{A4CD37D6-FE32-48E3-A3AD-F07BE6A19FA1}"/>
          </ac:spMkLst>
        </pc:spChg>
      </pc:sldChg>
      <pc:sldChg chg="modSp mod">
        <pc:chgData name="Vijay Gondaliya" userId="f32617a4d19f7c07" providerId="LiveId" clId="{7E05861E-CC9D-42C2-AC82-3014FE0A1AE9}" dt="2024-05-13T06:07:21.944" v="1406" actId="13926"/>
        <pc:sldMkLst>
          <pc:docMk/>
          <pc:sldMk cId="44069682" sldId="268"/>
        </pc:sldMkLst>
        <pc:spChg chg="mod">
          <ac:chgData name="Vijay Gondaliya" userId="f32617a4d19f7c07" providerId="LiveId" clId="{7E05861E-CC9D-42C2-AC82-3014FE0A1AE9}" dt="2024-05-13T06:07:21.944" v="1406" actId="13926"/>
          <ac:spMkLst>
            <pc:docMk/>
            <pc:sldMk cId="44069682" sldId="268"/>
            <ac:spMk id="2" creationId="{632BE5BF-9922-45FB-8F3F-4446D40A051B}"/>
          </ac:spMkLst>
        </pc:spChg>
      </pc:sldChg>
      <pc:sldChg chg="del">
        <pc:chgData name="Vijay Gondaliya" userId="f32617a4d19f7c07" providerId="LiveId" clId="{7E05861E-CC9D-42C2-AC82-3014FE0A1AE9}" dt="2024-05-13T05:38:20.082" v="1095" actId="47"/>
        <pc:sldMkLst>
          <pc:docMk/>
          <pc:sldMk cId="429771863" sldId="269"/>
        </pc:sldMkLst>
      </pc:sldChg>
      <pc:sldChg chg="addSp delSp modSp add mod setBg modClrScheme chgLayout">
        <pc:chgData name="Vijay Gondaliya" userId="f32617a4d19f7c07" providerId="LiveId" clId="{7E05861E-CC9D-42C2-AC82-3014FE0A1AE9}" dt="2024-05-13T05:48:50.729" v="1210" actId="1076"/>
        <pc:sldMkLst>
          <pc:docMk/>
          <pc:sldMk cId="1341287451" sldId="269"/>
        </pc:sldMkLst>
        <pc:spChg chg="add del mod">
          <ac:chgData name="Vijay Gondaliya" userId="f32617a4d19f7c07" providerId="LiveId" clId="{7E05861E-CC9D-42C2-AC82-3014FE0A1AE9}" dt="2024-05-13T05:48:44.011" v="1208" actId="478"/>
          <ac:spMkLst>
            <pc:docMk/>
            <pc:sldMk cId="1341287451" sldId="269"/>
            <ac:spMk id="7" creationId="{027907A8-6B4A-5F9E-7D3F-2B05E9F3BB31}"/>
          </ac:spMkLst>
        </pc:spChg>
        <pc:spChg chg="add mod">
          <ac:chgData name="Vijay Gondaliya" userId="f32617a4d19f7c07" providerId="LiveId" clId="{7E05861E-CC9D-42C2-AC82-3014FE0A1AE9}" dt="2024-05-13T05:48:24.573" v="1203" actId="26606"/>
          <ac:spMkLst>
            <pc:docMk/>
            <pc:sldMk cId="1341287451" sldId="269"/>
            <ac:spMk id="9" creationId="{DE1BBF8F-D4BF-FF83-24BA-6F55D7323E72}"/>
          </ac:spMkLst>
        </pc:spChg>
        <pc:picChg chg="mod">
          <ac:chgData name="Vijay Gondaliya" userId="f32617a4d19f7c07" providerId="LiveId" clId="{7E05861E-CC9D-42C2-AC82-3014FE0A1AE9}" dt="2024-05-13T05:48:48.245" v="1209" actId="1076"/>
          <ac:picMkLst>
            <pc:docMk/>
            <pc:sldMk cId="1341287451" sldId="269"/>
            <ac:picMk id="2" creationId="{00000000-0000-0000-0000-000000000000}"/>
          </ac:picMkLst>
        </pc:picChg>
        <pc:picChg chg="add mod">
          <ac:chgData name="Vijay Gondaliya" userId="f32617a4d19f7c07" providerId="LiveId" clId="{7E05861E-CC9D-42C2-AC82-3014FE0A1AE9}" dt="2024-05-13T05:48:50.729" v="1210" actId="1076"/>
          <ac:picMkLst>
            <pc:docMk/>
            <pc:sldMk cId="1341287451" sldId="269"/>
            <ac:picMk id="3" creationId="{B5E50F28-AB45-DD93-54AB-C32F8DD4DE6E}"/>
          </ac:picMkLst>
        </pc:picChg>
      </pc:sldChg>
      <pc:sldChg chg="modSp add mod setBg">
        <pc:chgData name="Vijay Gondaliya" userId="f32617a4d19f7c07" providerId="LiveId" clId="{7E05861E-CC9D-42C2-AC82-3014FE0A1AE9}" dt="2024-05-13T06:04:15.583" v="1363" actId="27636"/>
        <pc:sldMkLst>
          <pc:docMk/>
          <pc:sldMk cId="1871268624" sldId="280"/>
        </pc:sldMkLst>
        <pc:spChg chg="mod">
          <ac:chgData name="Vijay Gondaliya" userId="f32617a4d19f7c07" providerId="LiveId" clId="{7E05861E-CC9D-42C2-AC82-3014FE0A1AE9}" dt="2024-05-13T06:04:03.955" v="1353" actId="2711"/>
          <ac:spMkLst>
            <pc:docMk/>
            <pc:sldMk cId="1871268624" sldId="280"/>
            <ac:spMk id="2" creationId="{00000000-0000-0000-0000-000000000000}"/>
          </ac:spMkLst>
        </pc:spChg>
        <pc:spChg chg="mod">
          <ac:chgData name="Vijay Gondaliya" userId="f32617a4d19f7c07" providerId="LiveId" clId="{7E05861E-CC9D-42C2-AC82-3014FE0A1AE9}" dt="2024-05-13T06:04:15.583" v="1363" actId="27636"/>
          <ac:spMkLst>
            <pc:docMk/>
            <pc:sldMk cId="1871268624" sldId="280"/>
            <ac:spMk id="3" creationId="{00000000-0000-0000-0000-000000000000}"/>
          </ac:spMkLst>
        </pc:spChg>
      </pc:sldChg>
      <pc:sldChg chg="modSp add mod setBg">
        <pc:chgData name="Vijay Gondaliya" userId="f32617a4d19f7c07" providerId="LiveId" clId="{7E05861E-CC9D-42C2-AC82-3014FE0A1AE9}" dt="2024-05-13T06:06:29.288" v="1399" actId="122"/>
        <pc:sldMkLst>
          <pc:docMk/>
          <pc:sldMk cId="150760364" sldId="281"/>
        </pc:sldMkLst>
        <pc:spChg chg="mod">
          <ac:chgData name="Vijay Gondaliya" userId="f32617a4d19f7c07" providerId="LiveId" clId="{7E05861E-CC9D-42C2-AC82-3014FE0A1AE9}" dt="2024-05-13T06:05:29.371" v="1377" actId="255"/>
          <ac:spMkLst>
            <pc:docMk/>
            <pc:sldMk cId="150760364" sldId="281"/>
            <ac:spMk id="5" creationId="{00000000-0000-0000-0000-000000000000}"/>
          </ac:spMkLst>
        </pc:spChg>
        <pc:graphicFrameChg chg="mod modGraphic">
          <ac:chgData name="Vijay Gondaliya" userId="f32617a4d19f7c07" providerId="LiveId" clId="{7E05861E-CC9D-42C2-AC82-3014FE0A1AE9}" dt="2024-05-13T06:06:29.288" v="1399" actId="122"/>
          <ac:graphicFrameMkLst>
            <pc:docMk/>
            <pc:sldMk cId="150760364" sldId="281"/>
            <ac:graphicFrameMk id="4" creationId="{00000000-0000-0000-0000-000000000000}"/>
          </ac:graphicFrameMkLst>
        </pc:graphicFrameChg>
      </pc:sldChg>
      <pc:sldChg chg="modSp add mod setBg">
        <pc:chgData name="Vijay Gondaliya" userId="f32617a4d19f7c07" providerId="LiveId" clId="{7E05861E-CC9D-42C2-AC82-3014FE0A1AE9}" dt="2024-05-13T06:09:01.756" v="1419" actId="255"/>
        <pc:sldMkLst>
          <pc:docMk/>
          <pc:sldMk cId="2255739585" sldId="282"/>
        </pc:sldMkLst>
        <pc:spChg chg="mod">
          <ac:chgData name="Vijay Gondaliya" userId="f32617a4d19f7c07" providerId="LiveId" clId="{7E05861E-CC9D-42C2-AC82-3014FE0A1AE9}" dt="2024-05-13T06:04:32.266" v="1368" actId="2711"/>
          <ac:spMkLst>
            <pc:docMk/>
            <pc:sldMk cId="2255739585" sldId="282"/>
            <ac:spMk id="2" creationId="{00000000-0000-0000-0000-000000000000}"/>
          </ac:spMkLst>
        </pc:spChg>
        <pc:spChg chg="mod">
          <ac:chgData name="Vijay Gondaliya" userId="f32617a4d19f7c07" providerId="LiveId" clId="{7E05861E-CC9D-42C2-AC82-3014FE0A1AE9}" dt="2024-05-13T06:09:01.756" v="1419" actId="255"/>
          <ac:spMkLst>
            <pc:docMk/>
            <pc:sldMk cId="2255739585" sldId="282"/>
            <ac:spMk id="3" creationId="{00000000-0000-0000-0000-000000000000}"/>
          </ac:spMkLst>
        </pc:spChg>
      </pc:sldChg>
      <pc:sldChg chg="del">
        <pc:chgData name="Vijay Gondaliya" userId="f32617a4d19f7c07" providerId="LiveId" clId="{7E05861E-CC9D-42C2-AC82-3014FE0A1AE9}" dt="2024-05-13T04:49:44.932" v="956" actId="47"/>
        <pc:sldMkLst>
          <pc:docMk/>
          <pc:sldMk cId="451187730" sldId="283"/>
        </pc:sldMkLst>
      </pc:sldChg>
      <pc:sldChg chg="del">
        <pc:chgData name="Vijay Gondaliya" userId="f32617a4d19f7c07" providerId="LiveId" clId="{7E05861E-CC9D-42C2-AC82-3014FE0A1AE9}" dt="2024-05-13T04:49:48.643" v="959" actId="47"/>
        <pc:sldMkLst>
          <pc:docMk/>
          <pc:sldMk cId="3322300142" sldId="284"/>
        </pc:sldMkLst>
      </pc:sldChg>
      <pc:sldChg chg="del">
        <pc:chgData name="Vijay Gondaliya" userId="f32617a4d19f7c07" providerId="LiveId" clId="{7E05861E-CC9D-42C2-AC82-3014FE0A1AE9}" dt="2024-05-13T05:38:21.949" v="1096" actId="47"/>
        <pc:sldMkLst>
          <pc:docMk/>
          <pc:sldMk cId="59582380" sldId="285"/>
        </pc:sldMkLst>
      </pc:sldChg>
      <pc:sldChg chg="modSp mod">
        <pc:chgData name="Vijay Gondaliya" userId="f32617a4d19f7c07" providerId="LiveId" clId="{7E05861E-CC9D-42C2-AC82-3014FE0A1AE9}" dt="2024-05-13T03:39:05.584" v="334" actId="20577"/>
        <pc:sldMkLst>
          <pc:docMk/>
          <pc:sldMk cId="3185944252" sldId="286"/>
        </pc:sldMkLst>
        <pc:spChg chg="mod">
          <ac:chgData name="Vijay Gondaliya" userId="f32617a4d19f7c07" providerId="LiveId" clId="{7E05861E-CC9D-42C2-AC82-3014FE0A1AE9}" dt="2024-05-13T03:39:05.584" v="334" actId="20577"/>
          <ac:spMkLst>
            <pc:docMk/>
            <pc:sldMk cId="3185944252" sldId="286"/>
            <ac:spMk id="4" creationId="{10829165-4E64-EF8B-5BA4-D05EF2109D0F}"/>
          </ac:spMkLst>
        </pc:spChg>
      </pc:sldChg>
      <pc:sldChg chg="modSp add mod">
        <pc:chgData name="Vijay Gondaliya" userId="f32617a4d19f7c07" providerId="LiveId" clId="{7E05861E-CC9D-42C2-AC82-3014FE0A1AE9}" dt="2024-05-13T03:33:57.334" v="319" actId="207"/>
        <pc:sldMkLst>
          <pc:docMk/>
          <pc:sldMk cId="2106668865" sldId="287"/>
        </pc:sldMkLst>
        <pc:spChg chg="mod">
          <ac:chgData name="Vijay Gondaliya" userId="f32617a4d19f7c07" providerId="LiveId" clId="{7E05861E-CC9D-42C2-AC82-3014FE0A1AE9}" dt="2024-05-13T03:33:57.334" v="319" actId="207"/>
          <ac:spMkLst>
            <pc:docMk/>
            <pc:sldMk cId="2106668865" sldId="287"/>
            <ac:spMk id="4" creationId="{10829165-4E64-EF8B-5BA4-D05EF2109D0F}"/>
          </ac:spMkLst>
        </pc:spChg>
      </pc:sldChg>
      <pc:sldChg chg="modSp new mod">
        <pc:chgData name="Vijay Gondaliya" userId="f32617a4d19f7c07" providerId="LiveId" clId="{7E05861E-CC9D-42C2-AC82-3014FE0A1AE9}" dt="2024-05-13T04:01:56.354" v="444" actId="20577"/>
        <pc:sldMkLst>
          <pc:docMk/>
          <pc:sldMk cId="3040100478" sldId="288"/>
        </pc:sldMkLst>
        <pc:spChg chg="mod">
          <ac:chgData name="Vijay Gondaliya" userId="f32617a4d19f7c07" providerId="LiveId" clId="{7E05861E-CC9D-42C2-AC82-3014FE0A1AE9}" dt="2024-05-13T03:42:01.534" v="342"/>
          <ac:spMkLst>
            <pc:docMk/>
            <pc:sldMk cId="3040100478" sldId="288"/>
            <ac:spMk id="2" creationId="{F8752B0D-80E1-4DE4-CD76-168A9E7583B1}"/>
          </ac:spMkLst>
        </pc:spChg>
        <pc:spChg chg="mod">
          <ac:chgData name="Vijay Gondaliya" userId="f32617a4d19f7c07" providerId="LiveId" clId="{7E05861E-CC9D-42C2-AC82-3014FE0A1AE9}" dt="2024-05-13T04:01:56.354" v="444" actId="20577"/>
          <ac:spMkLst>
            <pc:docMk/>
            <pc:sldMk cId="3040100478" sldId="288"/>
            <ac:spMk id="4" creationId="{C7B96A91-41CF-4F4C-7E17-C55A87127B90}"/>
          </ac:spMkLst>
        </pc:spChg>
      </pc:sldChg>
      <pc:sldChg chg="modSp new mod ord">
        <pc:chgData name="Vijay Gondaliya" userId="f32617a4d19f7c07" providerId="LiveId" clId="{7E05861E-CC9D-42C2-AC82-3014FE0A1AE9}" dt="2024-05-13T04:42:00.985" v="897" actId="20577"/>
        <pc:sldMkLst>
          <pc:docMk/>
          <pc:sldMk cId="1032636371" sldId="289"/>
        </pc:sldMkLst>
        <pc:spChg chg="mod">
          <ac:chgData name="Vijay Gondaliya" userId="f32617a4d19f7c07" providerId="LiveId" clId="{7E05861E-CC9D-42C2-AC82-3014FE0A1AE9}" dt="2024-05-13T04:15:09.462" v="659"/>
          <ac:spMkLst>
            <pc:docMk/>
            <pc:sldMk cId="1032636371" sldId="289"/>
            <ac:spMk id="2" creationId="{5EA50199-69DD-6436-7E77-0CA51D6EE22A}"/>
          </ac:spMkLst>
        </pc:spChg>
        <pc:spChg chg="mod">
          <ac:chgData name="Vijay Gondaliya" userId="f32617a4d19f7c07" providerId="LiveId" clId="{7E05861E-CC9D-42C2-AC82-3014FE0A1AE9}" dt="2024-05-13T04:42:00.985" v="897" actId="20577"/>
          <ac:spMkLst>
            <pc:docMk/>
            <pc:sldMk cId="1032636371" sldId="289"/>
            <ac:spMk id="4" creationId="{902B5E35-40AA-9FFB-0970-3FB181CFF766}"/>
          </ac:spMkLst>
        </pc:spChg>
      </pc:sldChg>
      <pc:sldChg chg="addSp delSp modSp new mod ord modClrScheme chgLayout">
        <pc:chgData name="Vijay Gondaliya" userId="f32617a4d19f7c07" providerId="LiveId" clId="{7E05861E-CC9D-42C2-AC82-3014FE0A1AE9}" dt="2024-05-13T04:49:34.525" v="953" actId="26606"/>
        <pc:sldMkLst>
          <pc:docMk/>
          <pc:sldMk cId="4102313122" sldId="290"/>
        </pc:sldMkLst>
        <pc:spChg chg="mod">
          <ac:chgData name="Vijay Gondaliya" userId="f32617a4d19f7c07" providerId="LiveId" clId="{7E05861E-CC9D-42C2-AC82-3014FE0A1AE9}" dt="2024-05-13T04:49:34.525" v="953" actId="26606"/>
          <ac:spMkLst>
            <pc:docMk/>
            <pc:sldMk cId="4102313122" sldId="290"/>
            <ac:spMk id="2" creationId="{176807F9-D905-4E98-FE6C-C334C65C5AE2}"/>
          </ac:spMkLst>
        </pc:spChg>
        <pc:spChg chg="mod">
          <ac:chgData name="Vijay Gondaliya" userId="f32617a4d19f7c07" providerId="LiveId" clId="{7E05861E-CC9D-42C2-AC82-3014FE0A1AE9}" dt="2024-05-13T04:49:34.525" v="953" actId="26606"/>
          <ac:spMkLst>
            <pc:docMk/>
            <pc:sldMk cId="4102313122" sldId="290"/>
            <ac:spMk id="3" creationId="{BB6ED324-A48D-8B52-D96F-A09A8BBA0A51}"/>
          </ac:spMkLst>
        </pc:spChg>
        <pc:spChg chg="add del mod">
          <ac:chgData name="Vijay Gondaliya" userId="f32617a4d19f7c07" providerId="LiveId" clId="{7E05861E-CC9D-42C2-AC82-3014FE0A1AE9}" dt="2024-05-13T04:49:34.525" v="953" actId="26606"/>
          <ac:spMkLst>
            <pc:docMk/>
            <pc:sldMk cId="4102313122" sldId="290"/>
            <ac:spMk id="4" creationId="{ABC5D700-D50D-8BED-2F03-18E59091213C}"/>
          </ac:spMkLst>
        </pc:spChg>
        <pc:spChg chg="add del mod">
          <ac:chgData name="Vijay Gondaliya" userId="f32617a4d19f7c07" providerId="LiveId" clId="{7E05861E-CC9D-42C2-AC82-3014FE0A1AE9}" dt="2024-05-13T04:49:34.525" v="953" actId="26606"/>
          <ac:spMkLst>
            <pc:docMk/>
            <pc:sldMk cId="4102313122" sldId="290"/>
            <ac:spMk id="10" creationId="{D6AC2DFD-C916-DD7B-2C68-D4DC08869534}"/>
          </ac:spMkLst>
        </pc:spChg>
        <pc:graphicFrameChg chg="add del">
          <ac:chgData name="Vijay Gondaliya" userId="f32617a4d19f7c07" providerId="LiveId" clId="{7E05861E-CC9D-42C2-AC82-3014FE0A1AE9}" dt="2024-05-13T04:49:34.525" v="953" actId="26606"/>
          <ac:graphicFrameMkLst>
            <pc:docMk/>
            <pc:sldMk cId="4102313122" sldId="290"/>
            <ac:graphicFrameMk id="6" creationId="{69EFE9E6-0C16-72B6-E21E-4BB25E25F624}"/>
          </ac:graphicFrameMkLst>
        </pc:graphicFrameChg>
      </pc:sldChg>
      <pc:sldChg chg="modSp add mod">
        <pc:chgData name="Vijay Gondaliya" userId="f32617a4d19f7c07" providerId="LiveId" clId="{7E05861E-CC9D-42C2-AC82-3014FE0A1AE9}" dt="2024-05-13T04:30:05.461" v="879" actId="20577"/>
        <pc:sldMkLst>
          <pc:docMk/>
          <pc:sldMk cId="3779856993" sldId="291"/>
        </pc:sldMkLst>
        <pc:spChg chg="mod">
          <ac:chgData name="Vijay Gondaliya" userId="f32617a4d19f7c07" providerId="LiveId" clId="{7E05861E-CC9D-42C2-AC82-3014FE0A1AE9}" dt="2024-05-13T04:19:16.012" v="778" actId="20577"/>
          <ac:spMkLst>
            <pc:docMk/>
            <pc:sldMk cId="3779856993" sldId="291"/>
            <ac:spMk id="4" creationId="{E3BD8413-C238-49D7-A4E1-E8FEF1811A0E}"/>
          </ac:spMkLst>
        </pc:spChg>
        <pc:spChg chg="mod">
          <ac:chgData name="Vijay Gondaliya" userId="f32617a4d19f7c07" providerId="LiveId" clId="{7E05861E-CC9D-42C2-AC82-3014FE0A1AE9}" dt="2024-05-13T04:30:05.461" v="879" actId="20577"/>
          <ac:spMkLst>
            <pc:docMk/>
            <pc:sldMk cId="3779856993" sldId="291"/>
            <ac:spMk id="5" creationId="{FC377804-C4AD-251B-E66F-2B7A88A95728}"/>
          </ac:spMkLst>
        </pc:spChg>
      </pc:sldChg>
      <pc:sldChg chg="modSp new mod">
        <pc:chgData name="Vijay Gondaliya" userId="f32617a4d19f7c07" providerId="LiveId" clId="{7E05861E-CC9D-42C2-AC82-3014FE0A1AE9}" dt="2024-05-13T05:24:51.127" v="995" actId="20577"/>
        <pc:sldMkLst>
          <pc:docMk/>
          <pc:sldMk cId="2992890223" sldId="292"/>
        </pc:sldMkLst>
        <pc:spChg chg="mod">
          <ac:chgData name="Vijay Gondaliya" userId="f32617a4d19f7c07" providerId="LiveId" clId="{7E05861E-CC9D-42C2-AC82-3014FE0A1AE9}" dt="2024-05-13T04:50:20.834" v="962" actId="20577"/>
          <ac:spMkLst>
            <pc:docMk/>
            <pc:sldMk cId="2992890223" sldId="292"/>
            <ac:spMk id="2" creationId="{D82D48D4-5CEA-1674-D251-2BB5D0BBA159}"/>
          </ac:spMkLst>
        </pc:spChg>
        <pc:spChg chg="mod">
          <ac:chgData name="Vijay Gondaliya" userId="f32617a4d19f7c07" providerId="LiveId" clId="{7E05861E-CC9D-42C2-AC82-3014FE0A1AE9}" dt="2024-05-13T05:24:51.127" v="995" actId="20577"/>
          <ac:spMkLst>
            <pc:docMk/>
            <pc:sldMk cId="2992890223" sldId="292"/>
            <ac:spMk id="4" creationId="{0BDD58A8-B344-809B-BA32-AD7853FEFDBC}"/>
          </ac:spMkLst>
        </pc:spChg>
      </pc:sldChg>
      <pc:sldChg chg="modSp new mod">
        <pc:chgData name="Vijay Gondaliya" userId="f32617a4d19f7c07" providerId="LiveId" clId="{7E05861E-CC9D-42C2-AC82-3014FE0A1AE9}" dt="2024-05-13T05:33:15.110" v="1047" actId="1076"/>
        <pc:sldMkLst>
          <pc:docMk/>
          <pc:sldMk cId="2957975294" sldId="293"/>
        </pc:sldMkLst>
        <pc:spChg chg="mod">
          <ac:chgData name="Vijay Gondaliya" userId="f32617a4d19f7c07" providerId="LiveId" clId="{7E05861E-CC9D-42C2-AC82-3014FE0A1AE9}" dt="2024-05-13T05:33:12.031" v="1046" actId="1076"/>
          <ac:spMkLst>
            <pc:docMk/>
            <pc:sldMk cId="2957975294" sldId="293"/>
            <ac:spMk id="2" creationId="{7ECC7A7D-09DD-E5C9-AD7B-B944E3BA40CC}"/>
          </ac:spMkLst>
        </pc:spChg>
        <pc:spChg chg="mod">
          <ac:chgData name="Vijay Gondaliya" userId="f32617a4d19f7c07" providerId="LiveId" clId="{7E05861E-CC9D-42C2-AC82-3014FE0A1AE9}" dt="2024-05-13T05:33:15.110" v="1047" actId="1076"/>
          <ac:spMkLst>
            <pc:docMk/>
            <pc:sldMk cId="2957975294" sldId="293"/>
            <ac:spMk id="4" creationId="{18F91DB5-BF1A-D76C-DA69-2CF7D7AC0929}"/>
          </ac:spMkLst>
        </pc:spChg>
      </pc:sldChg>
      <pc:sldChg chg="modSp add mod">
        <pc:chgData name="Vijay Gondaliya" userId="f32617a4d19f7c07" providerId="LiveId" clId="{7E05861E-CC9D-42C2-AC82-3014FE0A1AE9}" dt="2024-05-13T05:37:14.566" v="1094" actId="6549"/>
        <pc:sldMkLst>
          <pc:docMk/>
          <pc:sldMk cId="1485838214" sldId="294"/>
        </pc:sldMkLst>
        <pc:spChg chg="mod">
          <ac:chgData name="Vijay Gondaliya" userId="f32617a4d19f7c07" providerId="LiveId" clId="{7E05861E-CC9D-42C2-AC82-3014FE0A1AE9}" dt="2024-05-13T05:37:14.566" v="1094" actId="6549"/>
          <ac:spMkLst>
            <pc:docMk/>
            <pc:sldMk cId="1485838214" sldId="294"/>
            <ac:spMk id="4" creationId="{18F91DB5-BF1A-D76C-DA69-2CF7D7AC0929}"/>
          </ac:spMkLst>
        </pc:spChg>
      </pc:sldChg>
      <pc:sldChg chg="addSp modSp add mod">
        <pc:chgData name="Vijay Gondaliya" userId="f32617a4d19f7c07" providerId="LiveId" clId="{7E05861E-CC9D-42C2-AC82-3014FE0A1AE9}" dt="2024-05-13T06:03:35.082" v="1350" actId="2711"/>
        <pc:sldMkLst>
          <pc:docMk/>
          <pc:sldMk cId="723527276" sldId="295"/>
        </pc:sldMkLst>
        <pc:spChg chg="mod">
          <ac:chgData name="Vijay Gondaliya" userId="f32617a4d19f7c07" providerId="LiveId" clId="{7E05861E-CC9D-42C2-AC82-3014FE0A1AE9}" dt="2024-05-13T06:03:01.652" v="1323"/>
          <ac:spMkLst>
            <pc:docMk/>
            <pc:sldMk cId="723527276" sldId="295"/>
            <ac:spMk id="4" creationId="{18F91DB5-BF1A-D76C-DA69-2CF7D7AC0929}"/>
          </ac:spMkLst>
        </pc:spChg>
        <pc:graphicFrameChg chg="add mod modGraphic">
          <ac:chgData name="Vijay Gondaliya" userId="f32617a4d19f7c07" providerId="LiveId" clId="{7E05861E-CC9D-42C2-AC82-3014FE0A1AE9}" dt="2024-05-13T06:03:35.082" v="1350" actId="2711"/>
          <ac:graphicFrameMkLst>
            <pc:docMk/>
            <pc:sldMk cId="723527276" sldId="295"/>
            <ac:graphicFrameMk id="5" creationId="{2266DCD3-CA69-95B3-9C64-A8153FCAF523}"/>
          </ac:graphicFrameMkLst>
        </pc:graphicFrameChg>
      </pc:sldChg>
      <pc:sldChg chg="modSp new mod">
        <pc:chgData name="Vijay Gondaliya" userId="f32617a4d19f7c07" providerId="LiveId" clId="{7E05861E-CC9D-42C2-AC82-3014FE0A1AE9}" dt="2024-05-13T05:42:41.359" v="1156" actId="404"/>
        <pc:sldMkLst>
          <pc:docMk/>
          <pc:sldMk cId="1332666267" sldId="296"/>
        </pc:sldMkLst>
        <pc:spChg chg="mod">
          <ac:chgData name="Vijay Gondaliya" userId="f32617a4d19f7c07" providerId="LiveId" clId="{7E05861E-CC9D-42C2-AC82-3014FE0A1AE9}" dt="2024-05-13T05:39:06.830" v="1100" actId="2711"/>
          <ac:spMkLst>
            <pc:docMk/>
            <pc:sldMk cId="1332666267" sldId="296"/>
            <ac:spMk id="2" creationId="{BF8FFA43-56CD-D843-B922-8F8C941079FD}"/>
          </ac:spMkLst>
        </pc:spChg>
        <pc:spChg chg="mod">
          <ac:chgData name="Vijay Gondaliya" userId="f32617a4d19f7c07" providerId="LiveId" clId="{7E05861E-CC9D-42C2-AC82-3014FE0A1AE9}" dt="2024-05-13T05:42:41.359" v="1156" actId="404"/>
          <ac:spMkLst>
            <pc:docMk/>
            <pc:sldMk cId="1332666267" sldId="296"/>
            <ac:spMk id="4" creationId="{5EA0AE5B-0BCC-76E8-1731-94F41959C30B}"/>
          </ac:spMkLst>
        </pc:spChg>
      </pc:sldChg>
      <pc:sldChg chg="modSp add mod">
        <pc:chgData name="Vijay Gondaliya" userId="f32617a4d19f7c07" providerId="LiveId" clId="{7E05861E-CC9D-42C2-AC82-3014FE0A1AE9}" dt="2024-05-13T05:51:15.242" v="1229"/>
        <pc:sldMkLst>
          <pc:docMk/>
          <pc:sldMk cId="1187738155" sldId="297"/>
        </pc:sldMkLst>
        <pc:spChg chg="mod">
          <ac:chgData name="Vijay Gondaliya" userId="f32617a4d19f7c07" providerId="LiveId" clId="{7E05861E-CC9D-42C2-AC82-3014FE0A1AE9}" dt="2024-05-13T05:51:15.242" v="1229"/>
          <ac:spMkLst>
            <pc:docMk/>
            <pc:sldMk cId="1187738155" sldId="297"/>
            <ac:spMk id="4" creationId="{5EA0AE5B-0BCC-76E8-1731-94F41959C30B}"/>
          </ac:spMkLst>
        </pc:spChg>
      </pc:sldChg>
      <pc:sldChg chg="modSp new mod">
        <pc:chgData name="Vijay Gondaliya" userId="f32617a4d19f7c07" providerId="LiveId" clId="{7E05861E-CC9D-42C2-AC82-3014FE0A1AE9}" dt="2024-05-13T05:47:26.827" v="1199" actId="6549"/>
        <pc:sldMkLst>
          <pc:docMk/>
          <pc:sldMk cId="3409196812" sldId="298"/>
        </pc:sldMkLst>
        <pc:spChg chg="mod">
          <ac:chgData name="Vijay Gondaliya" userId="f32617a4d19f7c07" providerId="LiveId" clId="{7E05861E-CC9D-42C2-AC82-3014FE0A1AE9}" dt="2024-05-13T05:47:26.827" v="1199" actId="6549"/>
          <ac:spMkLst>
            <pc:docMk/>
            <pc:sldMk cId="3409196812" sldId="298"/>
            <ac:spMk id="2" creationId="{8AF97611-7371-1E7F-CF62-D958D0495DAA}"/>
          </ac:spMkLst>
        </pc:spChg>
        <pc:spChg chg="mod">
          <ac:chgData name="Vijay Gondaliya" userId="f32617a4d19f7c07" providerId="LiveId" clId="{7E05861E-CC9D-42C2-AC82-3014FE0A1AE9}" dt="2024-05-13T05:47:21.077" v="1198" actId="6549"/>
          <ac:spMkLst>
            <pc:docMk/>
            <pc:sldMk cId="3409196812" sldId="298"/>
            <ac:spMk id="4" creationId="{3EC918CC-542A-E187-AA62-F2ED33E3FE79}"/>
          </ac:spMkLst>
        </pc:spChg>
      </pc:sldChg>
      <pc:sldChg chg="addSp delSp modSp add mod ord setBg modClrScheme chgLayout">
        <pc:chgData name="Vijay Gondaliya" userId="f32617a4d19f7c07" providerId="LiveId" clId="{7E05861E-CC9D-42C2-AC82-3014FE0A1AE9}" dt="2024-05-13T05:53:07.704" v="1286"/>
        <pc:sldMkLst>
          <pc:docMk/>
          <pc:sldMk cId="1992939576" sldId="299"/>
        </pc:sldMkLst>
        <pc:spChg chg="add del mod">
          <ac:chgData name="Vijay Gondaliya" userId="f32617a4d19f7c07" providerId="LiveId" clId="{7E05861E-CC9D-42C2-AC82-3014FE0A1AE9}" dt="2024-05-13T05:48:57.275" v="1212" actId="478"/>
          <ac:spMkLst>
            <pc:docMk/>
            <pc:sldMk cId="1992939576" sldId="299"/>
            <ac:spMk id="7" creationId="{D29EEAE5-3AFC-741D-3B94-AB65A7599500}"/>
          </ac:spMkLst>
        </pc:spChg>
        <pc:spChg chg="add mod">
          <ac:chgData name="Vijay Gondaliya" userId="f32617a4d19f7c07" providerId="LiveId" clId="{7E05861E-CC9D-42C2-AC82-3014FE0A1AE9}" dt="2024-05-13T05:48:14.776" v="1201" actId="26606"/>
          <ac:spMkLst>
            <pc:docMk/>
            <pc:sldMk cId="1992939576" sldId="299"/>
            <ac:spMk id="9" creationId="{82E0AF54-74C8-8839-6B39-59FC74DE7B38}"/>
          </ac:spMkLst>
        </pc:spChg>
        <pc:picChg chg="del mod">
          <ac:chgData name="Vijay Gondaliya" userId="f32617a4d19f7c07" providerId="LiveId" clId="{7E05861E-CC9D-42C2-AC82-3014FE0A1AE9}" dt="2024-05-13T05:48:56.228" v="1211" actId="478"/>
          <ac:picMkLst>
            <pc:docMk/>
            <pc:sldMk cId="1992939576" sldId="299"/>
            <ac:picMk id="2" creationId="{00000000-0000-0000-0000-000000000000}"/>
          </ac:picMkLst>
        </pc:picChg>
        <pc:picChg chg="add mod modCrop">
          <ac:chgData name="Vijay Gondaliya" userId="f32617a4d19f7c07" providerId="LiveId" clId="{7E05861E-CC9D-42C2-AC82-3014FE0A1AE9}" dt="2024-05-13T05:50:02.862" v="1228" actId="14100"/>
          <ac:picMkLst>
            <pc:docMk/>
            <pc:sldMk cId="1992939576" sldId="299"/>
            <ac:picMk id="4" creationId="{C486C48A-D945-4930-BDD2-FB1FF7482E39}"/>
          </ac:picMkLst>
        </pc:picChg>
      </pc:sldChg>
      <pc:sldChg chg="modSp new mod">
        <pc:chgData name="Vijay Gondaliya" userId="f32617a4d19f7c07" providerId="LiveId" clId="{7E05861E-CC9D-42C2-AC82-3014FE0A1AE9}" dt="2024-05-13T05:59:16.007" v="1315" actId="20577"/>
        <pc:sldMkLst>
          <pc:docMk/>
          <pc:sldMk cId="259028894" sldId="300"/>
        </pc:sldMkLst>
        <pc:spChg chg="mod">
          <ac:chgData name="Vijay Gondaliya" userId="f32617a4d19f7c07" providerId="LiveId" clId="{7E05861E-CC9D-42C2-AC82-3014FE0A1AE9}" dt="2024-05-13T05:55:12.135" v="1305" actId="255"/>
          <ac:spMkLst>
            <pc:docMk/>
            <pc:sldMk cId="259028894" sldId="300"/>
            <ac:spMk id="2" creationId="{D404697B-BAA5-0246-BC17-479B56A9F41B}"/>
          </ac:spMkLst>
        </pc:spChg>
        <pc:spChg chg="mod">
          <ac:chgData name="Vijay Gondaliya" userId="f32617a4d19f7c07" providerId="LiveId" clId="{7E05861E-CC9D-42C2-AC82-3014FE0A1AE9}" dt="2024-05-13T05:59:16.007" v="1315" actId="20577"/>
          <ac:spMkLst>
            <pc:docMk/>
            <pc:sldMk cId="259028894" sldId="300"/>
            <ac:spMk id="4" creationId="{79E07F3F-B93F-6264-5952-1A92E29286FF}"/>
          </ac:spMkLst>
        </pc:spChg>
      </pc:sldChg>
      <pc:sldChg chg="modSp add mod">
        <pc:chgData name="Vijay Gondaliya" userId="f32617a4d19f7c07" providerId="LiveId" clId="{7E05861E-CC9D-42C2-AC82-3014FE0A1AE9}" dt="2024-05-13T06:09:06.414" v="1420" actId="255"/>
        <pc:sldMkLst>
          <pc:docMk/>
          <pc:sldMk cId="47704111" sldId="301"/>
        </pc:sldMkLst>
        <pc:spChg chg="mod">
          <ac:chgData name="Vijay Gondaliya" userId="f32617a4d19f7c07" providerId="LiveId" clId="{7E05861E-CC9D-42C2-AC82-3014FE0A1AE9}" dt="2024-05-13T06:09:06.414" v="1420" actId="255"/>
          <ac:spMkLst>
            <pc:docMk/>
            <pc:sldMk cId="47704111" sldId="301"/>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5155BD-7C96-4DCE-BDE2-D79679DCCAA1}" type="doc">
      <dgm:prSet loTypeId="urn:microsoft.com/office/officeart/2005/8/layout/default" loCatId="list" qsTypeId="urn:microsoft.com/office/officeart/2005/8/quickstyle/simple5" qsCatId="simple" csTypeId="urn:microsoft.com/office/officeart/2005/8/colors/accent2_2" csCatId="accent2" phldr="1"/>
      <dgm:spPr/>
      <dgm:t>
        <a:bodyPr/>
        <a:lstStyle/>
        <a:p>
          <a:endParaRPr lang="en-US"/>
        </a:p>
      </dgm:t>
    </dgm:pt>
    <dgm:pt modelId="{86C48E66-5749-4795-A19D-AC9FE7227A6F}">
      <dgm:prSet/>
      <dgm:spPr/>
      <dgm:t>
        <a:bodyPr/>
        <a:lstStyle/>
        <a:p>
          <a:r>
            <a:rPr lang="en-US" b="1" dirty="0">
              <a:latin typeface="Times New Roman" panose="02020603050405020304" pitchFamily="18" charset="0"/>
              <a:cs typeface="Times New Roman" panose="02020603050405020304" pitchFamily="18" charset="0"/>
            </a:rPr>
            <a:t>Refund of Duty and Taxes on Exported Products  Scheme (</a:t>
          </a:r>
          <a:r>
            <a:rPr lang="en-US" b="1" dirty="0" err="1">
              <a:latin typeface="Times New Roman" panose="02020603050405020304" pitchFamily="18" charset="0"/>
              <a:cs typeface="Times New Roman" panose="02020603050405020304" pitchFamily="18" charset="0"/>
            </a:rPr>
            <a:t>RoDTEP</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21CB326E-41D2-4939-B3D8-B3849FBB8904}" type="parTrans" cxnId="{1867964C-EC54-4948-9B2F-0060ADABC1CC}">
      <dgm:prSet/>
      <dgm:spPr/>
      <dgm:t>
        <a:bodyPr/>
        <a:lstStyle/>
        <a:p>
          <a:endParaRPr lang="en-US">
            <a:latin typeface="Times New Roman" panose="02020603050405020304" pitchFamily="18" charset="0"/>
            <a:cs typeface="Times New Roman" panose="02020603050405020304" pitchFamily="18" charset="0"/>
          </a:endParaRPr>
        </a:p>
      </dgm:t>
    </dgm:pt>
    <dgm:pt modelId="{876F3A32-1568-4146-BE5D-48957BFB521B}" type="sibTrans" cxnId="{1867964C-EC54-4948-9B2F-0060ADABC1CC}">
      <dgm:prSet/>
      <dgm:spPr/>
      <dgm:t>
        <a:bodyPr/>
        <a:lstStyle/>
        <a:p>
          <a:endParaRPr lang="en-US">
            <a:latin typeface="Times New Roman" panose="02020603050405020304" pitchFamily="18" charset="0"/>
            <a:cs typeface="Times New Roman" panose="02020603050405020304" pitchFamily="18" charset="0"/>
          </a:endParaRPr>
        </a:p>
      </dgm:t>
    </dgm:pt>
    <dgm:pt modelId="{9CA1F887-A1FC-449F-A0ED-786EB09628FB}">
      <dgm:prSet/>
      <dgm:spPr/>
      <dgm:t>
        <a:bodyPr/>
        <a:lstStyle/>
        <a:p>
          <a:r>
            <a:rPr lang="en-US" b="1" dirty="0">
              <a:latin typeface="Times New Roman" panose="02020603050405020304" pitchFamily="18" charset="0"/>
              <a:cs typeface="Times New Roman" panose="02020603050405020304" pitchFamily="18" charset="0"/>
            </a:rPr>
            <a:t>Duty Drawback (DBK)</a:t>
          </a:r>
          <a:endParaRPr lang="en-US" dirty="0">
            <a:latin typeface="Times New Roman" panose="02020603050405020304" pitchFamily="18" charset="0"/>
            <a:cs typeface="Times New Roman" panose="02020603050405020304" pitchFamily="18" charset="0"/>
          </a:endParaRPr>
        </a:p>
      </dgm:t>
    </dgm:pt>
    <dgm:pt modelId="{DFFF6304-F283-4513-A4C3-2C00D292758B}" type="parTrans" cxnId="{50294AED-C8C8-451A-A922-031DF1ED7EBA}">
      <dgm:prSet/>
      <dgm:spPr/>
      <dgm:t>
        <a:bodyPr/>
        <a:lstStyle/>
        <a:p>
          <a:endParaRPr lang="en-US">
            <a:latin typeface="Times New Roman" panose="02020603050405020304" pitchFamily="18" charset="0"/>
            <a:cs typeface="Times New Roman" panose="02020603050405020304" pitchFamily="18" charset="0"/>
          </a:endParaRPr>
        </a:p>
      </dgm:t>
    </dgm:pt>
    <dgm:pt modelId="{91B6F37B-4E24-4900-8F92-0E7091EC3E68}" type="sibTrans" cxnId="{50294AED-C8C8-451A-A922-031DF1ED7EBA}">
      <dgm:prSet/>
      <dgm:spPr/>
      <dgm:t>
        <a:bodyPr/>
        <a:lstStyle/>
        <a:p>
          <a:endParaRPr lang="en-US">
            <a:latin typeface="Times New Roman" panose="02020603050405020304" pitchFamily="18" charset="0"/>
            <a:cs typeface="Times New Roman" panose="02020603050405020304" pitchFamily="18" charset="0"/>
          </a:endParaRPr>
        </a:p>
      </dgm:t>
    </dgm:pt>
    <dgm:pt modelId="{CB666B93-416B-4701-A0CC-9A7085AF32A8}">
      <dgm:prSet/>
      <dgm:spPr/>
      <dgm:t>
        <a:bodyPr/>
        <a:lstStyle/>
        <a:p>
          <a:r>
            <a:rPr lang="en-US" b="1" dirty="0">
              <a:latin typeface="Times New Roman" panose="02020603050405020304" pitchFamily="18" charset="0"/>
              <a:cs typeface="Times New Roman" panose="02020603050405020304" pitchFamily="18" charset="0"/>
            </a:rPr>
            <a:t>Export of Apparel / Garments and Made-Ups (</a:t>
          </a:r>
          <a:r>
            <a:rPr lang="en-US" b="1" dirty="0" err="1">
              <a:latin typeface="Times New Roman" panose="02020603050405020304" pitchFamily="18" charset="0"/>
              <a:cs typeface="Times New Roman" panose="02020603050405020304" pitchFamily="18" charset="0"/>
            </a:rPr>
            <a:t>RoSCTL</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941F4D45-0585-44BD-96B2-A0777182132D}" type="parTrans" cxnId="{D0764190-8219-4180-A3D6-AC4B7F0F04CA}">
      <dgm:prSet/>
      <dgm:spPr/>
      <dgm:t>
        <a:bodyPr/>
        <a:lstStyle/>
        <a:p>
          <a:endParaRPr lang="en-US">
            <a:latin typeface="Times New Roman" panose="02020603050405020304" pitchFamily="18" charset="0"/>
            <a:cs typeface="Times New Roman" panose="02020603050405020304" pitchFamily="18" charset="0"/>
          </a:endParaRPr>
        </a:p>
      </dgm:t>
    </dgm:pt>
    <dgm:pt modelId="{403810AF-009D-44F8-A7BC-71D958FEF990}" type="sibTrans" cxnId="{D0764190-8219-4180-A3D6-AC4B7F0F04CA}">
      <dgm:prSet/>
      <dgm:spPr/>
      <dgm:t>
        <a:bodyPr/>
        <a:lstStyle/>
        <a:p>
          <a:endParaRPr lang="en-US">
            <a:latin typeface="Times New Roman" panose="02020603050405020304" pitchFamily="18" charset="0"/>
            <a:cs typeface="Times New Roman" panose="02020603050405020304" pitchFamily="18" charset="0"/>
          </a:endParaRPr>
        </a:p>
      </dgm:t>
    </dgm:pt>
    <dgm:pt modelId="{E37A266D-F651-4BC6-BED9-6A64BBE51D0D}">
      <dgm:prSet/>
      <dgm:spPr/>
      <dgm:t>
        <a:bodyPr/>
        <a:lstStyle/>
        <a:p>
          <a:r>
            <a:rPr lang="en-US" b="1" dirty="0">
              <a:latin typeface="Times New Roman" panose="02020603050405020304" pitchFamily="18" charset="0"/>
              <a:cs typeface="Times New Roman" panose="02020603050405020304" pitchFamily="18" charset="0"/>
            </a:rPr>
            <a:t>Export Promotion Capital Goods (EPCG) Scheme </a:t>
          </a:r>
          <a:endParaRPr lang="en-US" dirty="0">
            <a:latin typeface="Times New Roman" panose="02020603050405020304" pitchFamily="18" charset="0"/>
            <a:cs typeface="Times New Roman" panose="02020603050405020304" pitchFamily="18" charset="0"/>
          </a:endParaRPr>
        </a:p>
      </dgm:t>
    </dgm:pt>
    <dgm:pt modelId="{562F33E7-4FE4-4C08-A13F-805B85A62FD1}" type="parTrans" cxnId="{DF1D5183-FCBB-4096-B81F-6DD8AC35A717}">
      <dgm:prSet/>
      <dgm:spPr/>
      <dgm:t>
        <a:bodyPr/>
        <a:lstStyle/>
        <a:p>
          <a:endParaRPr lang="en-US">
            <a:latin typeface="Times New Roman" panose="02020603050405020304" pitchFamily="18" charset="0"/>
            <a:cs typeface="Times New Roman" panose="02020603050405020304" pitchFamily="18" charset="0"/>
          </a:endParaRPr>
        </a:p>
      </dgm:t>
    </dgm:pt>
    <dgm:pt modelId="{41131209-A012-4CD5-9ACA-581C21F02E32}" type="sibTrans" cxnId="{DF1D5183-FCBB-4096-B81F-6DD8AC35A717}">
      <dgm:prSet/>
      <dgm:spPr/>
      <dgm:t>
        <a:bodyPr/>
        <a:lstStyle/>
        <a:p>
          <a:endParaRPr lang="en-US">
            <a:latin typeface="Times New Roman" panose="02020603050405020304" pitchFamily="18" charset="0"/>
            <a:cs typeface="Times New Roman" panose="02020603050405020304" pitchFamily="18" charset="0"/>
          </a:endParaRPr>
        </a:p>
      </dgm:t>
    </dgm:pt>
    <dgm:pt modelId="{5FE8A693-B3B8-495D-B6F9-97426BE82A34}">
      <dgm:prSet/>
      <dgm:spPr/>
      <dgm:t>
        <a:bodyPr/>
        <a:lstStyle/>
        <a:p>
          <a:r>
            <a:rPr lang="en-US" b="1" dirty="0">
              <a:latin typeface="Times New Roman" panose="02020603050405020304" pitchFamily="18" charset="0"/>
              <a:cs typeface="Times New Roman" panose="02020603050405020304" pitchFamily="18" charset="0"/>
            </a:rPr>
            <a:t>Market Access Initiative (MAI)</a:t>
          </a:r>
          <a:endParaRPr lang="en-US" dirty="0">
            <a:latin typeface="Times New Roman" panose="02020603050405020304" pitchFamily="18" charset="0"/>
            <a:cs typeface="Times New Roman" panose="02020603050405020304" pitchFamily="18" charset="0"/>
          </a:endParaRPr>
        </a:p>
      </dgm:t>
    </dgm:pt>
    <dgm:pt modelId="{30DB2A80-6169-4816-822E-657336B07DB1}" type="parTrans" cxnId="{36068E01-2A07-40FA-8691-ABBBC9AFC817}">
      <dgm:prSet/>
      <dgm:spPr/>
      <dgm:t>
        <a:bodyPr/>
        <a:lstStyle/>
        <a:p>
          <a:endParaRPr lang="en-US">
            <a:latin typeface="Times New Roman" panose="02020603050405020304" pitchFamily="18" charset="0"/>
            <a:cs typeface="Times New Roman" panose="02020603050405020304" pitchFamily="18" charset="0"/>
          </a:endParaRPr>
        </a:p>
      </dgm:t>
    </dgm:pt>
    <dgm:pt modelId="{9508BF0C-4F57-4425-8C23-FA27B92F6803}" type="sibTrans" cxnId="{36068E01-2A07-40FA-8691-ABBBC9AFC817}">
      <dgm:prSet/>
      <dgm:spPr/>
      <dgm:t>
        <a:bodyPr/>
        <a:lstStyle/>
        <a:p>
          <a:endParaRPr lang="en-US">
            <a:latin typeface="Times New Roman" panose="02020603050405020304" pitchFamily="18" charset="0"/>
            <a:cs typeface="Times New Roman" panose="02020603050405020304" pitchFamily="18" charset="0"/>
          </a:endParaRPr>
        </a:p>
      </dgm:t>
    </dgm:pt>
    <dgm:pt modelId="{6F12745B-DA4F-449A-A0E4-C94BFC68A454}">
      <dgm:prSet custT="1"/>
      <dgm:spPr/>
      <dgm:t>
        <a:bodyPr/>
        <a:lstStyle/>
        <a:p>
          <a:r>
            <a:rPr lang="en-IN" sz="2000" b="1" i="0" dirty="0">
              <a:latin typeface="Times New Roman" panose="02020603050405020304" pitchFamily="18" charset="0"/>
              <a:cs typeface="Times New Roman" panose="02020603050405020304" pitchFamily="18" charset="0"/>
            </a:rPr>
            <a:t>Merchandise Exports from India Scheme (MEIS) Scheme</a:t>
          </a:r>
          <a:endParaRPr lang="en-US" sz="2000" dirty="0">
            <a:latin typeface="Times New Roman" panose="02020603050405020304" pitchFamily="18" charset="0"/>
            <a:cs typeface="Times New Roman" panose="02020603050405020304" pitchFamily="18" charset="0"/>
          </a:endParaRPr>
        </a:p>
      </dgm:t>
    </dgm:pt>
    <dgm:pt modelId="{2DB41F85-37F0-460C-A97C-710A05790191}" type="parTrans" cxnId="{9136F3EA-9203-4E25-82CF-EAE423C1AF45}">
      <dgm:prSet/>
      <dgm:spPr/>
      <dgm:t>
        <a:bodyPr/>
        <a:lstStyle/>
        <a:p>
          <a:endParaRPr lang="en-US">
            <a:latin typeface="Times New Roman" panose="02020603050405020304" pitchFamily="18" charset="0"/>
            <a:cs typeface="Times New Roman" panose="02020603050405020304" pitchFamily="18" charset="0"/>
          </a:endParaRPr>
        </a:p>
      </dgm:t>
    </dgm:pt>
    <dgm:pt modelId="{E3DECDFC-4A70-4A82-AD67-C9250697A3BE}" type="sibTrans" cxnId="{9136F3EA-9203-4E25-82CF-EAE423C1AF45}">
      <dgm:prSet/>
      <dgm:spPr/>
      <dgm:t>
        <a:bodyPr/>
        <a:lstStyle/>
        <a:p>
          <a:endParaRPr lang="en-US">
            <a:latin typeface="Times New Roman" panose="02020603050405020304" pitchFamily="18" charset="0"/>
            <a:cs typeface="Times New Roman" panose="02020603050405020304" pitchFamily="18" charset="0"/>
          </a:endParaRPr>
        </a:p>
      </dgm:t>
    </dgm:pt>
    <dgm:pt modelId="{F286CE7B-7EA5-41C5-9DAC-4BB4C20E0EC0}">
      <dgm:prSet/>
      <dgm:spPr/>
      <dgm:t>
        <a:bodyPr/>
        <a:lstStyle/>
        <a:p>
          <a:r>
            <a:rPr lang="en-US" b="1" dirty="0">
              <a:latin typeface="Times New Roman" panose="02020603050405020304" pitchFamily="18" charset="0"/>
              <a:cs typeface="Times New Roman" panose="02020603050405020304" pitchFamily="18" charset="0"/>
            </a:rPr>
            <a:t>GST Related</a:t>
          </a:r>
          <a:endParaRPr lang="en-US" dirty="0">
            <a:latin typeface="Times New Roman" panose="02020603050405020304" pitchFamily="18" charset="0"/>
            <a:cs typeface="Times New Roman" panose="02020603050405020304" pitchFamily="18" charset="0"/>
          </a:endParaRPr>
        </a:p>
      </dgm:t>
    </dgm:pt>
    <dgm:pt modelId="{6118A62E-23E9-4326-A264-0F1E430A01E4}" type="parTrans" cxnId="{7A07399A-876E-4076-8E6D-A929FBC295AF}">
      <dgm:prSet/>
      <dgm:spPr/>
      <dgm:t>
        <a:bodyPr/>
        <a:lstStyle/>
        <a:p>
          <a:endParaRPr lang="en-US">
            <a:latin typeface="Times New Roman" panose="02020603050405020304" pitchFamily="18" charset="0"/>
            <a:cs typeface="Times New Roman" panose="02020603050405020304" pitchFamily="18" charset="0"/>
          </a:endParaRPr>
        </a:p>
      </dgm:t>
    </dgm:pt>
    <dgm:pt modelId="{F5BEEFEA-DDB9-4C4E-837B-C13D84ED4AD4}" type="sibTrans" cxnId="{7A07399A-876E-4076-8E6D-A929FBC295AF}">
      <dgm:prSet/>
      <dgm:spPr/>
      <dgm:t>
        <a:bodyPr/>
        <a:lstStyle/>
        <a:p>
          <a:endParaRPr lang="en-US">
            <a:latin typeface="Times New Roman" panose="02020603050405020304" pitchFamily="18" charset="0"/>
            <a:cs typeface="Times New Roman" panose="02020603050405020304" pitchFamily="18" charset="0"/>
          </a:endParaRPr>
        </a:p>
      </dgm:t>
    </dgm:pt>
    <dgm:pt modelId="{51180BBB-6749-4B57-91E9-48DEC72166FA}">
      <dgm:prSet/>
      <dgm:spPr/>
      <dgm:t>
        <a:bodyPr/>
        <a:lstStyle/>
        <a:p>
          <a:r>
            <a:rPr lang="en-US" b="1" dirty="0">
              <a:latin typeface="Times New Roman" panose="02020603050405020304" pitchFamily="18" charset="0"/>
              <a:cs typeface="Times New Roman" panose="02020603050405020304" pitchFamily="18" charset="0"/>
            </a:rPr>
            <a:t>Duty Exemption &amp; Remission Scheme</a:t>
          </a:r>
          <a:endParaRPr lang="en-US" dirty="0">
            <a:latin typeface="Times New Roman" panose="02020603050405020304" pitchFamily="18" charset="0"/>
            <a:cs typeface="Times New Roman" panose="02020603050405020304" pitchFamily="18" charset="0"/>
          </a:endParaRPr>
        </a:p>
      </dgm:t>
    </dgm:pt>
    <dgm:pt modelId="{A21F4030-304A-4714-8A97-7FAF736A4B58}" type="parTrans" cxnId="{FEE7D849-AA84-40BB-855E-67B1B116C229}">
      <dgm:prSet/>
      <dgm:spPr/>
      <dgm:t>
        <a:bodyPr/>
        <a:lstStyle/>
        <a:p>
          <a:endParaRPr lang="en-IN"/>
        </a:p>
      </dgm:t>
    </dgm:pt>
    <dgm:pt modelId="{7D84907D-AEAD-4628-BEA3-8E311F5FCFCA}" type="sibTrans" cxnId="{FEE7D849-AA84-40BB-855E-67B1B116C229}">
      <dgm:prSet/>
      <dgm:spPr/>
      <dgm:t>
        <a:bodyPr/>
        <a:lstStyle/>
        <a:p>
          <a:endParaRPr lang="en-IN"/>
        </a:p>
      </dgm:t>
    </dgm:pt>
    <dgm:pt modelId="{70A5B9B6-04EC-4272-A657-C937DCFF045B}" type="pres">
      <dgm:prSet presAssocID="{225155BD-7C96-4DCE-BDE2-D79679DCCAA1}" presName="diagram" presStyleCnt="0">
        <dgm:presLayoutVars>
          <dgm:dir/>
          <dgm:resizeHandles val="exact"/>
        </dgm:presLayoutVars>
      </dgm:prSet>
      <dgm:spPr/>
    </dgm:pt>
    <dgm:pt modelId="{D75C55E7-41C8-4AD2-873E-A9599D41B81E}" type="pres">
      <dgm:prSet presAssocID="{86C48E66-5749-4795-A19D-AC9FE7227A6F}" presName="node" presStyleLbl="node1" presStyleIdx="0" presStyleCnt="8">
        <dgm:presLayoutVars>
          <dgm:bulletEnabled val="1"/>
        </dgm:presLayoutVars>
      </dgm:prSet>
      <dgm:spPr/>
    </dgm:pt>
    <dgm:pt modelId="{D86B9229-B7F1-4A60-8B05-E9E129A630E4}" type="pres">
      <dgm:prSet presAssocID="{876F3A32-1568-4146-BE5D-48957BFB521B}" presName="sibTrans" presStyleCnt="0"/>
      <dgm:spPr/>
    </dgm:pt>
    <dgm:pt modelId="{46697AB7-00FF-47A8-9DCB-F1804EF2639A}" type="pres">
      <dgm:prSet presAssocID="{9CA1F887-A1FC-449F-A0ED-786EB09628FB}" presName="node" presStyleLbl="node1" presStyleIdx="1" presStyleCnt="8">
        <dgm:presLayoutVars>
          <dgm:bulletEnabled val="1"/>
        </dgm:presLayoutVars>
      </dgm:prSet>
      <dgm:spPr/>
    </dgm:pt>
    <dgm:pt modelId="{21473856-4571-4308-AF12-683BF117D840}" type="pres">
      <dgm:prSet presAssocID="{91B6F37B-4E24-4900-8F92-0E7091EC3E68}" presName="sibTrans" presStyleCnt="0"/>
      <dgm:spPr/>
    </dgm:pt>
    <dgm:pt modelId="{00289C0C-A5F4-454B-9B4D-BCB6FD67720C}" type="pres">
      <dgm:prSet presAssocID="{51180BBB-6749-4B57-91E9-48DEC72166FA}" presName="node" presStyleLbl="node1" presStyleIdx="2" presStyleCnt="8">
        <dgm:presLayoutVars>
          <dgm:bulletEnabled val="1"/>
        </dgm:presLayoutVars>
      </dgm:prSet>
      <dgm:spPr/>
    </dgm:pt>
    <dgm:pt modelId="{A9768842-06CF-4E10-A841-6ED3346CABFF}" type="pres">
      <dgm:prSet presAssocID="{7D84907D-AEAD-4628-BEA3-8E311F5FCFCA}" presName="sibTrans" presStyleCnt="0"/>
      <dgm:spPr/>
    </dgm:pt>
    <dgm:pt modelId="{E447C95E-2DB9-469B-A5C5-6DE4F41F267D}" type="pres">
      <dgm:prSet presAssocID="{CB666B93-416B-4701-A0CC-9A7085AF32A8}" presName="node" presStyleLbl="node1" presStyleIdx="3" presStyleCnt="8">
        <dgm:presLayoutVars>
          <dgm:bulletEnabled val="1"/>
        </dgm:presLayoutVars>
      </dgm:prSet>
      <dgm:spPr/>
    </dgm:pt>
    <dgm:pt modelId="{9BFB259D-3F70-41B0-ABF1-F2D03B3C0A47}" type="pres">
      <dgm:prSet presAssocID="{403810AF-009D-44F8-A7BC-71D958FEF990}" presName="sibTrans" presStyleCnt="0"/>
      <dgm:spPr/>
    </dgm:pt>
    <dgm:pt modelId="{F851C342-48D4-4549-A302-8E73B6B2034D}" type="pres">
      <dgm:prSet presAssocID="{E37A266D-F651-4BC6-BED9-6A64BBE51D0D}" presName="node" presStyleLbl="node1" presStyleIdx="4" presStyleCnt="8">
        <dgm:presLayoutVars>
          <dgm:bulletEnabled val="1"/>
        </dgm:presLayoutVars>
      </dgm:prSet>
      <dgm:spPr/>
    </dgm:pt>
    <dgm:pt modelId="{3A3A68B2-6418-4AFA-9813-4B941FE61358}" type="pres">
      <dgm:prSet presAssocID="{41131209-A012-4CD5-9ACA-581C21F02E32}" presName="sibTrans" presStyleCnt="0"/>
      <dgm:spPr/>
    </dgm:pt>
    <dgm:pt modelId="{E54EF480-DC3A-40A6-BB4E-7438B9ECBDDA}" type="pres">
      <dgm:prSet presAssocID="{5FE8A693-B3B8-495D-B6F9-97426BE82A34}" presName="node" presStyleLbl="node1" presStyleIdx="5" presStyleCnt="8">
        <dgm:presLayoutVars>
          <dgm:bulletEnabled val="1"/>
        </dgm:presLayoutVars>
      </dgm:prSet>
      <dgm:spPr/>
    </dgm:pt>
    <dgm:pt modelId="{61896B0F-BA98-4CCE-8F7E-CDA5F9B2A004}" type="pres">
      <dgm:prSet presAssocID="{9508BF0C-4F57-4425-8C23-FA27B92F6803}" presName="sibTrans" presStyleCnt="0"/>
      <dgm:spPr/>
    </dgm:pt>
    <dgm:pt modelId="{74F06964-B032-43EB-B6ED-43115CDDD339}" type="pres">
      <dgm:prSet presAssocID="{6F12745B-DA4F-449A-A0E4-C94BFC68A454}" presName="node" presStyleLbl="node1" presStyleIdx="6" presStyleCnt="8">
        <dgm:presLayoutVars>
          <dgm:bulletEnabled val="1"/>
        </dgm:presLayoutVars>
      </dgm:prSet>
      <dgm:spPr/>
    </dgm:pt>
    <dgm:pt modelId="{706F38DD-71E9-499D-B7D3-418D620224C3}" type="pres">
      <dgm:prSet presAssocID="{E3DECDFC-4A70-4A82-AD67-C9250697A3BE}" presName="sibTrans" presStyleCnt="0"/>
      <dgm:spPr/>
    </dgm:pt>
    <dgm:pt modelId="{54E1ABEC-C72A-424B-8836-76F2BB89634F}" type="pres">
      <dgm:prSet presAssocID="{F286CE7B-7EA5-41C5-9DAC-4BB4C20E0EC0}" presName="node" presStyleLbl="node1" presStyleIdx="7" presStyleCnt="8">
        <dgm:presLayoutVars>
          <dgm:bulletEnabled val="1"/>
        </dgm:presLayoutVars>
      </dgm:prSet>
      <dgm:spPr/>
    </dgm:pt>
  </dgm:ptLst>
  <dgm:cxnLst>
    <dgm:cxn modelId="{36068E01-2A07-40FA-8691-ABBBC9AFC817}" srcId="{225155BD-7C96-4DCE-BDE2-D79679DCCAA1}" destId="{5FE8A693-B3B8-495D-B6F9-97426BE82A34}" srcOrd="5" destOrd="0" parTransId="{30DB2A80-6169-4816-822E-657336B07DB1}" sibTransId="{9508BF0C-4F57-4425-8C23-FA27B92F6803}"/>
    <dgm:cxn modelId="{4B5C940D-4116-4C0C-89F0-C959C0D810B3}" type="presOf" srcId="{5FE8A693-B3B8-495D-B6F9-97426BE82A34}" destId="{E54EF480-DC3A-40A6-BB4E-7438B9ECBDDA}" srcOrd="0" destOrd="0" presId="urn:microsoft.com/office/officeart/2005/8/layout/default"/>
    <dgm:cxn modelId="{7790473C-E9F0-4A40-ABBB-12C75C7984C2}" type="presOf" srcId="{CB666B93-416B-4701-A0CC-9A7085AF32A8}" destId="{E447C95E-2DB9-469B-A5C5-6DE4F41F267D}" srcOrd="0" destOrd="0" presId="urn:microsoft.com/office/officeart/2005/8/layout/default"/>
    <dgm:cxn modelId="{5293AB45-24E8-4EEC-827A-81FCCA4E9915}" type="presOf" srcId="{9CA1F887-A1FC-449F-A0ED-786EB09628FB}" destId="{46697AB7-00FF-47A8-9DCB-F1804EF2639A}" srcOrd="0" destOrd="0" presId="urn:microsoft.com/office/officeart/2005/8/layout/default"/>
    <dgm:cxn modelId="{FEE7D849-AA84-40BB-855E-67B1B116C229}" srcId="{225155BD-7C96-4DCE-BDE2-D79679DCCAA1}" destId="{51180BBB-6749-4B57-91E9-48DEC72166FA}" srcOrd="2" destOrd="0" parTransId="{A21F4030-304A-4714-8A97-7FAF736A4B58}" sibTransId="{7D84907D-AEAD-4628-BEA3-8E311F5FCFCA}"/>
    <dgm:cxn modelId="{C83BE469-54C8-45F6-B9F6-20F0F7425977}" type="presOf" srcId="{6F12745B-DA4F-449A-A0E4-C94BFC68A454}" destId="{74F06964-B032-43EB-B6ED-43115CDDD339}" srcOrd="0" destOrd="0" presId="urn:microsoft.com/office/officeart/2005/8/layout/default"/>
    <dgm:cxn modelId="{1C42DC4A-1130-4789-8BCA-29663F01C1DC}" type="presOf" srcId="{225155BD-7C96-4DCE-BDE2-D79679DCCAA1}" destId="{70A5B9B6-04EC-4272-A657-C937DCFF045B}" srcOrd="0" destOrd="0" presId="urn:microsoft.com/office/officeart/2005/8/layout/default"/>
    <dgm:cxn modelId="{1867964C-EC54-4948-9B2F-0060ADABC1CC}" srcId="{225155BD-7C96-4DCE-BDE2-D79679DCCAA1}" destId="{86C48E66-5749-4795-A19D-AC9FE7227A6F}" srcOrd="0" destOrd="0" parTransId="{21CB326E-41D2-4939-B3D8-B3849FBB8904}" sibTransId="{876F3A32-1568-4146-BE5D-48957BFB521B}"/>
    <dgm:cxn modelId="{633CE95A-67EF-40B9-B371-20EDDF14E22B}" type="presOf" srcId="{51180BBB-6749-4B57-91E9-48DEC72166FA}" destId="{00289C0C-A5F4-454B-9B4D-BCB6FD67720C}" srcOrd="0" destOrd="0" presId="urn:microsoft.com/office/officeart/2005/8/layout/default"/>
    <dgm:cxn modelId="{2124417D-3791-474D-ADFC-4AE6C23EB5AB}" type="presOf" srcId="{F286CE7B-7EA5-41C5-9DAC-4BB4C20E0EC0}" destId="{54E1ABEC-C72A-424B-8836-76F2BB89634F}" srcOrd="0" destOrd="0" presId="urn:microsoft.com/office/officeart/2005/8/layout/default"/>
    <dgm:cxn modelId="{DF1D5183-FCBB-4096-B81F-6DD8AC35A717}" srcId="{225155BD-7C96-4DCE-BDE2-D79679DCCAA1}" destId="{E37A266D-F651-4BC6-BED9-6A64BBE51D0D}" srcOrd="4" destOrd="0" parTransId="{562F33E7-4FE4-4C08-A13F-805B85A62FD1}" sibTransId="{41131209-A012-4CD5-9ACA-581C21F02E32}"/>
    <dgm:cxn modelId="{D0764190-8219-4180-A3D6-AC4B7F0F04CA}" srcId="{225155BD-7C96-4DCE-BDE2-D79679DCCAA1}" destId="{CB666B93-416B-4701-A0CC-9A7085AF32A8}" srcOrd="3" destOrd="0" parTransId="{941F4D45-0585-44BD-96B2-A0777182132D}" sibTransId="{403810AF-009D-44F8-A7BC-71D958FEF990}"/>
    <dgm:cxn modelId="{7A07399A-876E-4076-8E6D-A929FBC295AF}" srcId="{225155BD-7C96-4DCE-BDE2-D79679DCCAA1}" destId="{F286CE7B-7EA5-41C5-9DAC-4BB4C20E0EC0}" srcOrd="7" destOrd="0" parTransId="{6118A62E-23E9-4326-A264-0F1E430A01E4}" sibTransId="{F5BEEFEA-DDB9-4C4E-837B-C13D84ED4AD4}"/>
    <dgm:cxn modelId="{399B47DA-4D7A-42AC-809B-C7DA12081676}" type="presOf" srcId="{E37A266D-F651-4BC6-BED9-6A64BBE51D0D}" destId="{F851C342-48D4-4549-A302-8E73B6B2034D}" srcOrd="0" destOrd="0" presId="urn:microsoft.com/office/officeart/2005/8/layout/default"/>
    <dgm:cxn modelId="{9136F3EA-9203-4E25-82CF-EAE423C1AF45}" srcId="{225155BD-7C96-4DCE-BDE2-D79679DCCAA1}" destId="{6F12745B-DA4F-449A-A0E4-C94BFC68A454}" srcOrd="6" destOrd="0" parTransId="{2DB41F85-37F0-460C-A97C-710A05790191}" sibTransId="{E3DECDFC-4A70-4A82-AD67-C9250697A3BE}"/>
    <dgm:cxn modelId="{50294AED-C8C8-451A-A922-031DF1ED7EBA}" srcId="{225155BD-7C96-4DCE-BDE2-D79679DCCAA1}" destId="{9CA1F887-A1FC-449F-A0ED-786EB09628FB}" srcOrd="1" destOrd="0" parTransId="{DFFF6304-F283-4513-A4C3-2C00D292758B}" sibTransId="{91B6F37B-4E24-4900-8F92-0E7091EC3E68}"/>
    <dgm:cxn modelId="{497839FE-6FDB-4641-92AA-8DDDA01C1F3E}" type="presOf" srcId="{86C48E66-5749-4795-A19D-AC9FE7227A6F}" destId="{D75C55E7-41C8-4AD2-873E-A9599D41B81E}" srcOrd="0" destOrd="0" presId="urn:microsoft.com/office/officeart/2005/8/layout/default"/>
    <dgm:cxn modelId="{D182D10D-4AFB-4F8F-98FC-1B437E84A6BB}" type="presParOf" srcId="{70A5B9B6-04EC-4272-A657-C937DCFF045B}" destId="{D75C55E7-41C8-4AD2-873E-A9599D41B81E}" srcOrd="0" destOrd="0" presId="urn:microsoft.com/office/officeart/2005/8/layout/default"/>
    <dgm:cxn modelId="{D66A9165-1040-4922-8F15-D93BC8FEE9F4}" type="presParOf" srcId="{70A5B9B6-04EC-4272-A657-C937DCFF045B}" destId="{D86B9229-B7F1-4A60-8B05-E9E129A630E4}" srcOrd="1" destOrd="0" presId="urn:microsoft.com/office/officeart/2005/8/layout/default"/>
    <dgm:cxn modelId="{C6A3A2BD-FFA1-44E4-8582-A014142BA37C}" type="presParOf" srcId="{70A5B9B6-04EC-4272-A657-C937DCFF045B}" destId="{46697AB7-00FF-47A8-9DCB-F1804EF2639A}" srcOrd="2" destOrd="0" presId="urn:microsoft.com/office/officeart/2005/8/layout/default"/>
    <dgm:cxn modelId="{201BACD1-1095-499F-BD6B-F728F3C4FD25}" type="presParOf" srcId="{70A5B9B6-04EC-4272-A657-C937DCFF045B}" destId="{21473856-4571-4308-AF12-683BF117D840}" srcOrd="3" destOrd="0" presId="urn:microsoft.com/office/officeart/2005/8/layout/default"/>
    <dgm:cxn modelId="{F91CD2A1-BF9B-4E3E-AC2C-DD8CA6788FF2}" type="presParOf" srcId="{70A5B9B6-04EC-4272-A657-C937DCFF045B}" destId="{00289C0C-A5F4-454B-9B4D-BCB6FD67720C}" srcOrd="4" destOrd="0" presId="urn:microsoft.com/office/officeart/2005/8/layout/default"/>
    <dgm:cxn modelId="{1C82E926-CB39-4F72-9D4D-3DDD0B53871F}" type="presParOf" srcId="{70A5B9B6-04EC-4272-A657-C937DCFF045B}" destId="{A9768842-06CF-4E10-A841-6ED3346CABFF}" srcOrd="5" destOrd="0" presId="urn:microsoft.com/office/officeart/2005/8/layout/default"/>
    <dgm:cxn modelId="{F06A8716-9D96-4557-9E35-F9676262ECD4}" type="presParOf" srcId="{70A5B9B6-04EC-4272-A657-C937DCFF045B}" destId="{E447C95E-2DB9-469B-A5C5-6DE4F41F267D}" srcOrd="6" destOrd="0" presId="urn:microsoft.com/office/officeart/2005/8/layout/default"/>
    <dgm:cxn modelId="{5029648C-5B88-4A53-BE3B-3501DB844C92}" type="presParOf" srcId="{70A5B9B6-04EC-4272-A657-C937DCFF045B}" destId="{9BFB259D-3F70-41B0-ABF1-F2D03B3C0A47}" srcOrd="7" destOrd="0" presId="urn:microsoft.com/office/officeart/2005/8/layout/default"/>
    <dgm:cxn modelId="{991BB0C6-5556-46E7-B04F-D4F4E10809C3}" type="presParOf" srcId="{70A5B9B6-04EC-4272-A657-C937DCFF045B}" destId="{F851C342-48D4-4549-A302-8E73B6B2034D}" srcOrd="8" destOrd="0" presId="urn:microsoft.com/office/officeart/2005/8/layout/default"/>
    <dgm:cxn modelId="{5D2FACEC-C247-4AB0-9521-17F4BEA0A4FF}" type="presParOf" srcId="{70A5B9B6-04EC-4272-A657-C937DCFF045B}" destId="{3A3A68B2-6418-4AFA-9813-4B941FE61358}" srcOrd="9" destOrd="0" presId="urn:microsoft.com/office/officeart/2005/8/layout/default"/>
    <dgm:cxn modelId="{D4EE6FBE-B158-4105-91D4-078C53077F24}" type="presParOf" srcId="{70A5B9B6-04EC-4272-A657-C937DCFF045B}" destId="{E54EF480-DC3A-40A6-BB4E-7438B9ECBDDA}" srcOrd="10" destOrd="0" presId="urn:microsoft.com/office/officeart/2005/8/layout/default"/>
    <dgm:cxn modelId="{14024A80-FF8A-4093-86C5-4F3EF791B0F3}" type="presParOf" srcId="{70A5B9B6-04EC-4272-A657-C937DCFF045B}" destId="{61896B0F-BA98-4CCE-8F7E-CDA5F9B2A004}" srcOrd="11" destOrd="0" presId="urn:microsoft.com/office/officeart/2005/8/layout/default"/>
    <dgm:cxn modelId="{F43E3F57-D882-4A0B-A2A5-09AF7C933C33}" type="presParOf" srcId="{70A5B9B6-04EC-4272-A657-C937DCFF045B}" destId="{74F06964-B032-43EB-B6ED-43115CDDD339}" srcOrd="12" destOrd="0" presId="urn:microsoft.com/office/officeart/2005/8/layout/default"/>
    <dgm:cxn modelId="{29366A26-9028-4B32-83A6-58673DB8041D}" type="presParOf" srcId="{70A5B9B6-04EC-4272-A657-C937DCFF045B}" destId="{706F38DD-71E9-499D-B7D3-418D620224C3}" srcOrd="13" destOrd="0" presId="urn:microsoft.com/office/officeart/2005/8/layout/default"/>
    <dgm:cxn modelId="{77A6260D-B2C0-42B8-A3E5-8ABD115F37AF}" type="presParOf" srcId="{70A5B9B6-04EC-4272-A657-C937DCFF045B}" destId="{54E1ABEC-C72A-424B-8836-76F2BB89634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C55E7-41C8-4AD2-873E-A9599D41B81E}">
      <dsp:nvSpPr>
        <dsp:cNvPr id="0" name=""/>
        <dsp:cNvSpPr/>
      </dsp:nvSpPr>
      <dsp:spPr>
        <a:xfrm>
          <a:off x="3361" y="549684"/>
          <a:ext cx="2666544" cy="159992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Refund of Duty and Taxes on Exported Products  Scheme (</a:t>
          </a:r>
          <a:r>
            <a:rPr lang="en-US" sz="2400" b="1" kern="1200" dirty="0" err="1">
              <a:latin typeface="Times New Roman" panose="02020603050405020304" pitchFamily="18" charset="0"/>
              <a:cs typeface="Times New Roman" panose="02020603050405020304" pitchFamily="18" charset="0"/>
            </a:rPr>
            <a:t>RoDTEP</a:t>
          </a:r>
          <a:r>
            <a:rPr lang="en-US" sz="2400" b="1" kern="1200" dirty="0">
              <a:latin typeface="Times New Roman" panose="02020603050405020304" pitchFamily="18" charset="0"/>
              <a:cs typeface="Times New Roman" panose="02020603050405020304" pitchFamily="18" charset="0"/>
            </a:rPr>
            <a:t>)</a:t>
          </a:r>
          <a:endParaRPr lang="en-US" sz="2400" kern="1200" dirty="0">
            <a:latin typeface="Times New Roman" panose="02020603050405020304" pitchFamily="18" charset="0"/>
            <a:cs typeface="Times New Roman" panose="02020603050405020304" pitchFamily="18" charset="0"/>
          </a:endParaRPr>
        </a:p>
      </dsp:txBody>
      <dsp:txXfrm>
        <a:off x="3361" y="549684"/>
        <a:ext cx="2666544" cy="1599926"/>
      </dsp:txXfrm>
    </dsp:sp>
    <dsp:sp modelId="{46697AB7-00FF-47A8-9DCB-F1804EF2639A}">
      <dsp:nvSpPr>
        <dsp:cNvPr id="0" name=""/>
        <dsp:cNvSpPr/>
      </dsp:nvSpPr>
      <dsp:spPr>
        <a:xfrm>
          <a:off x="2936560" y="549684"/>
          <a:ext cx="2666544" cy="159992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Duty Drawback (DBK)</a:t>
          </a:r>
          <a:endParaRPr lang="en-US" sz="2400" kern="1200" dirty="0">
            <a:latin typeface="Times New Roman" panose="02020603050405020304" pitchFamily="18" charset="0"/>
            <a:cs typeface="Times New Roman" panose="02020603050405020304" pitchFamily="18" charset="0"/>
          </a:endParaRPr>
        </a:p>
      </dsp:txBody>
      <dsp:txXfrm>
        <a:off x="2936560" y="549684"/>
        <a:ext cx="2666544" cy="1599926"/>
      </dsp:txXfrm>
    </dsp:sp>
    <dsp:sp modelId="{00289C0C-A5F4-454B-9B4D-BCB6FD67720C}">
      <dsp:nvSpPr>
        <dsp:cNvPr id="0" name=""/>
        <dsp:cNvSpPr/>
      </dsp:nvSpPr>
      <dsp:spPr>
        <a:xfrm>
          <a:off x="5869759" y="549684"/>
          <a:ext cx="2666544" cy="159992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Duty Exemption &amp; Remission Scheme</a:t>
          </a:r>
          <a:endParaRPr lang="en-US" sz="2400" kern="1200" dirty="0">
            <a:latin typeface="Times New Roman" panose="02020603050405020304" pitchFamily="18" charset="0"/>
            <a:cs typeface="Times New Roman" panose="02020603050405020304" pitchFamily="18" charset="0"/>
          </a:endParaRPr>
        </a:p>
      </dsp:txBody>
      <dsp:txXfrm>
        <a:off x="5869759" y="549684"/>
        <a:ext cx="2666544" cy="1599926"/>
      </dsp:txXfrm>
    </dsp:sp>
    <dsp:sp modelId="{E447C95E-2DB9-469B-A5C5-6DE4F41F267D}">
      <dsp:nvSpPr>
        <dsp:cNvPr id="0" name=""/>
        <dsp:cNvSpPr/>
      </dsp:nvSpPr>
      <dsp:spPr>
        <a:xfrm>
          <a:off x="8802958" y="549684"/>
          <a:ext cx="2666544" cy="159992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Export of Apparel / Garments and Made-Ups (</a:t>
          </a:r>
          <a:r>
            <a:rPr lang="en-US" sz="2400" b="1" kern="1200" dirty="0" err="1">
              <a:latin typeface="Times New Roman" panose="02020603050405020304" pitchFamily="18" charset="0"/>
              <a:cs typeface="Times New Roman" panose="02020603050405020304" pitchFamily="18" charset="0"/>
            </a:rPr>
            <a:t>RoSCTL</a:t>
          </a:r>
          <a:r>
            <a:rPr lang="en-US" sz="2400" b="1" kern="1200" dirty="0">
              <a:latin typeface="Times New Roman" panose="02020603050405020304" pitchFamily="18" charset="0"/>
              <a:cs typeface="Times New Roman" panose="02020603050405020304" pitchFamily="18" charset="0"/>
            </a:rPr>
            <a:t>)</a:t>
          </a:r>
          <a:endParaRPr lang="en-US" sz="2400" kern="1200" dirty="0">
            <a:latin typeface="Times New Roman" panose="02020603050405020304" pitchFamily="18" charset="0"/>
            <a:cs typeface="Times New Roman" panose="02020603050405020304" pitchFamily="18" charset="0"/>
          </a:endParaRPr>
        </a:p>
      </dsp:txBody>
      <dsp:txXfrm>
        <a:off x="8802958" y="549684"/>
        <a:ext cx="2666544" cy="1599926"/>
      </dsp:txXfrm>
    </dsp:sp>
    <dsp:sp modelId="{F851C342-48D4-4549-A302-8E73B6B2034D}">
      <dsp:nvSpPr>
        <dsp:cNvPr id="0" name=""/>
        <dsp:cNvSpPr/>
      </dsp:nvSpPr>
      <dsp:spPr>
        <a:xfrm>
          <a:off x="3361" y="2416265"/>
          <a:ext cx="2666544" cy="159992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Export Promotion Capital Goods (EPCG) Scheme </a:t>
          </a:r>
          <a:endParaRPr lang="en-US" sz="2400" kern="1200" dirty="0">
            <a:latin typeface="Times New Roman" panose="02020603050405020304" pitchFamily="18" charset="0"/>
            <a:cs typeface="Times New Roman" panose="02020603050405020304" pitchFamily="18" charset="0"/>
          </a:endParaRPr>
        </a:p>
      </dsp:txBody>
      <dsp:txXfrm>
        <a:off x="3361" y="2416265"/>
        <a:ext cx="2666544" cy="1599926"/>
      </dsp:txXfrm>
    </dsp:sp>
    <dsp:sp modelId="{E54EF480-DC3A-40A6-BB4E-7438B9ECBDDA}">
      <dsp:nvSpPr>
        <dsp:cNvPr id="0" name=""/>
        <dsp:cNvSpPr/>
      </dsp:nvSpPr>
      <dsp:spPr>
        <a:xfrm>
          <a:off x="2936560" y="2416265"/>
          <a:ext cx="2666544" cy="159992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Market Access Initiative (MAI)</a:t>
          </a:r>
          <a:endParaRPr lang="en-US" sz="2400" kern="1200" dirty="0">
            <a:latin typeface="Times New Roman" panose="02020603050405020304" pitchFamily="18" charset="0"/>
            <a:cs typeface="Times New Roman" panose="02020603050405020304" pitchFamily="18" charset="0"/>
          </a:endParaRPr>
        </a:p>
      </dsp:txBody>
      <dsp:txXfrm>
        <a:off x="2936560" y="2416265"/>
        <a:ext cx="2666544" cy="1599926"/>
      </dsp:txXfrm>
    </dsp:sp>
    <dsp:sp modelId="{74F06964-B032-43EB-B6ED-43115CDDD339}">
      <dsp:nvSpPr>
        <dsp:cNvPr id="0" name=""/>
        <dsp:cNvSpPr/>
      </dsp:nvSpPr>
      <dsp:spPr>
        <a:xfrm>
          <a:off x="5869759" y="2416265"/>
          <a:ext cx="2666544" cy="159992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dirty="0">
              <a:latin typeface="Times New Roman" panose="02020603050405020304" pitchFamily="18" charset="0"/>
              <a:cs typeface="Times New Roman" panose="02020603050405020304" pitchFamily="18" charset="0"/>
            </a:rPr>
            <a:t>Merchandise Exports from India Scheme (MEIS) Scheme</a:t>
          </a:r>
          <a:endParaRPr lang="en-US" sz="2000" kern="1200" dirty="0">
            <a:latin typeface="Times New Roman" panose="02020603050405020304" pitchFamily="18" charset="0"/>
            <a:cs typeface="Times New Roman" panose="02020603050405020304" pitchFamily="18" charset="0"/>
          </a:endParaRPr>
        </a:p>
      </dsp:txBody>
      <dsp:txXfrm>
        <a:off x="5869759" y="2416265"/>
        <a:ext cx="2666544" cy="1599926"/>
      </dsp:txXfrm>
    </dsp:sp>
    <dsp:sp modelId="{54E1ABEC-C72A-424B-8836-76F2BB89634F}">
      <dsp:nvSpPr>
        <dsp:cNvPr id="0" name=""/>
        <dsp:cNvSpPr/>
      </dsp:nvSpPr>
      <dsp:spPr>
        <a:xfrm>
          <a:off x="8802958" y="2416265"/>
          <a:ext cx="2666544" cy="159992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GST Related</a:t>
          </a:r>
          <a:endParaRPr lang="en-US" sz="2400" kern="1200" dirty="0">
            <a:latin typeface="Times New Roman" panose="02020603050405020304" pitchFamily="18" charset="0"/>
            <a:cs typeface="Times New Roman" panose="02020603050405020304" pitchFamily="18" charset="0"/>
          </a:endParaRPr>
        </a:p>
      </dsp:txBody>
      <dsp:txXfrm>
        <a:off x="8802958" y="2416265"/>
        <a:ext cx="2666544" cy="159992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7/18/2024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xmin.nic.in/sites/default/files/Gazette%20Notification%2009.02.2024.pdf" TargetMode="External"/><Relationship Id="rId2" Type="http://schemas.openxmlformats.org/officeDocument/2006/relationships/hyperlink" Target="https://www.icegate.gov.in/" TargetMode="External"/><Relationship Id="rId1" Type="http://schemas.openxmlformats.org/officeDocument/2006/relationships/slideLayout" Target="../slideLayouts/slideLayout5.xml"/><Relationship Id="rId4" Type="http://schemas.openxmlformats.org/officeDocument/2006/relationships/hyperlink" Target="https://www.dgft.gov.in/CP/?opt=rosct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dgft.gov.in/CP/?opt=epcg" TargetMode="External"/><Relationship Id="rId2" Type="http://schemas.openxmlformats.org/officeDocument/2006/relationships/hyperlink" Target="https://www.indiantradeportal.in/vs.jsp?lang=0&amp;id=0,55,286"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commerce.gov.in/international-trade/trade-promotion-programmes-and-schemes/trade-promotion-programme-focus-cis/market-access-initiative-mai-scheme/"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hyperlink" Target="https://www.dgft.gov.in/CP/?opt=RoDTEP"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www.indiantradeportal.in/vs.jsp?lang=0&amp;id=0,55,23222#:~:text=RoDTEP%20scheme%20is%20notified%20with,Appendix%204R%20to%20the%20Notification"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ndiantradeportal.in/vs.jsp?lang=0&amp;id=0,55,284" TargetMode="External"/><Relationship Id="rId2" Type="http://schemas.openxmlformats.org/officeDocument/2006/relationships/hyperlink" Target="https://www.dgft.gov.in/CP/?opt=adnavce-authorisation"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indiantradeportal.in/vs.jsp?lang=0&amp;id=0,55,284" TargetMode="External"/><Relationship Id="rId2" Type="http://schemas.openxmlformats.org/officeDocument/2006/relationships/hyperlink" Target="https://www.dgft.gov.in/CP/?opt=adnavce-authorisation"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dgft.gov.in/CP/?opt=rosctl" TargetMode="External"/><Relationship Id="rId2" Type="http://schemas.openxmlformats.org/officeDocument/2006/relationships/hyperlink" Target="https://www.rbi.org.in/Scripts/NotificationUser.aspx?Id=12610&amp;Mode=0#:~:text=The%20rate%20of%20interest%20equalization,exporting%20under%20any%20HS%20line" TargetMode="External"/><Relationship Id="rId1" Type="http://schemas.openxmlformats.org/officeDocument/2006/relationships/slideLayout" Target="../slideLayouts/slideLayout5.xml"/><Relationship Id="rId4" Type="http://schemas.openxmlformats.org/officeDocument/2006/relationships/hyperlink" Target="https://www.indiantradeportal.in/vs.jsp?lang=0&amp;id=0,25,857,39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727199" y="3588151"/>
            <a:ext cx="6894287" cy="1596571"/>
          </a:xfrm>
        </p:spPr>
        <p:txBody>
          <a:bodyPr/>
          <a:lstStyle/>
          <a:p>
            <a:pPr algn="ctr"/>
            <a:r>
              <a:rPr lang="en-US" sz="5400" dirty="0">
                <a:solidFill>
                  <a:schemeClr val="bg1"/>
                </a:solidFill>
                <a:latin typeface="Times New Roman" panose="02020603050405020304" pitchFamily="18" charset="0"/>
                <a:cs typeface="Times New Roman" panose="02020603050405020304" pitchFamily="18" charset="0"/>
              </a:rPr>
              <a:t>Government Benefits to Exporter </a:t>
            </a:r>
          </a:p>
        </p:txBody>
      </p:sp>
      <p:pic>
        <p:nvPicPr>
          <p:cNvPr id="4" name="Picture 3">
            <a:extLst>
              <a:ext uri="{FF2B5EF4-FFF2-40B4-BE49-F238E27FC236}">
                <a16:creationId xmlns:a16="http://schemas.microsoft.com/office/drawing/2014/main" id="{63A288F3-C096-F7F2-EB05-C2189EA913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2317" y="56393"/>
            <a:ext cx="5695169" cy="3372607"/>
          </a:xfrm>
          <a:prstGeom prst="rect">
            <a:avLst/>
          </a:prstGeom>
        </p:spPr>
      </p:pic>
      <p:pic>
        <p:nvPicPr>
          <p:cNvPr id="5" name="Picture 4">
            <a:extLst>
              <a:ext uri="{FF2B5EF4-FFF2-40B4-BE49-F238E27FC236}">
                <a16:creationId xmlns:a16="http://schemas.microsoft.com/office/drawing/2014/main" id="{6443443D-EF83-C1EE-F650-A88F65AB33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7976" y="4386437"/>
            <a:ext cx="2194024" cy="2471563"/>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48D4-5CEA-1674-D251-2BB5D0BBA159}"/>
              </a:ext>
            </a:extLst>
          </p:cNvPr>
          <p:cNvSpPr>
            <a:spLocks noGrp="1"/>
          </p:cNvSpPr>
          <p:nvPr>
            <p:ph type="title"/>
          </p:nvPr>
        </p:nvSpPr>
        <p:spPr>
          <a:xfrm>
            <a:off x="444500" y="542925"/>
            <a:ext cx="11214100" cy="535531"/>
          </a:xfrm>
        </p:spPr>
        <p:txBody>
          <a:bodyPr/>
          <a:lstStyle/>
          <a:p>
            <a:r>
              <a:rPr lang="en-US" b="1" dirty="0">
                <a:latin typeface="Times New Roman" panose="02020603050405020304" pitchFamily="18" charset="0"/>
                <a:cs typeface="Times New Roman" panose="02020603050405020304" pitchFamily="18" charset="0"/>
              </a:rPr>
              <a:t>Export of Apparel / Garments and Made-Ups (</a:t>
            </a:r>
            <a:r>
              <a:rPr lang="en-US" b="1" dirty="0" err="1">
                <a:latin typeface="Times New Roman" panose="02020603050405020304" pitchFamily="18" charset="0"/>
                <a:cs typeface="Times New Roman" panose="02020603050405020304" pitchFamily="18" charset="0"/>
              </a:rPr>
              <a:t>RoSCTL</a:t>
            </a:r>
            <a:r>
              <a:rPr lang="en-US" b="1" dirty="0">
                <a:latin typeface="Times New Roman" panose="02020603050405020304" pitchFamily="18" charset="0"/>
                <a:cs typeface="Times New Roman" panose="02020603050405020304" pitchFamily="18" charset="0"/>
              </a:rPr>
              <a:t>)</a:t>
            </a:r>
            <a:endParaRPr lang="en-IN" dirty="0"/>
          </a:p>
        </p:txBody>
      </p:sp>
      <p:sp>
        <p:nvSpPr>
          <p:cNvPr id="3" name="Slide Number Placeholder 2">
            <a:extLst>
              <a:ext uri="{FF2B5EF4-FFF2-40B4-BE49-F238E27FC236}">
                <a16:creationId xmlns:a16="http://schemas.microsoft.com/office/drawing/2014/main" id="{A99E2022-CE2F-C05B-E24D-158F92C3BA46}"/>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0BDD58A8-B344-809B-BA32-AD7853FEFDBC}"/>
              </a:ext>
            </a:extLst>
          </p:cNvPr>
          <p:cNvSpPr>
            <a:spLocks noGrp="1"/>
          </p:cNvSpPr>
          <p:nvPr>
            <p:ph type="body" sz="quarter" idx="13"/>
          </p:nvPr>
        </p:nvSpPr>
        <p:spPr>
          <a:xfrm>
            <a:off x="444500" y="1625385"/>
            <a:ext cx="11428186" cy="4456101"/>
          </a:xfrm>
        </p:spPr>
        <p:txBody>
          <a:bodyPr/>
          <a:lstStyle/>
          <a:p>
            <a:pPr algn="just"/>
            <a:r>
              <a:rPr lang="en-IN" sz="2500" dirty="0">
                <a:latin typeface="Times New Roman" panose="02020603050405020304" pitchFamily="18" charset="0"/>
                <a:cs typeface="Times New Roman" panose="02020603050405020304" pitchFamily="18" charset="0"/>
              </a:rPr>
              <a:t>Scheme to rebate all embedded State and Central Taxes/levies for meant for exports of made-up articles &amp; garments.</a:t>
            </a:r>
          </a:p>
          <a:p>
            <a:pPr algn="just"/>
            <a:r>
              <a:rPr lang="en-IN" sz="2500" dirty="0">
                <a:latin typeface="Times New Roman" panose="02020603050405020304" pitchFamily="18" charset="0"/>
                <a:cs typeface="Times New Roman" panose="02020603050405020304" pitchFamily="18" charset="0"/>
              </a:rPr>
              <a:t> These scrips are granted based on the Free on Board (FOB) value of exports.</a:t>
            </a:r>
          </a:p>
          <a:p>
            <a:pPr algn="just"/>
            <a:r>
              <a:rPr lang="en-IN" sz="2500" dirty="0">
                <a:latin typeface="Times New Roman" panose="02020603050405020304" pitchFamily="18" charset="0"/>
                <a:cs typeface="Times New Roman" panose="02020603050405020304" pitchFamily="18" charset="0"/>
              </a:rPr>
              <a:t>It can be transferred to the other – It depends on the mutual understanding between other parties. </a:t>
            </a:r>
          </a:p>
          <a:p>
            <a:pPr algn="just"/>
            <a:r>
              <a:rPr lang="en-IN" sz="2500" dirty="0">
                <a:latin typeface="Times New Roman" panose="02020603050405020304" pitchFamily="18" charset="0"/>
                <a:cs typeface="Times New Roman" panose="02020603050405020304" pitchFamily="18" charset="0"/>
              </a:rPr>
              <a:t>One can transferred from </a:t>
            </a:r>
            <a:r>
              <a:rPr lang="en-IN" sz="2500" dirty="0" err="1">
                <a:latin typeface="Times New Roman" panose="02020603050405020304" pitchFamily="18" charset="0"/>
                <a:cs typeface="Times New Roman" panose="02020603050405020304" pitchFamily="18" charset="0"/>
              </a:rPr>
              <a:t>icegate</a:t>
            </a:r>
            <a:r>
              <a:rPr lang="en-IN" sz="2500" dirty="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hlinkClick r:id="rId2"/>
              </a:rPr>
              <a:t>https://www.icegate.gov.in/</a:t>
            </a:r>
            <a:r>
              <a:rPr lang="en-IN" sz="2500" dirty="0">
                <a:latin typeface="Times New Roman" panose="02020603050405020304" pitchFamily="18" charset="0"/>
                <a:cs typeface="Times New Roman" panose="02020603050405020304" pitchFamily="18" charset="0"/>
              </a:rPr>
              <a:t>)</a:t>
            </a:r>
          </a:p>
          <a:p>
            <a:pPr algn="just"/>
            <a:r>
              <a:rPr lang="en-IN" sz="2500" dirty="0">
                <a:latin typeface="Times New Roman" panose="02020603050405020304" pitchFamily="18" charset="0"/>
                <a:cs typeface="Times New Roman" panose="02020603050405020304" pitchFamily="18" charset="0"/>
              </a:rPr>
              <a:t>For more detail:</a:t>
            </a:r>
          </a:p>
          <a:p>
            <a:pPr lvl="1" algn="just"/>
            <a:r>
              <a:rPr lang="en-IN" sz="2300" dirty="0">
                <a:latin typeface="Times New Roman" panose="02020603050405020304" pitchFamily="18" charset="0"/>
                <a:cs typeface="Times New Roman" panose="02020603050405020304" pitchFamily="18" charset="0"/>
                <a:hlinkClick r:id="rId3"/>
              </a:rPr>
              <a:t>https://texmin.nic.in/sites/default/files/Gazette%20Notification%2009.02.2024.pdf</a:t>
            </a:r>
            <a:endParaRPr lang="en-IN" sz="2300" dirty="0">
              <a:latin typeface="Times New Roman" panose="02020603050405020304" pitchFamily="18" charset="0"/>
              <a:cs typeface="Times New Roman" panose="02020603050405020304" pitchFamily="18" charset="0"/>
            </a:endParaRPr>
          </a:p>
          <a:p>
            <a:pPr lvl="1" algn="just"/>
            <a:r>
              <a:rPr lang="en-IN" sz="2300" dirty="0">
                <a:latin typeface="Times New Roman" panose="02020603050405020304" pitchFamily="18" charset="0"/>
                <a:cs typeface="Times New Roman" panose="02020603050405020304" pitchFamily="18" charset="0"/>
                <a:hlinkClick r:id="rId4"/>
              </a:rPr>
              <a:t>https://www.dgft.gov.in/CP/?opt=rosctl</a:t>
            </a:r>
            <a:endParaRPr lang="en-IN" sz="2300" dirty="0">
              <a:latin typeface="Times New Roman" panose="02020603050405020304" pitchFamily="18" charset="0"/>
              <a:cs typeface="Times New Roman" panose="02020603050405020304" pitchFamily="18" charset="0"/>
            </a:endParaRPr>
          </a:p>
          <a:p>
            <a:pPr lvl="1" algn="just"/>
            <a:endParaRPr lang="en-IN" sz="2300" dirty="0">
              <a:latin typeface="Times New Roman" panose="02020603050405020304" pitchFamily="18" charset="0"/>
              <a:cs typeface="Times New Roman" panose="02020603050405020304" pitchFamily="18" charset="0"/>
            </a:endParaRPr>
          </a:p>
          <a:p>
            <a:pPr algn="just"/>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89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7A7D-09DD-E5C9-AD7B-B944E3BA40CC}"/>
              </a:ext>
            </a:extLst>
          </p:cNvPr>
          <p:cNvSpPr>
            <a:spLocks noGrp="1"/>
          </p:cNvSpPr>
          <p:nvPr>
            <p:ph type="title"/>
          </p:nvPr>
        </p:nvSpPr>
        <p:spPr>
          <a:xfrm>
            <a:off x="444500" y="412296"/>
            <a:ext cx="11214100" cy="535531"/>
          </a:xfrm>
        </p:spPr>
        <p:txBody>
          <a:bodyPr/>
          <a:lstStyle/>
          <a:p>
            <a:r>
              <a:rPr lang="en-IN" b="1" i="0" dirty="0">
                <a:effectLst/>
                <a:latin typeface="Times New Roman" panose="02020603050405020304" pitchFamily="18" charset="0"/>
                <a:cs typeface="Times New Roman" panose="02020603050405020304" pitchFamily="18" charset="0"/>
              </a:rPr>
              <a:t>Export Promotion Capital Goods (EPCG) Scheme</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A796B06-3302-2CAF-A0F1-95135D33BBB1}"/>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18F91DB5-BF1A-D76C-DA69-2CF7D7AC0929}"/>
              </a:ext>
            </a:extLst>
          </p:cNvPr>
          <p:cNvSpPr>
            <a:spLocks noGrp="1"/>
          </p:cNvSpPr>
          <p:nvPr>
            <p:ph type="body" sz="quarter" idx="13"/>
          </p:nvPr>
        </p:nvSpPr>
        <p:spPr>
          <a:xfrm>
            <a:off x="444500" y="947827"/>
            <a:ext cx="11602357" cy="5601744"/>
          </a:xfrm>
        </p:spPr>
        <p:txBody>
          <a:bodyPr/>
          <a:lstStyle/>
          <a:p>
            <a:pPr algn="just"/>
            <a:r>
              <a:rPr lang="en-IN" sz="2500" dirty="0">
                <a:latin typeface="Times New Roman" panose="02020603050405020304" pitchFamily="18" charset="0"/>
                <a:cs typeface="Times New Roman" panose="02020603050405020304" pitchFamily="18" charset="0"/>
              </a:rPr>
              <a:t>The objective of the Export Promotion Capital Goods (EPCG) Scheme is to facilitate import of capital goods for producing quality goods and services and enhance India's manufacturing competitiveness.</a:t>
            </a:r>
          </a:p>
          <a:p>
            <a:pPr algn="just"/>
            <a:r>
              <a:rPr lang="en-IN" sz="2500" dirty="0">
                <a:latin typeface="Times New Roman" panose="02020603050405020304" pitchFamily="18" charset="0"/>
                <a:cs typeface="Times New Roman" panose="02020603050405020304" pitchFamily="18" charset="0"/>
              </a:rPr>
              <a:t>EPCG Scheme allows import of capital goods for pre-production, production and post-production at zero customs duty. </a:t>
            </a:r>
          </a:p>
          <a:p>
            <a:pPr algn="just"/>
            <a:r>
              <a:rPr lang="en-IN" sz="2500" dirty="0">
                <a:latin typeface="Times New Roman" panose="02020603050405020304" pitchFamily="18" charset="0"/>
                <a:cs typeface="Times New Roman" panose="02020603050405020304" pitchFamily="18" charset="0"/>
              </a:rPr>
              <a:t>Capital goods imported under EPCG for physical exports are also exempt from IGST and Compensation Cess up to 31.03.2020. Alternatively, the exporter may also procure Capital Goods from domestic market in accordance with provisions of paragraph 5.07 of FTP. </a:t>
            </a:r>
          </a:p>
          <a:p>
            <a:pPr algn="just"/>
            <a:r>
              <a:rPr lang="en-IN" sz="2500" dirty="0">
                <a:latin typeface="Times New Roman" panose="02020603050405020304" pitchFamily="18" charset="0"/>
                <a:cs typeface="Times New Roman" panose="02020603050405020304" pitchFamily="18" charset="0"/>
              </a:rPr>
              <a:t>The EPCG Scheme offers duty-free imports of products if a requirement of export obligation equivalent to six times the duty savings amount on capital goods is met within six years. </a:t>
            </a:r>
          </a:p>
          <a:p>
            <a:pPr algn="just"/>
            <a:r>
              <a:rPr lang="en-IN" sz="2500" dirty="0">
                <a:latin typeface="Times New Roman" panose="02020603050405020304" pitchFamily="18" charset="0"/>
                <a:cs typeface="Times New Roman" panose="02020603050405020304" pitchFamily="18" charset="0"/>
              </a:rPr>
              <a:t>The EPCG license offers financial assistance to exporters by removing import charges.</a:t>
            </a:r>
          </a:p>
        </p:txBody>
      </p:sp>
    </p:spTree>
    <p:extLst>
      <p:ext uri="{BB962C8B-B14F-4D97-AF65-F5344CB8AC3E}">
        <p14:creationId xmlns:p14="http://schemas.microsoft.com/office/powerpoint/2010/main" val="295797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7A7D-09DD-E5C9-AD7B-B944E3BA40CC}"/>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Export Promotion Capital Goods (EPCG) Scheme</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A796B06-3302-2CAF-A0F1-95135D33BBB1}"/>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18F91DB5-BF1A-D76C-DA69-2CF7D7AC0929}"/>
              </a:ext>
            </a:extLst>
          </p:cNvPr>
          <p:cNvSpPr>
            <a:spLocks noGrp="1"/>
          </p:cNvSpPr>
          <p:nvPr>
            <p:ph type="body" sz="quarter" idx="13"/>
          </p:nvPr>
        </p:nvSpPr>
        <p:spPr>
          <a:xfrm>
            <a:off x="444499" y="1132117"/>
            <a:ext cx="11602357" cy="4789714"/>
          </a:xfrm>
        </p:spPr>
        <p:txBody>
          <a:bodyPr/>
          <a:lstStyle/>
          <a:p>
            <a:pPr algn="just"/>
            <a:r>
              <a:rPr lang="en-IN" sz="2400" dirty="0">
                <a:latin typeface="Times New Roman" panose="02020603050405020304" pitchFamily="18" charset="0"/>
                <a:cs typeface="Times New Roman" panose="02020603050405020304" pitchFamily="18" charset="0"/>
              </a:rPr>
              <a:t>Capital goods for the purpose of the EPCG scheme shall include:</a:t>
            </a:r>
          </a:p>
          <a:p>
            <a:pPr lvl="1" algn="just"/>
            <a:r>
              <a:rPr lang="en-IN" sz="2000" dirty="0">
                <a:latin typeface="Times New Roman" panose="02020603050405020304" pitchFamily="18" charset="0"/>
                <a:cs typeface="Times New Roman" panose="02020603050405020304" pitchFamily="18" charset="0"/>
              </a:rPr>
              <a:t>Capital Goods as defined in Chapter 9</a:t>
            </a:r>
          </a:p>
          <a:p>
            <a:pPr lvl="1" algn="just"/>
            <a:r>
              <a:rPr lang="en-IN" sz="2000" dirty="0">
                <a:latin typeface="Times New Roman" panose="02020603050405020304" pitchFamily="18" charset="0"/>
                <a:cs typeface="Times New Roman" panose="02020603050405020304" pitchFamily="18" charset="0"/>
              </a:rPr>
              <a:t>Computer systems and software which are a part of the Capital Goods</a:t>
            </a:r>
          </a:p>
          <a:p>
            <a:pPr lvl="1" algn="just"/>
            <a:r>
              <a:rPr lang="en-IN" sz="2000" dirty="0">
                <a:latin typeface="Times New Roman" panose="02020603050405020304" pitchFamily="18" charset="0"/>
                <a:cs typeface="Times New Roman" panose="02020603050405020304" pitchFamily="18" charset="0"/>
              </a:rPr>
              <a:t>Spares, moulds, dies, jigs, fixtures, tools &amp; refractories</a:t>
            </a:r>
          </a:p>
          <a:p>
            <a:pPr lvl="1" algn="just"/>
            <a:r>
              <a:rPr lang="en-IN" sz="2000" dirty="0">
                <a:latin typeface="Times New Roman" panose="02020603050405020304" pitchFamily="18" charset="0"/>
                <a:cs typeface="Times New Roman" panose="02020603050405020304" pitchFamily="18" charset="0"/>
              </a:rPr>
              <a:t>Catalysts for initial charge plus one subsequent charge</a:t>
            </a:r>
          </a:p>
          <a:p>
            <a:pPr algn="just"/>
            <a:r>
              <a:rPr lang="en-IN" sz="2400" dirty="0">
                <a:latin typeface="Times New Roman" panose="02020603050405020304" pitchFamily="18" charset="0"/>
                <a:cs typeface="Times New Roman" panose="02020603050405020304" pitchFamily="18" charset="0"/>
              </a:rPr>
              <a:t>EPCG scheme covers manufacturer exporters with or without supporting manufacturer(s), merchant exporters tied to supporting manufacturer(s) and service providers.</a:t>
            </a:r>
          </a:p>
          <a:p>
            <a:pPr algn="just"/>
            <a:r>
              <a:rPr lang="en-IN" sz="2400" dirty="0">
                <a:latin typeface="Times New Roman" panose="02020603050405020304" pitchFamily="18" charset="0"/>
                <a:cs typeface="Times New Roman" panose="02020603050405020304" pitchFamily="18" charset="0"/>
              </a:rPr>
              <a:t>To be eligible for the scheme, exporters must meet certain conditions, including having a valid export license and a registered company with minimum paid-up equity of ₹ 100 crores.</a:t>
            </a:r>
          </a:p>
          <a:p>
            <a:pPr algn="just"/>
            <a:r>
              <a:rPr lang="en-IN" sz="2400" dirty="0">
                <a:latin typeface="Times New Roman" panose="02020603050405020304" pitchFamily="18" charset="0"/>
                <a:cs typeface="Times New Roman" panose="02020603050405020304" pitchFamily="18" charset="0"/>
              </a:rPr>
              <a:t>Exporters must certify that their exported capital goods will not be used for military purposes.</a:t>
            </a:r>
          </a:p>
        </p:txBody>
      </p:sp>
    </p:spTree>
    <p:extLst>
      <p:ext uri="{BB962C8B-B14F-4D97-AF65-F5344CB8AC3E}">
        <p14:creationId xmlns:p14="http://schemas.microsoft.com/office/powerpoint/2010/main" val="1485838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7A7D-09DD-E5C9-AD7B-B944E3BA40CC}"/>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Export Promotion Capital Goods (EPCG) Scheme</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A796B06-3302-2CAF-A0F1-95135D33BBB1}"/>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a:extLst>
              <a:ext uri="{FF2B5EF4-FFF2-40B4-BE49-F238E27FC236}">
                <a16:creationId xmlns:a16="http://schemas.microsoft.com/office/drawing/2014/main" id="{18F91DB5-BF1A-D76C-DA69-2CF7D7AC0929}"/>
              </a:ext>
            </a:extLst>
          </p:cNvPr>
          <p:cNvSpPr>
            <a:spLocks noGrp="1"/>
          </p:cNvSpPr>
          <p:nvPr>
            <p:ph type="body" sz="quarter" idx="13"/>
          </p:nvPr>
        </p:nvSpPr>
        <p:spPr>
          <a:xfrm>
            <a:off x="444499" y="1277257"/>
            <a:ext cx="11602357" cy="4789714"/>
          </a:xfrm>
        </p:spPr>
        <p:txBody>
          <a:bodyPr/>
          <a:lstStyle/>
          <a:p>
            <a:pPr algn="just"/>
            <a:r>
              <a:rPr lang="en-IN" sz="2500" dirty="0">
                <a:latin typeface="Times New Roman" panose="02020603050405020304" pitchFamily="18" charset="0"/>
                <a:cs typeface="Times New Roman" panose="02020603050405020304" pitchFamily="18" charset="0"/>
              </a:rPr>
              <a:t>Pre-Requisites for Applying for EPCG Scheme</a:t>
            </a:r>
          </a:p>
          <a:p>
            <a:pPr algn="just"/>
            <a:r>
              <a:rPr lang="en-IN" sz="2500" dirty="0">
                <a:latin typeface="Times New Roman" panose="02020603050405020304" pitchFamily="18" charset="0"/>
                <a:cs typeface="Times New Roman" panose="02020603050405020304" pitchFamily="18" charset="0"/>
              </a:rPr>
              <a:t>To apply for an EPCG scheme, an IEC is required. Other pre-requisites as mentioned in the Chapter 5 of Foreign Trade Policy and Hand book of Procedures may be referred.</a:t>
            </a:r>
          </a:p>
          <a:p>
            <a:pPr algn="just"/>
            <a:r>
              <a:rPr lang="en-IN" sz="2500" dirty="0">
                <a:latin typeface="Times New Roman" panose="02020603050405020304" pitchFamily="18" charset="0"/>
                <a:cs typeface="Times New Roman" panose="02020603050405020304" pitchFamily="18" charset="0"/>
              </a:rPr>
              <a:t>The Authorisation holder under the EPCG scheme shall, while maintaining the average export obligation, </a:t>
            </a:r>
            <a:r>
              <a:rPr lang="en-IN" sz="2500" dirty="0" err="1">
                <a:latin typeface="Times New Roman" panose="02020603050405020304" pitchFamily="18" charset="0"/>
                <a:cs typeface="Times New Roman" panose="02020603050405020304" pitchFamily="18" charset="0"/>
              </a:rPr>
              <a:t>fulfill</a:t>
            </a:r>
            <a:r>
              <a:rPr lang="en-IN" sz="2500" dirty="0">
                <a:latin typeface="Times New Roman" panose="02020603050405020304" pitchFamily="18" charset="0"/>
                <a:cs typeface="Times New Roman" panose="02020603050405020304" pitchFamily="18" charset="0"/>
              </a:rPr>
              <a:t> the specific export obligation over the prescribed block period in the following proportions: </a:t>
            </a:r>
          </a:p>
          <a:p>
            <a:pPr algn="just"/>
            <a:endParaRPr lang="en-IN" sz="2500" dirty="0">
              <a:latin typeface="Times New Roman" panose="02020603050405020304" pitchFamily="18" charset="0"/>
              <a:cs typeface="Times New Roman" panose="02020603050405020304" pitchFamily="18" charset="0"/>
            </a:endParaRPr>
          </a:p>
          <a:p>
            <a:pPr algn="just"/>
            <a:endParaRPr lang="en-IN" sz="2500" dirty="0">
              <a:latin typeface="Times New Roman" panose="02020603050405020304" pitchFamily="18" charset="0"/>
              <a:cs typeface="Times New Roman" panose="02020603050405020304" pitchFamily="18" charset="0"/>
            </a:endParaRPr>
          </a:p>
          <a:p>
            <a:pPr algn="just"/>
            <a:r>
              <a:rPr lang="en-IN" sz="2500" dirty="0">
                <a:latin typeface="Times New Roman" panose="02020603050405020304" pitchFamily="18" charset="0"/>
                <a:cs typeface="Times New Roman" panose="02020603050405020304" pitchFamily="18" charset="0"/>
              </a:rPr>
              <a:t>For more details: 	</a:t>
            </a:r>
          </a:p>
          <a:p>
            <a:pPr lvl="1" algn="just"/>
            <a:r>
              <a:rPr lang="en-IN" sz="2300" dirty="0">
                <a:latin typeface="Times New Roman" panose="02020603050405020304" pitchFamily="18" charset="0"/>
                <a:cs typeface="Times New Roman" panose="02020603050405020304" pitchFamily="18" charset="0"/>
                <a:hlinkClick r:id="rId2"/>
              </a:rPr>
              <a:t>https://www.indiantradeportal.in/vs.jsp?lang=0&amp;id=0,55,286</a:t>
            </a:r>
            <a:endParaRPr lang="en-IN" sz="2300" dirty="0">
              <a:latin typeface="Times New Roman" panose="02020603050405020304" pitchFamily="18" charset="0"/>
              <a:cs typeface="Times New Roman" panose="02020603050405020304" pitchFamily="18" charset="0"/>
            </a:endParaRPr>
          </a:p>
          <a:p>
            <a:pPr lvl="1" algn="just"/>
            <a:r>
              <a:rPr lang="en-IN" sz="2300" dirty="0">
                <a:latin typeface="Times New Roman" panose="02020603050405020304" pitchFamily="18" charset="0"/>
                <a:cs typeface="Times New Roman" panose="02020603050405020304" pitchFamily="18" charset="0"/>
                <a:hlinkClick r:id="rId3"/>
              </a:rPr>
              <a:t>https://www.dgft.gov.in/CP/?opt=epcg</a:t>
            </a:r>
            <a:endParaRPr lang="en-IN" sz="2300" dirty="0">
              <a:latin typeface="Times New Roman" panose="02020603050405020304" pitchFamily="18" charset="0"/>
              <a:cs typeface="Times New Roman" panose="02020603050405020304" pitchFamily="18" charset="0"/>
            </a:endParaRPr>
          </a:p>
          <a:p>
            <a:pPr lvl="1" algn="just"/>
            <a:endParaRPr lang="en-IN" sz="23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2266DCD3-CA69-95B3-9C64-A8153FCAF523}"/>
              </a:ext>
            </a:extLst>
          </p:cNvPr>
          <p:cNvGraphicFramePr>
            <a:graphicFrameLocks noGrp="1"/>
          </p:cNvGraphicFramePr>
          <p:nvPr>
            <p:extLst>
              <p:ext uri="{D42A27DB-BD31-4B8C-83A1-F6EECF244321}">
                <p14:modId xmlns:p14="http://schemas.microsoft.com/office/powerpoint/2010/main" val="4130593793"/>
              </p:ext>
            </p:extLst>
          </p:nvPr>
        </p:nvGraphicFramePr>
        <p:xfrm>
          <a:off x="4760958" y="3534528"/>
          <a:ext cx="6096000" cy="1530957"/>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709193">
                <a:tc>
                  <a:txBody>
                    <a:bodyPr/>
                    <a:lstStyle/>
                    <a:p>
                      <a:r>
                        <a:rPr lang="en-US" dirty="0">
                          <a:latin typeface="Times New Roman" panose="02020603050405020304" pitchFamily="18" charset="0"/>
                          <a:cs typeface="Times New Roman" panose="02020603050405020304" pitchFamily="18" charset="0"/>
                        </a:rPr>
                        <a:t>Period from the date of issue of </a:t>
                      </a:r>
                      <a:r>
                        <a:rPr lang="en-US" dirty="0" err="1">
                          <a:latin typeface="Times New Roman" panose="02020603050405020304" pitchFamily="18" charset="0"/>
                          <a:cs typeface="Times New Roman" panose="02020603050405020304" pitchFamily="18" charset="0"/>
                        </a:rPr>
                        <a:t>Authorisation</a:t>
                      </a:r>
                      <a:r>
                        <a:rPr lang="en-US" dirty="0">
                          <a:latin typeface="Times New Roman" panose="02020603050405020304" pitchFamily="18" charset="0"/>
                          <a:cs typeface="Times New Roman" panose="02020603050405020304" pitchFamily="18" charset="0"/>
                        </a:rPr>
                        <a:t> </a:t>
                      </a:r>
                    </a:p>
                  </a:txBody>
                  <a:tcPr/>
                </a:tc>
                <a:tc>
                  <a:txBody>
                    <a:bodyPr/>
                    <a:lstStyle/>
                    <a:p>
                      <a:r>
                        <a:rPr lang="en-US" dirty="0">
                          <a:latin typeface="Times New Roman" panose="02020603050405020304" pitchFamily="18" charset="0"/>
                          <a:cs typeface="Times New Roman" panose="02020603050405020304" pitchFamily="18" charset="0"/>
                        </a:rPr>
                        <a:t>Minimum Export Obligation fulfilled </a:t>
                      </a:r>
                    </a:p>
                  </a:txBody>
                  <a:tcPr/>
                </a:tc>
                <a:extLst>
                  <a:ext uri="{0D108BD9-81ED-4DB2-BD59-A6C34878D82A}">
                    <a16:rowId xmlns:a16="http://schemas.microsoft.com/office/drawing/2014/main" val="10000"/>
                  </a:ext>
                </a:extLst>
              </a:tr>
              <a:tr h="410882">
                <a:tc>
                  <a:txBody>
                    <a:bodyPr/>
                    <a:lstStyle/>
                    <a:p>
                      <a:r>
                        <a:rPr lang="en-US" dirty="0">
                          <a:latin typeface="Times New Roman" panose="02020603050405020304" pitchFamily="18" charset="0"/>
                          <a:cs typeface="Times New Roman" panose="02020603050405020304" pitchFamily="18" charset="0"/>
                        </a:rPr>
                        <a:t>Block of 1st to 4th year</a:t>
                      </a:r>
                    </a:p>
                  </a:txBody>
                  <a:tcPr/>
                </a:tc>
                <a:tc>
                  <a:txBody>
                    <a:bodyPr/>
                    <a:lstStyle/>
                    <a:p>
                      <a:r>
                        <a:rPr lang="en-US" dirty="0">
                          <a:latin typeface="Times New Roman" panose="02020603050405020304" pitchFamily="18" charset="0"/>
                          <a:cs typeface="Times New Roman" panose="02020603050405020304" pitchFamily="18" charset="0"/>
                        </a:rPr>
                        <a:t>50% </a:t>
                      </a:r>
                    </a:p>
                  </a:txBody>
                  <a:tcPr/>
                </a:tc>
                <a:extLst>
                  <a:ext uri="{0D108BD9-81ED-4DB2-BD59-A6C34878D82A}">
                    <a16:rowId xmlns:a16="http://schemas.microsoft.com/office/drawing/2014/main" val="10001"/>
                  </a:ext>
                </a:extLst>
              </a:tr>
              <a:tr h="410882">
                <a:tc>
                  <a:txBody>
                    <a:bodyPr/>
                    <a:lstStyle/>
                    <a:p>
                      <a:r>
                        <a:rPr lang="en-US" dirty="0">
                          <a:latin typeface="Times New Roman" panose="02020603050405020304" pitchFamily="18" charset="0"/>
                          <a:cs typeface="Times New Roman" panose="02020603050405020304" pitchFamily="18" charset="0"/>
                        </a:rPr>
                        <a:t>Block of year 5th and 6th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Balance Export Obligation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23527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FA43-56CD-D843-B922-8F8C941079F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Market Access Initiative (MAI)</a:t>
            </a:r>
          </a:p>
        </p:txBody>
      </p:sp>
      <p:sp>
        <p:nvSpPr>
          <p:cNvPr id="3" name="Slide Number Placeholder 2">
            <a:extLst>
              <a:ext uri="{FF2B5EF4-FFF2-40B4-BE49-F238E27FC236}">
                <a16:creationId xmlns:a16="http://schemas.microsoft.com/office/drawing/2014/main" id="{EDCC16AD-7EE1-C6A6-2121-AE0C52C770EF}"/>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a:extLst>
              <a:ext uri="{FF2B5EF4-FFF2-40B4-BE49-F238E27FC236}">
                <a16:creationId xmlns:a16="http://schemas.microsoft.com/office/drawing/2014/main" id="{5EA0AE5B-0BCC-76E8-1731-94F41959C30B}"/>
              </a:ext>
            </a:extLst>
          </p:cNvPr>
          <p:cNvSpPr>
            <a:spLocks noGrp="1"/>
          </p:cNvSpPr>
          <p:nvPr>
            <p:ph type="body" sz="quarter" idx="13"/>
          </p:nvPr>
        </p:nvSpPr>
        <p:spPr>
          <a:xfrm>
            <a:off x="444500" y="1199628"/>
            <a:ext cx="11587843" cy="4994275"/>
          </a:xfrm>
        </p:spPr>
        <p:txBody>
          <a:bodyPr/>
          <a:lstStyle/>
          <a:p>
            <a:pPr algn="just"/>
            <a:r>
              <a:rPr lang="en-IN" sz="2400" dirty="0">
                <a:latin typeface="Times New Roman" panose="02020603050405020304" pitchFamily="18" charset="0"/>
                <a:cs typeface="Times New Roman" panose="02020603050405020304" pitchFamily="18" charset="0"/>
              </a:rPr>
              <a:t>Market Access Initiative (MAI) Scheme is an Export Promotion Scheme envisaged to act as a catalyst to promote India’s exports on a sustained basis. </a:t>
            </a:r>
          </a:p>
          <a:p>
            <a:pPr algn="just"/>
            <a:r>
              <a:rPr lang="en-IN" sz="2400" dirty="0">
                <a:latin typeface="Times New Roman" panose="02020603050405020304" pitchFamily="18" charset="0"/>
                <a:cs typeface="Times New Roman" panose="02020603050405020304" pitchFamily="18" charset="0"/>
              </a:rPr>
              <a:t>The scheme is formulated on focus product-focus country approach to evolve specific market and specific product through market studies/survey.</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following activities will be eligible for financial assistance under the Scheme:</a:t>
            </a:r>
          </a:p>
          <a:p>
            <a:pPr lvl="1" algn="just"/>
            <a:r>
              <a:rPr lang="en-IN" sz="2000" dirty="0">
                <a:latin typeface="Times New Roman" panose="02020603050405020304" pitchFamily="18" charset="0"/>
                <a:cs typeface="Times New Roman" panose="02020603050405020304" pitchFamily="18" charset="0"/>
              </a:rPr>
              <a:t>Marketing Projects Abroad</a:t>
            </a:r>
          </a:p>
          <a:p>
            <a:pPr lvl="1" algn="just"/>
            <a:r>
              <a:rPr lang="en-IN" sz="2000" dirty="0">
                <a:latin typeface="Times New Roman" panose="02020603050405020304" pitchFamily="18" charset="0"/>
                <a:cs typeface="Times New Roman" panose="02020603050405020304" pitchFamily="18" charset="0"/>
              </a:rPr>
              <a:t>Capacity Building</a:t>
            </a:r>
          </a:p>
          <a:p>
            <a:pPr lvl="1" algn="just"/>
            <a:r>
              <a:rPr lang="en-IN" sz="2000" dirty="0">
                <a:latin typeface="Times New Roman" panose="02020603050405020304" pitchFamily="18" charset="0"/>
                <a:cs typeface="Times New Roman" panose="02020603050405020304" pitchFamily="18" charset="0"/>
              </a:rPr>
              <a:t>Support for Statutory Compliances</a:t>
            </a:r>
          </a:p>
          <a:p>
            <a:pPr lvl="1" algn="just"/>
            <a:r>
              <a:rPr lang="en-IN" sz="2000" dirty="0">
                <a:latin typeface="Times New Roman" panose="02020603050405020304" pitchFamily="18" charset="0"/>
                <a:cs typeface="Times New Roman" panose="02020603050405020304" pitchFamily="18" charset="0"/>
              </a:rPr>
              <a:t>Studies</a:t>
            </a:r>
          </a:p>
          <a:p>
            <a:pPr lvl="1" algn="just"/>
            <a:r>
              <a:rPr lang="en-IN" sz="2000" dirty="0">
                <a:latin typeface="Times New Roman" panose="02020603050405020304" pitchFamily="18" charset="0"/>
                <a:cs typeface="Times New Roman" panose="02020603050405020304" pitchFamily="18" charset="0"/>
              </a:rPr>
              <a:t>Project Development</a:t>
            </a:r>
          </a:p>
          <a:p>
            <a:pPr lvl="1" algn="just"/>
            <a:r>
              <a:rPr lang="en-IN" sz="2000" dirty="0">
                <a:latin typeface="Times New Roman" panose="02020603050405020304" pitchFamily="18" charset="0"/>
                <a:cs typeface="Times New Roman" panose="02020603050405020304" pitchFamily="18" charset="0"/>
              </a:rPr>
              <a:t>Developing Foreign Trade Facilitation web Portal</a:t>
            </a:r>
          </a:p>
          <a:p>
            <a:pPr lvl="1" algn="just"/>
            <a:r>
              <a:rPr lang="en-IN" sz="2000" dirty="0">
                <a:latin typeface="Times New Roman" panose="02020603050405020304" pitchFamily="18" charset="0"/>
                <a:cs typeface="Times New Roman" panose="02020603050405020304" pitchFamily="18" charset="0"/>
              </a:rPr>
              <a:t>To support Cottage and handicrafts units</a:t>
            </a:r>
          </a:p>
        </p:txBody>
      </p:sp>
    </p:spTree>
    <p:extLst>
      <p:ext uri="{BB962C8B-B14F-4D97-AF65-F5344CB8AC3E}">
        <p14:creationId xmlns:p14="http://schemas.microsoft.com/office/powerpoint/2010/main" val="133266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FA43-56CD-D843-B922-8F8C941079F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Market Access Initiative (MAI)</a:t>
            </a:r>
          </a:p>
        </p:txBody>
      </p:sp>
      <p:sp>
        <p:nvSpPr>
          <p:cNvPr id="3" name="Slide Number Placeholder 2">
            <a:extLst>
              <a:ext uri="{FF2B5EF4-FFF2-40B4-BE49-F238E27FC236}">
                <a16:creationId xmlns:a16="http://schemas.microsoft.com/office/drawing/2014/main" id="{EDCC16AD-7EE1-C6A6-2121-AE0C52C770EF}"/>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a:extLst>
              <a:ext uri="{FF2B5EF4-FFF2-40B4-BE49-F238E27FC236}">
                <a16:creationId xmlns:a16="http://schemas.microsoft.com/office/drawing/2014/main" id="{5EA0AE5B-0BCC-76E8-1731-94F41959C30B}"/>
              </a:ext>
            </a:extLst>
          </p:cNvPr>
          <p:cNvSpPr>
            <a:spLocks noGrp="1"/>
          </p:cNvSpPr>
          <p:nvPr>
            <p:ph type="body" sz="quarter" idx="13"/>
          </p:nvPr>
        </p:nvSpPr>
        <p:spPr>
          <a:xfrm>
            <a:off x="444499" y="1320800"/>
            <a:ext cx="11587843" cy="4994275"/>
          </a:xfrm>
        </p:spPr>
        <p:txBody>
          <a:bodyPr/>
          <a:lstStyle/>
          <a:p>
            <a:pPr algn="just"/>
            <a:r>
              <a:rPr lang="en-IN" sz="2500" dirty="0">
                <a:latin typeface="Times New Roman" panose="02020603050405020304" pitchFamily="18" charset="0"/>
                <a:cs typeface="Times New Roman" panose="02020603050405020304" pitchFamily="18" charset="0"/>
              </a:rPr>
              <a:t>Market Access Initiative (MAI) Scheme is an Export Promotion Scheme envisaged to act as a catalyst to promote India’s exports on a sustained basis. </a:t>
            </a:r>
          </a:p>
          <a:p>
            <a:pPr algn="just"/>
            <a:r>
              <a:rPr lang="en-IN" sz="2500" dirty="0">
                <a:latin typeface="Times New Roman" panose="02020603050405020304" pitchFamily="18" charset="0"/>
                <a:cs typeface="Times New Roman" panose="02020603050405020304" pitchFamily="18" charset="0"/>
              </a:rPr>
              <a:t>The funding for each project will be on cost-sharing basis with the sharing pattern ranging from 65% to 50% at the minimum.</a:t>
            </a:r>
          </a:p>
          <a:p>
            <a:pPr algn="just"/>
            <a:r>
              <a:rPr lang="en-IN" sz="2500" dirty="0">
                <a:latin typeface="Times New Roman" panose="02020603050405020304" pitchFamily="18" charset="0"/>
                <a:cs typeface="Times New Roman" panose="02020603050405020304" pitchFamily="18" charset="0"/>
              </a:rPr>
              <a:t>It is administered by the Ministry of Commerce and Industry, Government of India, through the Directorate General of Foreign Trade (DGFT).</a:t>
            </a:r>
            <a:endParaRPr lang="en-US" sz="2500" dirty="0">
              <a:latin typeface="Times New Roman" panose="02020603050405020304" pitchFamily="18" charset="0"/>
              <a:cs typeface="Times New Roman" panose="02020603050405020304" pitchFamily="18" charset="0"/>
            </a:endParaRPr>
          </a:p>
          <a:p>
            <a:pPr algn="just"/>
            <a:r>
              <a:rPr lang="en-IN" sz="2500" dirty="0">
                <a:latin typeface="Times New Roman" panose="02020603050405020304" pitchFamily="18" charset="0"/>
                <a:cs typeface="Times New Roman" panose="02020603050405020304" pitchFamily="18" charset="0"/>
              </a:rPr>
              <a:t>For More Details:</a:t>
            </a:r>
          </a:p>
          <a:p>
            <a:pPr lvl="1" algn="just"/>
            <a:r>
              <a:rPr lang="en-IN" sz="2300" dirty="0">
                <a:latin typeface="Times New Roman" panose="02020603050405020304" pitchFamily="18" charset="0"/>
                <a:cs typeface="Times New Roman" panose="02020603050405020304" pitchFamily="18" charset="0"/>
                <a:hlinkClick r:id="rId2"/>
              </a:rPr>
              <a:t>https://commerce.gov.in/international-trade/trade-promotion-programmes-and-schemes/trade-promotion-programme-focus-cis/market-access-initiative-mai-scheme/</a:t>
            </a:r>
            <a:endParaRPr lang="en-IN" sz="2300" dirty="0">
              <a:latin typeface="Times New Roman" panose="02020603050405020304" pitchFamily="18" charset="0"/>
              <a:cs typeface="Times New Roman" panose="02020603050405020304" pitchFamily="18" charset="0"/>
            </a:endParaRPr>
          </a:p>
          <a:p>
            <a:pPr lvl="1" algn="just"/>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73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7611-7371-1E7F-CF62-D958D0495DAA}"/>
              </a:ext>
            </a:extLst>
          </p:cNvPr>
          <p:cNvSpPr>
            <a:spLocks noGrp="1"/>
          </p:cNvSpPr>
          <p:nvPr>
            <p:ph type="title"/>
          </p:nvPr>
        </p:nvSpPr>
        <p:spPr>
          <a:xfrm>
            <a:off x="444500" y="542925"/>
            <a:ext cx="11214100" cy="535531"/>
          </a:xfrm>
        </p:spPr>
        <p:txBody>
          <a:bodyPr/>
          <a:lstStyle/>
          <a:p>
            <a:r>
              <a:rPr lang="en-IN" b="1" i="0" dirty="0">
                <a:effectLst/>
                <a:latin typeface="Times New Roman" panose="02020603050405020304" pitchFamily="18" charset="0"/>
                <a:cs typeface="Times New Roman" panose="02020603050405020304" pitchFamily="18" charset="0"/>
              </a:rPr>
              <a:t>Merchandise Exports from India Scheme (MEIS) Scheme</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1EA7765-BDD4-50A2-F354-549090BE1C68}"/>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 Placeholder 3">
            <a:extLst>
              <a:ext uri="{FF2B5EF4-FFF2-40B4-BE49-F238E27FC236}">
                <a16:creationId xmlns:a16="http://schemas.microsoft.com/office/drawing/2014/main" id="{3EC918CC-542A-E187-AA62-F2ED33E3FE79}"/>
              </a:ext>
            </a:extLst>
          </p:cNvPr>
          <p:cNvSpPr>
            <a:spLocks noGrp="1"/>
          </p:cNvSpPr>
          <p:nvPr>
            <p:ph type="body" sz="quarter" idx="13"/>
          </p:nvPr>
        </p:nvSpPr>
        <p:spPr>
          <a:xfrm>
            <a:off x="444499" y="1092970"/>
            <a:ext cx="11413671" cy="5236619"/>
          </a:xfrm>
        </p:spPr>
        <p:txBody>
          <a:bodyPr/>
          <a:lstStyle/>
          <a:p>
            <a:pPr algn="just"/>
            <a:r>
              <a:rPr lang="en-IN" sz="2400" dirty="0">
                <a:latin typeface="Times New Roman" panose="02020603050405020304" pitchFamily="18" charset="0"/>
                <a:cs typeface="Times New Roman" panose="02020603050405020304" pitchFamily="18" charset="0"/>
              </a:rPr>
              <a:t>A scheme designed to provide rewards to exporters to offset infrastructural inefficiencies and associated costs. The Duty Credit Scrips and goods imported/ domestically procured against them shall be freely transferable. The Duty Credit Scrips can be used for:</a:t>
            </a:r>
          </a:p>
          <a:p>
            <a:pPr marL="914400" lvl="1" indent="-457200" algn="just">
              <a:buFont typeface="+mj-lt"/>
              <a:buAutoNum type="alphaLcParenR"/>
            </a:pPr>
            <a:r>
              <a:rPr lang="en-IN" sz="2200" dirty="0">
                <a:latin typeface="Times New Roman" panose="02020603050405020304" pitchFamily="18" charset="0"/>
                <a:cs typeface="Times New Roman" panose="02020603050405020304" pitchFamily="18" charset="0"/>
              </a:rPr>
              <a:t>Payment of Basic Customs Duty and Additional Customs Duty specified under sections 3(1), 3(3) and 3(5) of the Customs Tariff Act, 1975 for import of inputs or goods, including capital goods, as per </a:t>
            </a:r>
            <a:r>
              <a:rPr lang="en-IN" sz="2200" dirty="0" err="1">
                <a:latin typeface="Times New Roman" panose="02020603050405020304" pitchFamily="18" charset="0"/>
                <a:cs typeface="Times New Roman" panose="02020603050405020304" pitchFamily="18" charset="0"/>
              </a:rPr>
              <a:t>DoR</a:t>
            </a:r>
            <a:r>
              <a:rPr lang="en-IN" sz="2200" dirty="0">
                <a:latin typeface="Times New Roman" panose="02020603050405020304" pitchFamily="18" charset="0"/>
                <a:cs typeface="Times New Roman" panose="02020603050405020304" pitchFamily="18" charset="0"/>
              </a:rPr>
              <a:t> Notification, except items listed in Appendix 3A.</a:t>
            </a:r>
          </a:p>
          <a:p>
            <a:pPr marL="914400" lvl="1" indent="-457200" algn="just">
              <a:buFont typeface="+mj-lt"/>
              <a:buAutoNum type="alphaLcParenR"/>
            </a:pPr>
            <a:r>
              <a:rPr lang="en-IN" sz="2200" dirty="0">
                <a:latin typeface="Times New Roman" panose="02020603050405020304" pitchFamily="18" charset="0"/>
                <a:cs typeface="Times New Roman" panose="02020603050405020304" pitchFamily="18" charset="0"/>
              </a:rPr>
              <a:t>Payment of Central excise duties on domestic procurement of inputs or goods,</a:t>
            </a:r>
          </a:p>
          <a:p>
            <a:pPr marL="914400" lvl="1" indent="-457200" algn="just">
              <a:buFont typeface="+mj-lt"/>
              <a:buAutoNum type="alphaLcParenR"/>
            </a:pPr>
            <a:r>
              <a:rPr lang="en-IN" sz="2200" dirty="0">
                <a:latin typeface="Times New Roman" panose="02020603050405020304" pitchFamily="18" charset="0"/>
                <a:cs typeface="Times New Roman" panose="02020603050405020304" pitchFamily="18" charset="0"/>
              </a:rPr>
              <a:t>Payment of Basic Customs Duty and Additional Customs Duty specified under Sections 3(1), 3(3) and 3(5) of the Customs Tariff Act, 1975 and fee as per paragraph 3.18 of this Policy.</a:t>
            </a:r>
          </a:p>
          <a:p>
            <a:pPr algn="just"/>
            <a:r>
              <a:rPr lang="en-IN" sz="2400" dirty="0">
                <a:latin typeface="Times New Roman" panose="02020603050405020304" pitchFamily="18" charset="0"/>
                <a:cs typeface="Times New Roman" panose="02020603050405020304" pitchFamily="18" charset="0"/>
              </a:rPr>
              <a:t>Objective of the Merchandise Exports from India Scheme (MEIS) is to promote the manufacture and export of notified goods/ products.</a:t>
            </a:r>
          </a:p>
        </p:txBody>
      </p:sp>
    </p:spTree>
    <p:extLst>
      <p:ext uri="{BB962C8B-B14F-4D97-AF65-F5344CB8AC3E}">
        <p14:creationId xmlns:p14="http://schemas.microsoft.com/office/powerpoint/2010/main" val="3409196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697B-BAA5-0246-BC17-479B56A9F41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GST related</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41CB5C7-0244-07DD-7AB7-588499278717}"/>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ext Placeholder 3">
            <a:extLst>
              <a:ext uri="{FF2B5EF4-FFF2-40B4-BE49-F238E27FC236}">
                <a16:creationId xmlns:a16="http://schemas.microsoft.com/office/drawing/2014/main" id="{79E07F3F-B93F-6264-5952-1A92E29286FF}"/>
              </a:ext>
            </a:extLst>
          </p:cNvPr>
          <p:cNvSpPr>
            <a:spLocks noGrp="1"/>
          </p:cNvSpPr>
          <p:nvPr>
            <p:ph type="body" sz="quarter" idx="13"/>
          </p:nvPr>
        </p:nvSpPr>
        <p:spPr>
          <a:xfrm>
            <a:off x="444500" y="1625385"/>
            <a:ext cx="11645900" cy="4586729"/>
          </a:xfrm>
        </p:spPr>
        <p:txBody>
          <a:bodyPr/>
          <a:lstStyle/>
          <a:p>
            <a:pPr algn="just"/>
            <a:r>
              <a:rPr lang="en-IN" sz="2500" dirty="0">
                <a:latin typeface="Times New Roman" panose="02020603050405020304" pitchFamily="18" charset="0"/>
                <a:cs typeface="Times New Roman" panose="02020603050405020304" pitchFamily="18" charset="0"/>
              </a:rPr>
              <a:t>Eligible exported goods and services attract a zero GST rate, meaning no tax liability on export transactions. </a:t>
            </a:r>
          </a:p>
          <a:p>
            <a:pPr algn="just"/>
            <a:r>
              <a:rPr lang="en-IN" sz="2500" dirty="0">
                <a:latin typeface="Times New Roman" panose="02020603050405020304" pitchFamily="18" charset="0"/>
                <a:cs typeface="Times New Roman" panose="02020603050405020304" pitchFamily="18" charset="0"/>
              </a:rPr>
              <a:t>Significantly reduces cost of exported goods, enhances competitiveness in international markets. </a:t>
            </a:r>
          </a:p>
          <a:p>
            <a:pPr algn="just"/>
            <a:r>
              <a:rPr lang="en-IN" sz="2500" dirty="0">
                <a:latin typeface="Times New Roman" panose="02020603050405020304" pitchFamily="18" charset="0"/>
                <a:cs typeface="Times New Roman" panose="02020603050405020304" pitchFamily="18" charset="0"/>
              </a:rPr>
              <a:t>1% GST benefit for merchant exporters – Merchant exporters can get export goods from local suppliers at a 0.1% concessional GST rate.</a:t>
            </a:r>
          </a:p>
          <a:p>
            <a:pPr algn="just"/>
            <a:r>
              <a:rPr lang="en-IN" sz="2500" dirty="0">
                <a:latin typeface="Times New Roman" panose="02020603050405020304" pitchFamily="18" charset="0"/>
                <a:cs typeface="Times New Roman" panose="02020603050405020304" pitchFamily="18" charset="0"/>
              </a:rPr>
              <a:t>Claim Input Tax Credit (ITC):</a:t>
            </a:r>
          </a:p>
          <a:p>
            <a:pPr lvl="1" algn="just"/>
            <a:r>
              <a:rPr lang="en-IN" sz="2300" dirty="0">
                <a:latin typeface="Times New Roman" panose="02020603050405020304" pitchFamily="18" charset="0"/>
                <a:cs typeface="Times New Roman" panose="02020603050405020304" pitchFamily="18" charset="0"/>
              </a:rPr>
              <a:t>Exporters can claim ITC on eligible purchases made towards export production, reducing overall tax burden.</a:t>
            </a:r>
          </a:p>
          <a:p>
            <a:pPr lvl="1" algn="just"/>
            <a:r>
              <a:rPr lang="en-IN" sz="2300" dirty="0">
                <a:latin typeface="Times New Roman" panose="02020603050405020304" pitchFamily="18" charset="0"/>
                <a:cs typeface="Times New Roman" panose="02020603050405020304" pitchFamily="18" charset="0"/>
              </a:rPr>
              <a:t>Improves cash flow, lowers production costs, and boosts profitability.</a:t>
            </a:r>
          </a:p>
        </p:txBody>
      </p:sp>
    </p:spTree>
    <p:extLst>
      <p:ext uri="{BB962C8B-B14F-4D97-AF65-F5344CB8AC3E}">
        <p14:creationId xmlns:p14="http://schemas.microsoft.com/office/powerpoint/2010/main" val="259028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a:extLst>
              <a:ext uri="{FF2B5EF4-FFF2-40B4-BE49-F238E27FC236}">
                <a16:creationId xmlns:a16="http://schemas.microsoft.com/office/drawing/2014/main" id="{DE1BBF8F-D4BF-FF83-24BA-6F55D7323E72}"/>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18</a:t>
            </a:fld>
            <a:endParaRPr lang="en-US" noProof="0"/>
          </a:p>
        </p:txBody>
      </p:sp>
      <p:pic>
        <p:nvPicPr>
          <p:cNvPr id="2" name="Picture 1" descr="ITP TARIFF SCHEME PROCESS 2.jpg"/>
          <p:cNvPicPr>
            <a:picLocks noChangeAspect="1"/>
          </p:cNvPicPr>
          <p:nvPr/>
        </p:nvPicPr>
        <p:blipFill>
          <a:blip r:embed="rId2"/>
          <a:stretch>
            <a:fillRect/>
          </a:stretch>
        </p:blipFill>
        <p:spPr>
          <a:xfrm>
            <a:off x="48883" y="396834"/>
            <a:ext cx="5860387" cy="4351338"/>
          </a:xfrm>
          <a:prstGeom prst="rect">
            <a:avLst/>
          </a:prstGeom>
          <a:noFill/>
        </p:spPr>
      </p:pic>
      <p:pic>
        <p:nvPicPr>
          <p:cNvPr id="3" name="Picture 2" descr="ITP TARIFF PROCESS 1.jpg">
            <a:extLst>
              <a:ext uri="{FF2B5EF4-FFF2-40B4-BE49-F238E27FC236}">
                <a16:creationId xmlns:a16="http://schemas.microsoft.com/office/drawing/2014/main" id="{B5E50F28-AB45-DD93-54AB-C32F8DD4DE6E}"/>
              </a:ext>
            </a:extLst>
          </p:cNvPr>
          <p:cNvPicPr>
            <a:picLocks noChangeAspect="1"/>
          </p:cNvPicPr>
          <p:nvPr/>
        </p:nvPicPr>
        <p:blipFill>
          <a:blip r:embed="rId3"/>
          <a:stretch>
            <a:fillRect/>
          </a:stretch>
        </p:blipFill>
        <p:spPr>
          <a:xfrm>
            <a:off x="5909270" y="1265860"/>
            <a:ext cx="6139235" cy="4696515"/>
          </a:xfrm>
          <a:prstGeom prst="rect">
            <a:avLst/>
          </a:prstGeom>
          <a:noFill/>
        </p:spPr>
      </p:pic>
    </p:spTree>
    <p:extLst>
      <p:ext uri="{BB962C8B-B14F-4D97-AF65-F5344CB8AC3E}">
        <p14:creationId xmlns:p14="http://schemas.microsoft.com/office/powerpoint/2010/main" val="1341287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a:extLst>
              <a:ext uri="{FF2B5EF4-FFF2-40B4-BE49-F238E27FC236}">
                <a16:creationId xmlns:a16="http://schemas.microsoft.com/office/drawing/2014/main" id="{82E0AF54-74C8-8839-6B39-59FC74DE7B38}"/>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19</a:t>
            </a:fld>
            <a:endParaRPr lang="en-US" noProof="0"/>
          </a:p>
        </p:txBody>
      </p:sp>
      <p:pic>
        <p:nvPicPr>
          <p:cNvPr id="4" name="Picture 3">
            <a:extLst>
              <a:ext uri="{FF2B5EF4-FFF2-40B4-BE49-F238E27FC236}">
                <a16:creationId xmlns:a16="http://schemas.microsoft.com/office/drawing/2014/main" id="{C486C48A-D945-4930-BDD2-FB1FF7482E39}"/>
              </a:ext>
            </a:extLst>
          </p:cNvPr>
          <p:cNvPicPr>
            <a:picLocks noChangeAspect="1"/>
          </p:cNvPicPr>
          <p:nvPr/>
        </p:nvPicPr>
        <p:blipFill rotWithShape="1">
          <a:blip r:embed="rId2"/>
          <a:srcRect t="5443" r="1270" b="7896"/>
          <a:stretch/>
        </p:blipFill>
        <p:spPr>
          <a:xfrm>
            <a:off x="44970" y="0"/>
            <a:ext cx="12067082" cy="6858000"/>
          </a:xfrm>
          <a:prstGeom prst="rect">
            <a:avLst/>
          </a:prstGeom>
        </p:spPr>
      </p:pic>
    </p:spTree>
    <p:extLst>
      <p:ext uri="{BB962C8B-B14F-4D97-AF65-F5344CB8AC3E}">
        <p14:creationId xmlns:p14="http://schemas.microsoft.com/office/powerpoint/2010/main" val="199293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Autofit/>
          </a:bodyPr>
          <a:lstStyle/>
          <a:p>
            <a:r>
              <a:rPr lang="en-US" sz="3600" dirty="0">
                <a:latin typeface="Times New Roman" panose="02020603050405020304" pitchFamily="18" charset="0"/>
                <a:cs typeface="Times New Roman" panose="02020603050405020304" pitchFamily="18" charset="0"/>
              </a:rPr>
              <a:t>Government Benefits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a:t>
            </a:fld>
            <a:endParaRPr lang="en-US"/>
          </a:p>
        </p:txBody>
      </p:sp>
      <p:graphicFrame>
        <p:nvGraphicFramePr>
          <p:cNvPr id="12" name="Text Placeholder 9">
            <a:extLst>
              <a:ext uri="{FF2B5EF4-FFF2-40B4-BE49-F238E27FC236}">
                <a16:creationId xmlns:a16="http://schemas.microsoft.com/office/drawing/2014/main" id="{52DF7463-9C7B-8876-100F-05A9E605E189}"/>
              </a:ext>
            </a:extLst>
          </p:cNvPr>
          <p:cNvGraphicFramePr/>
          <p:nvPr>
            <p:extLst>
              <p:ext uri="{D42A27DB-BD31-4B8C-83A1-F6EECF244321}">
                <p14:modId xmlns:p14="http://schemas.microsoft.com/office/powerpoint/2010/main" val="2871379511"/>
              </p:ext>
            </p:extLst>
          </p:nvPr>
        </p:nvGraphicFramePr>
        <p:xfrm>
          <a:off x="443365" y="1611086"/>
          <a:ext cx="11472864" cy="4565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123" y="938499"/>
            <a:ext cx="2713661" cy="706964"/>
          </a:xfrm>
        </p:spPr>
        <p:txBody>
          <a:bodyPr/>
          <a:lstStyle/>
          <a:p>
            <a:r>
              <a:rPr lang="en-IN" dirty="0"/>
              <a:t>DGFT HELP</a:t>
            </a:r>
          </a:p>
        </p:txBody>
      </p:sp>
      <p:sp>
        <p:nvSpPr>
          <p:cNvPr id="3" name="Content Placeholder 2"/>
          <p:cNvSpPr>
            <a:spLocks noGrp="1"/>
          </p:cNvSpPr>
          <p:nvPr>
            <p:ph idx="1"/>
          </p:nvPr>
        </p:nvSpPr>
        <p:spPr>
          <a:xfrm>
            <a:off x="205384" y="2278185"/>
            <a:ext cx="11986616" cy="4254500"/>
          </a:xfrm>
        </p:spPr>
        <p:txBody>
          <a:bodyPr>
            <a:noAutofit/>
          </a:bodyPr>
          <a:lstStyle/>
          <a:p>
            <a:pPr>
              <a:buNone/>
            </a:pPr>
            <a:r>
              <a:rPr lang="en-US" sz="1600" dirty="0"/>
              <a:t>(a) Apart from above in case of Trade Dispute relating to export import, one can file online complain with DGFT on below link. Steps : </a:t>
            </a:r>
          </a:p>
          <a:p>
            <a:r>
              <a:rPr lang="en-US" sz="1600" dirty="0"/>
              <a:t>DGFT.GOV.IN </a:t>
            </a:r>
          </a:p>
          <a:p>
            <a:r>
              <a:rPr lang="en-US" sz="1600" dirty="0"/>
              <a:t>SERVICES </a:t>
            </a:r>
          </a:p>
          <a:p>
            <a:r>
              <a:rPr lang="en-US" sz="1600" dirty="0"/>
              <a:t>File quality / complain / Trade dispute </a:t>
            </a:r>
          </a:p>
          <a:p>
            <a:r>
              <a:rPr lang="en-US" sz="1600" dirty="0"/>
              <a:t>Continue </a:t>
            </a:r>
          </a:p>
          <a:p>
            <a:r>
              <a:rPr lang="en-US" sz="1600" dirty="0"/>
              <a:t>Fill up the form </a:t>
            </a:r>
          </a:p>
          <a:p>
            <a:r>
              <a:rPr lang="en-US" sz="1600" dirty="0"/>
              <a:t>If you fail to receive reply from above you may write to below email along with reference number: dgftedi@nic.in </a:t>
            </a:r>
          </a:p>
          <a:p>
            <a:pPr marL="0" indent="0">
              <a:buNone/>
            </a:pPr>
            <a:endParaRPr lang="en-US" sz="1600" dirty="0"/>
          </a:p>
          <a:p>
            <a:pPr marL="0" indent="0">
              <a:buNone/>
            </a:pPr>
            <a:r>
              <a:rPr lang="en-US" sz="1600" dirty="0"/>
              <a:t>(b) If you have any query related to DGFT: </a:t>
            </a:r>
          </a:p>
          <a:p>
            <a:r>
              <a:rPr lang="en-US" sz="1600" dirty="0"/>
              <a:t>DGFT.GOV.IN &gt; Services &gt; </a:t>
            </a:r>
            <a:r>
              <a:rPr lang="en-US" sz="1600" dirty="0" err="1"/>
              <a:t>Contact@DGFT</a:t>
            </a:r>
            <a:r>
              <a:rPr lang="en-US" sz="1600" dirty="0"/>
              <a:t> &gt; Enter details &gt; Continue &gt; fill up the details and submit. DGFT also runs helpdesk from 2 pm to 4 pm</a:t>
            </a:r>
            <a:endParaRPr lang="en-IN" sz="1600" dirty="0"/>
          </a:p>
          <a:p>
            <a:endParaRPr lang="en-IN" sz="1600" dirty="0"/>
          </a:p>
        </p:txBody>
      </p:sp>
    </p:spTree>
    <p:extLst>
      <p:ext uri="{BB962C8B-B14F-4D97-AF65-F5344CB8AC3E}">
        <p14:creationId xmlns:p14="http://schemas.microsoft.com/office/powerpoint/2010/main" val="1894940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Export House Status Holder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44" y="1538514"/>
            <a:ext cx="11513456" cy="4686440"/>
          </a:xfrm>
        </p:spPr>
        <p:txBody>
          <a:bodyPr>
            <a:normAutofit fontScale="92500" lnSpcReduction="10000"/>
          </a:bodyPr>
          <a:lstStyle/>
          <a:p>
            <a:pPr algn="just">
              <a:lnSpc>
                <a:spcPct val="150000"/>
              </a:lnSpc>
            </a:pPr>
            <a:r>
              <a:rPr lang="en-US" sz="2500" dirty="0">
                <a:latin typeface="Times New Roman" panose="02020603050405020304" pitchFamily="18" charset="0"/>
                <a:cs typeface="Times New Roman" panose="02020603050405020304" pitchFamily="18" charset="0"/>
              </a:rPr>
              <a:t>As mentioned above, all goods, services, and technology exporters with an import-export code (IEC) number shall be eligible for recognition as a status holder.</a:t>
            </a:r>
          </a:p>
          <a:p>
            <a:pPr algn="just">
              <a:lnSpc>
                <a:spcPct val="150000"/>
              </a:lnSpc>
            </a:pPr>
            <a:r>
              <a:rPr lang="en-US" sz="2500" dirty="0">
                <a:latin typeface="Times New Roman" panose="02020603050405020304" pitchFamily="18" charset="0"/>
                <a:cs typeface="Times New Roman" panose="02020603050405020304" pitchFamily="18" charset="0"/>
              </a:rPr>
              <a:t>Status recognition will depend on export performance.</a:t>
            </a:r>
          </a:p>
          <a:p>
            <a:pPr algn="just">
              <a:lnSpc>
                <a:spcPct val="150000"/>
              </a:lnSpc>
            </a:pPr>
            <a:r>
              <a:rPr lang="en-US" sz="2500" dirty="0">
                <a:latin typeface="Times New Roman" panose="02020603050405020304" pitchFamily="18" charset="0"/>
                <a:cs typeface="Times New Roman" panose="02020603050405020304" pitchFamily="18" charset="0"/>
              </a:rPr>
              <a:t>An applicant shall be categorized as the status holder on achieving export performance during the current and previous three financial years.</a:t>
            </a:r>
          </a:p>
          <a:p>
            <a:pPr algn="just">
              <a:lnSpc>
                <a:spcPct val="150000"/>
              </a:lnSpc>
            </a:pPr>
            <a:r>
              <a:rPr lang="en-US" sz="2500" dirty="0">
                <a:latin typeface="Times New Roman" panose="02020603050405020304" pitchFamily="18" charset="0"/>
                <a:cs typeface="Times New Roman" panose="02020603050405020304" pitchFamily="18" charset="0"/>
              </a:rPr>
              <a:t>For the Gems &amp; Jewelry Sector, the performance during the current and previous two financial years shall be considered for recognition as status holders.</a:t>
            </a:r>
          </a:p>
          <a:p>
            <a:pPr algn="just">
              <a:lnSpc>
                <a:spcPct val="150000"/>
              </a:lnSpc>
            </a:pPr>
            <a:r>
              <a:rPr lang="en-US" sz="2500" dirty="0">
                <a:latin typeface="Times New Roman" panose="02020603050405020304" pitchFamily="18" charset="0"/>
                <a:cs typeface="Times New Roman" panose="02020603050405020304" pitchFamily="18" charset="0"/>
              </a:rPr>
              <a:t>For granting status, export performance is necessary for at least two out of four years.</a:t>
            </a:r>
          </a:p>
        </p:txBody>
      </p:sp>
    </p:spTree>
    <p:extLst>
      <p:ext uri="{BB962C8B-B14F-4D97-AF65-F5344CB8AC3E}">
        <p14:creationId xmlns:p14="http://schemas.microsoft.com/office/powerpoint/2010/main" val="187126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38544441"/>
              </p:ext>
            </p:extLst>
          </p:nvPr>
        </p:nvGraphicFramePr>
        <p:xfrm>
          <a:off x="312895" y="1533769"/>
          <a:ext cx="11109848" cy="4478460"/>
        </p:xfrm>
        <a:graphic>
          <a:graphicData uri="http://schemas.openxmlformats.org/drawingml/2006/table">
            <a:tbl>
              <a:tblPr>
                <a:tableStyleId>{8A107856-5554-42FB-B03E-39F5DBC370BA}</a:tableStyleId>
              </a:tblPr>
              <a:tblGrid>
                <a:gridCol w="732134">
                  <a:extLst>
                    <a:ext uri="{9D8B030D-6E8A-4147-A177-3AD203B41FA5}">
                      <a16:colId xmlns:a16="http://schemas.microsoft.com/office/drawing/2014/main" val="20000"/>
                    </a:ext>
                  </a:extLst>
                </a:gridCol>
                <a:gridCol w="5607140">
                  <a:extLst>
                    <a:ext uri="{9D8B030D-6E8A-4147-A177-3AD203B41FA5}">
                      <a16:colId xmlns:a16="http://schemas.microsoft.com/office/drawing/2014/main" val="20001"/>
                    </a:ext>
                  </a:extLst>
                </a:gridCol>
                <a:gridCol w="4770574">
                  <a:extLst>
                    <a:ext uri="{9D8B030D-6E8A-4147-A177-3AD203B41FA5}">
                      <a16:colId xmlns:a16="http://schemas.microsoft.com/office/drawing/2014/main" val="20002"/>
                    </a:ext>
                  </a:extLst>
                </a:gridCol>
              </a:tblGrid>
              <a:tr h="720000">
                <a:tc>
                  <a:txBody>
                    <a:bodyPr/>
                    <a:lstStyle/>
                    <a:p>
                      <a:pPr algn="ctr" fontAlgn="t"/>
                      <a:r>
                        <a:rPr lang="en-US" sz="2500" dirty="0">
                          <a:latin typeface="Times New Roman" panose="02020603050405020304" pitchFamily="18" charset="0"/>
                          <a:cs typeface="Times New Roman" panose="02020603050405020304" pitchFamily="18" charset="0"/>
                        </a:rPr>
                        <a:t>Sr. No</a:t>
                      </a:r>
                    </a:p>
                  </a:txBody>
                  <a:tcPr marL="58230" marR="58230" marT="58230" marB="58230" anchor="ctr"/>
                </a:tc>
                <a:tc>
                  <a:txBody>
                    <a:bodyPr/>
                    <a:lstStyle/>
                    <a:p>
                      <a:pPr algn="ctr" fontAlgn="t"/>
                      <a:r>
                        <a:rPr lang="en-US" sz="2500" dirty="0">
                          <a:latin typeface="Times New Roman" panose="02020603050405020304" pitchFamily="18" charset="0"/>
                          <a:cs typeface="Times New Roman" panose="02020603050405020304" pitchFamily="18" charset="0"/>
                        </a:rPr>
                        <a:t>Status Category</a:t>
                      </a:r>
                    </a:p>
                  </a:txBody>
                  <a:tcPr marL="58230" marR="58230" marT="58230" marB="58230" anchor="ctr"/>
                </a:tc>
                <a:tc>
                  <a:txBody>
                    <a:bodyPr/>
                    <a:lstStyle/>
                    <a:p>
                      <a:pPr algn="ctr" fontAlgn="t"/>
                      <a:r>
                        <a:rPr lang="en-US" sz="2500">
                          <a:latin typeface="Times New Roman" panose="02020603050405020304" pitchFamily="18" charset="0"/>
                          <a:cs typeface="Times New Roman" panose="02020603050405020304" pitchFamily="18" charset="0"/>
                        </a:rPr>
                        <a:t>Export Performance FOB / FOR (as converted) Value (in US $ million)</a:t>
                      </a:r>
                    </a:p>
                  </a:txBody>
                  <a:tcPr marL="58230" marR="58230" marT="58230" marB="58230" anchor="ctr"/>
                </a:tc>
                <a:extLst>
                  <a:ext uri="{0D108BD9-81ED-4DB2-BD59-A6C34878D82A}">
                    <a16:rowId xmlns:a16="http://schemas.microsoft.com/office/drawing/2014/main" val="10000"/>
                  </a:ext>
                </a:extLst>
              </a:tr>
              <a:tr h="720000">
                <a:tc>
                  <a:txBody>
                    <a:bodyPr/>
                    <a:lstStyle/>
                    <a:p>
                      <a:pPr fontAlgn="t"/>
                      <a:r>
                        <a:rPr lang="en-US" sz="2500">
                          <a:latin typeface="Times New Roman" panose="02020603050405020304" pitchFamily="18" charset="0"/>
                          <a:cs typeface="Times New Roman" panose="02020603050405020304" pitchFamily="18" charset="0"/>
                        </a:rPr>
                        <a:t>1</a:t>
                      </a:r>
                    </a:p>
                  </a:txBody>
                  <a:tcPr marL="58230" marR="58230" marT="58230" marB="58230" anchor="ctr"/>
                </a:tc>
                <a:tc>
                  <a:txBody>
                    <a:bodyPr/>
                    <a:lstStyle/>
                    <a:p>
                      <a:pPr fontAlgn="t"/>
                      <a:r>
                        <a:rPr lang="en-US" sz="2500" dirty="0">
                          <a:latin typeface="Times New Roman" panose="02020603050405020304" pitchFamily="18" charset="0"/>
                          <a:cs typeface="Times New Roman" panose="02020603050405020304" pitchFamily="18" charset="0"/>
                        </a:rPr>
                        <a:t>One Star Export House</a:t>
                      </a:r>
                    </a:p>
                  </a:txBody>
                  <a:tcPr marL="58230" marR="58230" marT="58230" marB="58230" anchor="ctr"/>
                </a:tc>
                <a:tc>
                  <a:txBody>
                    <a:bodyPr/>
                    <a:lstStyle/>
                    <a:p>
                      <a:pPr algn="ctr" fontAlgn="t"/>
                      <a:r>
                        <a:rPr lang="en-US" sz="2500" dirty="0">
                          <a:latin typeface="Times New Roman" panose="02020603050405020304" pitchFamily="18" charset="0"/>
                          <a:cs typeface="Times New Roman" panose="02020603050405020304" pitchFamily="18" charset="0"/>
                        </a:rPr>
                        <a:t>3</a:t>
                      </a:r>
                    </a:p>
                  </a:txBody>
                  <a:tcPr marL="58230" marR="58230" marT="58230" marB="58230" anchor="ctr"/>
                </a:tc>
                <a:extLst>
                  <a:ext uri="{0D108BD9-81ED-4DB2-BD59-A6C34878D82A}">
                    <a16:rowId xmlns:a16="http://schemas.microsoft.com/office/drawing/2014/main" val="10001"/>
                  </a:ext>
                </a:extLst>
              </a:tr>
              <a:tr h="720000">
                <a:tc>
                  <a:txBody>
                    <a:bodyPr/>
                    <a:lstStyle/>
                    <a:p>
                      <a:pPr fontAlgn="t"/>
                      <a:r>
                        <a:rPr lang="en-US" sz="2500">
                          <a:latin typeface="Times New Roman" panose="02020603050405020304" pitchFamily="18" charset="0"/>
                          <a:cs typeface="Times New Roman" panose="02020603050405020304" pitchFamily="18" charset="0"/>
                        </a:rPr>
                        <a:t>2</a:t>
                      </a:r>
                    </a:p>
                  </a:txBody>
                  <a:tcPr marL="58230" marR="58230" marT="58230" marB="58230" anchor="ctr"/>
                </a:tc>
                <a:tc>
                  <a:txBody>
                    <a:bodyPr/>
                    <a:lstStyle/>
                    <a:p>
                      <a:pPr fontAlgn="t"/>
                      <a:r>
                        <a:rPr lang="en-US" sz="2500" dirty="0">
                          <a:latin typeface="Times New Roman" panose="02020603050405020304" pitchFamily="18" charset="0"/>
                          <a:cs typeface="Times New Roman" panose="02020603050405020304" pitchFamily="18" charset="0"/>
                        </a:rPr>
                        <a:t>Two-Star Export House</a:t>
                      </a:r>
                    </a:p>
                  </a:txBody>
                  <a:tcPr marL="58230" marR="58230" marT="58230" marB="58230" anchor="ctr"/>
                </a:tc>
                <a:tc>
                  <a:txBody>
                    <a:bodyPr/>
                    <a:lstStyle/>
                    <a:p>
                      <a:pPr algn="ctr" fontAlgn="t"/>
                      <a:r>
                        <a:rPr lang="en-US" sz="2500" dirty="0">
                          <a:latin typeface="Times New Roman" panose="02020603050405020304" pitchFamily="18" charset="0"/>
                          <a:cs typeface="Times New Roman" panose="02020603050405020304" pitchFamily="18" charset="0"/>
                        </a:rPr>
                        <a:t>25</a:t>
                      </a:r>
                    </a:p>
                  </a:txBody>
                  <a:tcPr marL="58230" marR="58230" marT="58230" marB="58230" anchor="ctr"/>
                </a:tc>
                <a:extLst>
                  <a:ext uri="{0D108BD9-81ED-4DB2-BD59-A6C34878D82A}">
                    <a16:rowId xmlns:a16="http://schemas.microsoft.com/office/drawing/2014/main" val="10002"/>
                  </a:ext>
                </a:extLst>
              </a:tr>
              <a:tr h="720000">
                <a:tc>
                  <a:txBody>
                    <a:bodyPr/>
                    <a:lstStyle/>
                    <a:p>
                      <a:pPr fontAlgn="t"/>
                      <a:r>
                        <a:rPr lang="en-US" sz="2500">
                          <a:latin typeface="Times New Roman" panose="02020603050405020304" pitchFamily="18" charset="0"/>
                          <a:cs typeface="Times New Roman" panose="02020603050405020304" pitchFamily="18" charset="0"/>
                        </a:rPr>
                        <a:t>3</a:t>
                      </a:r>
                    </a:p>
                  </a:txBody>
                  <a:tcPr marL="58230" marR="58230" marT="58230" marB="58230" anchor="ctr"/>
                </a:tc>
                <a:tc>
                  <a:txBody>
                    <a:bodyPr/>
                    <a:lstStyle/>
                    <a:p>
                      <a:pPr fontAlgn="t"/>
                      <a:r>
                        <a:rPr lang="en-US" sz="2500">
                          <a:latin typeface="Times New Roman" panose="02020603050405020304" pitchFamily="18" charset="0"/>
                          <a:cs typeface="Times New Roman" panose="02020603050405020304" pitchFamily="18" charset="0"/>
                        </a:rPr>
                        <a:t>Three-Star Export House</a:t>
                      </a:r>
                    </a:p>
                  </a:txBody>
                  <a:tcPr marL="58230" marR="58230" marT="58230" marB="58230" anchor="ctr"/>
                </a:tc>
                <a:tc>
                  <a:txBody>
                    <a:bodyPr/>
                    <a:lstStyle/>
                    <a:p>
                      <a:pPr algn="ctr" fontAlgn="t"/>
                      <a:r>
                        <a:rPr lang="en-US" sz="2500" dirty="0">
                          <a:latin typeface="Times New Roman" panose="02020603050405020304" pitchFamily="18" charset="0"/>
                          <a:cs typeface="Times New Roman" panose="02020603050405020304" pitchFamily="18" charset="0"/>
                        </a:rPr>
                        <a:t>100</a:t>
                      </a:r>
                    </a:p>
                  </a:txBody>
                  <a:tcPr marL="58230" marR="58230" marT="58230" marB="58230" anchor="ctr"/>
                </a:tc>
                <a:extLst>
                  <a:ext uri="{0D108BD9-81ED-4DB2-BD59-A6C34878D82A}">
                    <a16:rowId xmlns:a16="http://schemas.microsoft.com/office/drawing/2014/main" val="10003"/>
                  </a:ext>
                </a:extLst>
              </a:tr>
              <a:tr h="720000">
                <a:tc>
                  <a:txBody>
                    <a:bodyPr/>
                    <a:lstStyle/>
                    <a:p>
                      <a:pPr fontAlgn="t"/>
                      <a:r>
                        <a:rPr lang="en-US" sz="2500">
                          <a:latin typeface="Times New Roman" panose="02020603050405020304" pitchFamily="18" charset="0"/>
                          <a:cs typeface="Times New Roman" panose="02020603050405020304" pitchFamily="18" charset="0"/>
                        </a:rPr>
                        <a:t>4</a:t>
                      </a:r>
                    </a:p>
                  </a:txBody>
                  <a:tcPr marL="58230" marR="58230" marT="58230" marB="58230" anchor="ctr"/>
                </a:tc>
                <a:tc>
                  <a:txBody>
                    <a:bodyPr/>
                    <a:lstStyle/>
                    <a:p>
                      <a:pPr fontAlgn="t"/>
                      <a:r>
                        <a:rPr lang="en-US" sz="2500">
                          <a:latin typeface="Times New Roman" panose="02020603050405020304" pitchFamily="18" charset="0"/>
                          <a:cs typeface="Times New Roman" panose="02020603050405020304" pitchFamily="18" charset="0"/>
                        </a:rPr>
                        <a:t>Four Star Export House</a:t>
                      </a:r>
                    </a:p>
                  </a:txBody>
                  <a:tcPr marL="58230" marR="58230" marT="58230" marB="58230" anchor="ctr"/>
                </a:tc>
                <a:tc>
                  <a:txBody>
                    <a:bodyPr/>
                    <a:lstStyle/>
                    <a:p>
                      <a:pPr algn="ctr" fontAlgn="t"/>
                      <a:r>
                        <a:rPr lang="en-US" sz="2500" dirty="0">
                          <a:latin typeface="Times New Roman" panose="02020603050405020304" pitchFamily="18" charset="0"/>
                          <a:cs typeface="Times New Roman" panose="02020603050405020304" pitchFamily="18" charset="0"/>
                        </a:rPr>
                        <a:t>500</a:t>
                      </a:r>
                    </a:p>
                  </a:txBody>
                  <a:tcPr marL="58230" marR="58230" marT="58230" marB="58230" anchor="ctr"/>
                </a:tc>
                <a:extLst>
                  <a:ext uri="{0D108BD9-81ED-4DB2-BD59-A6C34878D82A}">
                    <a16:rowId xmlns:a16="http://schemas.microsoft.com/office/drawing/2014/main" val="10004"/>
                  </a:ext>
                </a:extLst>
              </a:tr>
              <a:tr h="720000">
                <a:tc>
                  <a:txBody>
                    <a:bodyPr/>
                    <a:lstStyle/>
                    <a:p>
                      <a:pPr fontAlgn="t"/>
                      <a:r>
                        <a:rPr lang="en-US" sz="2500">
                          <a:latin typeface="Times New Roman" panose="02020603050405020304" pitchFamily="18" charset="0"/>
                          <a:cs typeface="Times New Roman" panose="02020603050405020304" pitchFamily="18" charset="0"/>
                        </a:rPr>
                        <a:t>5</a:t>
                      </a:r>
                    </a:p>
                  </a:txBody>
                  <a:tcPr marL="58230" marR="58230" marT="58230" marB="58230" anchor="ctr"/>
                </a:tc>
                <a:tc>
                  <a:txBody>
                    <a:bodyPr/>
                    <a:lstStyle/>
                    <a:p>
                      <a:pPr fontAlgn="t"/>
                      <a:r>
                        <a:rPr lang="en-US" sz="2500">
                          <a:latin typeface="Times New Roman" panose="02020603050405020304" pitchFamily="18" charset="0"/>
                          <a:cs typeface="Times New Roman" panose="02020603050405020304" pitchFamily="18" charset="0"/>
                        </a:rPr>
                        <a:t>Five Star Export House</a:t>
                      </a:r>
                    </a:p>
                  </a:txBody>
                  <a:tcPr marL="58230" marR="58230" marT="58230" marB="58230" anchor="ctr"/>
                </a:tc>
                <a:tc>
                  <a:txBody>
                    <a:bodyPr/>
                    <a:lstStyle/>
                    <a:p>
                      <a:pPr algn="ctr" fontAlgn="t"/>
                      <a:r>
                        <a:rPr lang="en-US" sz="2500" dirty="0">
                          <a:latin typeface="Times New Roman" panose="02020603050405020304" pitchFamily="18" charset="0"/>
                          <a:cs typeface="Times New Roman" panose="02020603050405020304" pitchFamily="18" charset="0"/>
                        </a:rPr>
                        <a:t>2000</a:t>
                      </a:r>
                    </a:p>
                  </a:txBody>
                  <a:tcPr marL="58230" marR="58230" marT="58230" marB="58230" anchor="ctr"/>
                </a:tc>
                <a:extLst>
                  <a:ext uri="{0D108BD9-81ED-4DB2-BD59-A6C34878D82A}">
                    <a16:rowId xmlns:a16="http://schemas.microsoft.com/office/drawing/2014/main" val="10005"/>
                  </a:ext>
                </a:extLst>
              </a:tr>
            </a:tbl>
          </a:graphicData>
        </a:graphic>
      </p:graphicFrame>
      <p:sp>
        <p:nvSpPr>
          <p:cNvPr id="5" name="Rectangle 4"/>
          <p:cNvSpPr/>
          <p:nvPr/>
        </p:nvSpPr>
        <p:spPr>
          <a:xfrm>
            <a:off x="836484" y="379856"/>
            <a:ext cx="5609228" cy="630942"/>
          </a:xfrm>
          <a:prstGeom prst="rect">
            <a:avLst/>
          </a:prstGeom>
        </p:spPr>
        <p:txBody>
          <a:bodyPr wrap="none">
            <a:spAutoFit/>
          </a:bodyPr>
          <a:lstStyle/>
          <a:p>
            <a:r>
              <a:rPr lang="en-US" sz="3500" b="1" dirty="0">
                <a:solidFill>
                  <a:schemeClr val="bg1"/>
                </a:solidFill>
                <a:latin typeface="Times New Roman" panose="02020603050405020304" pitchFamily="18" charset="0"/>
                <a:cs typeface="Times New Roman" panose="02020603050405020304" pitchFamily="18" charset="0"/>
              </a:rPr>
              <a:t>Export House Status Holder</a:t>
            </a:r>
          </a:p>
        </p:txBody>
      </p:sp>
    </p:spTree>
    <p:extLst>
      <p:ext uri="{BB962C8B-B14F-4D97-AF65-F5344CB8AC3E}">
        <p14:creationId xmlns:p14="http://schemas.microsoft.com/office/powerpoint/2010/main" val="150760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53" y="400166"/>
            <a:ext cx="10767644" cy="535531"/>
          </a:xfrm>
          <a:ln>
            <a:solidFill>
              <a:schemeClr val="bg1">
                <a:lumMod val="65000"/>
              </a:schemeClr>
            </a:solidFill>
          </a:ln>
        </p:spPr>
        <p:txBody>
          <a:bodyPr/>
          <a:lstStyle/>
          <a:p>
            <a:r>
              <a:rPr lang="en-US" b="1" dirty="0">
                <a:solidFill>
                  <a:schemeClr val="bg1"/>
                </a:solidFill>
                <a:latin typeface="Times New Roman" panose="02020603050405020304" pitchFamily="18" charset="0"/>
                <a:cs typeface="Times New Roman" panose="02020603050405020304" pitchFamily="18" charset="0"/>
              </a:rPr>
              <a:t>Star Export House Benefits</a:t>
            </a:r>
          </a:p>
        </p:txBody>
      </p:sp>
      <p:sp>
        <p:nvSpPr>
          <p:cNvPr id="3" name="Content Placeholder 2"/>
          <p:cNvSpPr>
            <a:spLocks noGrp="1"/>
          </p:cNvSpPr>
          <p:nvPr>
            <p:ph idx="1"/>
          </p:nvPr>
        </p:nvSpPr>
        <p:spPr>
          <a:xfrm>
            <a:off x="128953" y="1389185"/>
            <a:ext cx="11934092" cy="4822930"/>
          </a:xfrm>
        </p:spPr>
        <p:txBody>
          <a:bodyPr>
            <a:noAutofit/>
          </a:bodyPr>
          <a:lstStyle/>
          <a:p>
            <a:r>
              <a:rPr lang="en-US" sz="2400" dirty="0">
                <a:solidFill>
                  <a:schemeClr val="bg1"/>
                </a:solidFill>
                <a:latin typeface="Times New Roman" panose="02020603050405020304" pitchFamily="18" charset="0"/>
                <a:cs typeface="Times New Roman" panose="02020603050405020304" pitchFamily="18" charset="0"/>
              </a:rPr>
              <a:t>On being recognized as a star export house, the exporter enjoys various benefits and privileges such as:</a:t>
            </a:r>
          </a:p>
          <a:p>
            <a:r>
              <a:rPr lang="en-US" sz="2400" dirty="0">
                <a:solidFill>
                  <a:schemeClr val="bg1"/>
                </a:solidFill>
                <a:latin typeface="Times New Roman" panose="02020603050405020304" pitchFamily="18" charset="0"/>
                <a:cs typeface="Times New Roman" panose="02020603050405020304" pitchFamily="18" charset="0"/>
              </a:rPr>
              <a:t>Authorization and customs clearance for imports and exports may be allowed on a self-declaration basis.</a:t>
            </a:r>
          </a:p>
          <a:p>
            <a:r>
              <a:rPr lang="en-US" sz="2400" dirty="0">
                <a:solidFill>
                  <a:schemeClr val="bg1"/>
                </a:solidFill>
                <a:latin typeface="Times New Roman" panose="02020603050405020304" pitchFamily="18" charset="0"/>
                <a:cs typeface="Times New Roman" panose="02020603050405020304" pitchFamily="18" charset="0"/>
              </a:rPr>
              <a:t>Exemption from the furnishing bank guarantee for Schemes under Foreign Trade Promotion unless specified otherwise.</a:t>
            </a:r>
          </a:p>
          <a:p>
            <a:r>
              <a:rPr lang="en-US" sz="2400" dirty="0">
                <a:solidFill>
                  <a:schemeClr val="bg1"/>
                </a:solidFill>
                <a:latin typeface="Times New Roman" panose="02020603050405020304" pitchFamily="18" charset="0"/>
                <a:cs typeface="Times New Roman" panose="02020603050405020304" pitchFamily="18" charset="0"/>
              </a:rPr>
              <a:t>Input-output norms may be fixed on priority within 60 days by the Norms Committee.</a:t>
            </a:r>
          </a:p>
          <a:p>
            <a:r>
              <a:rPr lang="en-US" sz="2400" dirty="0">
                <a:solidFill>
                  <a:schemeClr val="bg1"/>
                </a:solidFill>
                <a:latin typeface="Times New Roman" panose="02020603050405020304" pitchFamily="18" charset="0"/>
                <a:cs typeface="Times New Roman" panose="02020603050405020304" pitchFamily="18" charset="0"/>
              </a:rPr>
              <a:t>Exemption from compulsory negotiation of documents through banks. Remittances or receipts should, however, be received through banking channels.</a:t>
            </a:r>
          </a:p>
          <a:p>
            <a:r>
              <a:rPr lang="en-US" sz="2400" dirty="0">
                <a:solidFill>
                  <a:schemeClr val="bg1"/>
                </a:solidFill>
                <a:latin typeface="Times New Roman" panose="02020603050405020304" pitchFamily="18" charset="0"/>
                <a:cs typeface="Times New Roman" panose="02020603050405020304" pitchFamily="18" charset="0"/>
              </a:rPr>
              <a:t>Exporters involved in manufacturing would be eligible to self-certify their goods they originated from India.</a:t>
            </a:r>
          </a:p>
        </p:txBody>
      </p:sp>
    </p:spTree>
    <p:extLst>
      <p:ext uri="{BB962C8B-B14F-4D97-AF65-F5344CB8AC3E}">
        <p14:creationId xmlns:p14="http://schemas.microsoft.com/office/powerpoint/2010/main" val="2255739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53" y="400166"/>
            <a:ext cx="10767644" cy="535531"/>
          </a:xfrm>
          <a:ln>
            <a:solidFill>
              <a:schemeClr val="bg1">
                <a:lumMod val="65000"/>
              </a:schemeClr>
            </a:solidFill>
          </a:ln>
        </p:spPr>
        <p:txBody>
          <a:bodyPr/>
          <a:lstStyle/>
          <a:p>
            <a:r>
              <a:rPr lang="en-US" b="1" dirty="0">
                <a:solidFill>
                  <a:schemeClr val="bg1"/>
                </a:solidFill>
                <a:latin typeface="Times New Roman" panose="02020603050405020304" pitchFamily="18" charset="0"/>
                <a:cs typeface="Times New Roman" panose="02020603050405020304" pitchFamily="18" charset="0"/>
              </a:rPr>
              <a:t>Star Export House Benefits</a:t>
            </a:r>
          </a:p>
        </p:txBody>
      </p:sp>
      <p:sp>
        <p:nvSpPr>
          <p:cNvPr id="3" name="Content Placeholder 2"/>
          <p:cNvSpPr>
            <a:spLocks noGrp="1"/>
          </p:cNvSpPr>
          <p:nvPr>
            <p:ph idx="1"/>
          </p:nvPr>
        </p:nvSpPr>
        <p:spPr>
          <a:xfrm>
            <a:off x="128953" y="1389185"/>
            <a:ext cx="11934092" cy="4822930"/>
          </a:xfrm>
        </p:spPr>
        <p:txBody>
          <a:bodyPr>
            <a:no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Two-star and above export houses are permitted to establish export warehouses as per Department of Revenue guidelines.</a:t>
            </a:r>
          </a:p>
          <a:p>
            <a:pPr algn="just"/>
            <a:r>
              <a:rPr lang="en-US" sz="2400" dirty="0">
                <a:solidFill>
                  <a:schemeClr val="bg1"/>
                </a:solidFill>
                <a:latin typeface="Times New Roman" panose="02020603050405020304" pitchFamily="18" charset="0"/>
                <a:cs typeface="Times New Roman" panose="02020603050405020304" pitchFamily="18" charset="0"/>
              </a:rPr>
              <a:t>Three-star and above export houses are permitted to get benefits of the Accredited Clients </a:t>
            </a:r>
            <a:r>
              <a:rPr lang="en-US" sz="2400" dirty="0" err="1">
                <a:solidFill>
                  <a:schemeClr val="bg1"/>
                </a:solidFill>
                <a:latin typeface="Times New Roman" panose="02020603050405020304" pitchFamily="18" charset="0"/>
                <a:cs typeface="Times New Roman" panose="02020603050405020304" pitchFamily="18" charset="0"/>
              </a:rPr>
              <a:t>Programme</a:t>
            </a:r>
            <a:r>
              <a:rPr lang="en-US" sz="2400" dirty="0">
                <a:solidFill>
                  <a:schemeClr val="bg1"/>
                </a:solidFill>
                <a:latin typeface="Times New Roman" panose="02020603050405020304" pitchFamily="18" charset="0"/>
                <a:cs typeface="Times New Roman" panose="02020603050405020304" pitchFamily="18" charset="0"/>
              </a:rPr>
              <a:t>, as per the Central Board of Excise and Customs guidelines.</a:t>
            </a:r>
          </a:p>
          <a:p>
            <a:pPr algn="just"/>
            <a:r>
              <a:rPr lang="en-US" sz="2400" dirty="0">
                <a:solidFill>
                  <a:schemeClr val="bg1"/>
                </a:solidFill>
                <a:latin typeface="Times New Roman" panose="02020603050405020304" pitchFamily="18" charset="0"/>
                <a:cs typeface="Times New Roman" panose="02020603050405020304" pitchFamily="18" charset="0"/>
              </a:rPr>
              <a:t>Status holders would be entitled to preferential and priority treatment while handling consignments by concerned agencies.</a:t>
            </a:r>
          </a:p>
          <a:p>
            <a:pPr algn="just"/>
            <a:r>
              <a:rPr lang="en-US" sz="2400" dirty="0">
                <a:solidFill>
                  <a:schemeClr val="bg1"/>
                </a:solidFill>
                <a:latin typeface="Times New Roman" panose="02020603050405020304" pitchFamily="18" charset="0"/>
                <a:cs typeface="Times New Roman" panose="02020603050405020304" pitchFamily="18" charset="0"/>
              </a:rPr>
              <a:t>Status holders are eligible to export freely exportable items on free of cost basis for export promotion subject to an annual limit of Rs.10 lakhs or 2% of average annual export realization during the proceeding three licensing years, whichever is higher.</a:t>
            </a:r>
          </a:p>
        </p:txBody>
      </p:sp>
    </p:spTree>
    <p:extLst>
      <p:ext uri="{BB962C8B-B14F-4D97-AF65-F5344CB8AC3E}">
        <p14:creationId xmlns:p14="http://schemas.microsoft.com/office/powerpoint/2010/main" val="47704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289801" cy="1908629"/>
          </a:xfrm>
        </p:spPr>
        <p:txBody>
          <a:bodyPr>
            <a:normAutofit/>
          </a:bodyPr>
          <a:lstStyle/>
          <a:p>
            <a:pPr algn="ctr"/>
            <a:r>
              <a:rPr lang="en-US" sz="5000" b="1" dirty="0">
                <a:solidFill>
                  <a:srgbClr val="FFFF00"/>
                </a:solidFill>
                <a:latin typeface="Times New Roman" panose="02020603050405020304" pitchFamily="18" charset="0"/>
                <a:cs typeface="Times New Roman" panose="02020603050405020304" pitchFamily="18" charset="0"/>
              </a:rPr>
              <a:t>Creativity is Import-Export Business</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94871" y="511629"/>
            <a:ext cx="4945598" cy="1243584"/>
          </a:xfrm>
        </p:spPr>
        <p:txBody>
          <a:bodyPr/>
          <a:lstStyle/>
          <a:p>
            <a:pPr algn="ctr"/>
            <a:r>
              <a:rPr lang="en-US" dirty="0">
                <a:highlight>
                  <a:srgbClr val="FF0000"/>
                </a:highlight>
                <a:latin typeface="Times New Roman" panose="02020603050405020304" pitchFamily="18" charset="0"/>
                <a:cs typeface="Times New Roman" panose="02020603050405020304" pitchFamily="18" charset="0"/>
              </a:rPr>
              <a:t>Thank You</a:t>
            </a:r>
            <a:endParaRPr lang="en-GB" dirty="0">
              <a:highlight>
                <a:srgbClr val="FF00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A16C-F1F8-A7B8-8A01-CB91183B4C0C}"/>
              </a:ext>
            </a:extLst>
          </p:cNvPr>
          <p:cNvSpPr>
            <a:spLocks noGrp="1"/>
          </p:cNvSpPr>
          <p:nvPr>
            <p:ph type="title"/>
          </p:nvPr>
        </p:nvSpPr>
        <p:spPr>
          <a:xfrm>
            <a:off x="444500" y="245745"/>
            <a:ext cx="11550276" cy="535531"/>
          </a:xfrm>
        </p:spPr>
        <p:txBody>
          <a:bodyPr anchor="ctr"/>
          <a:lstStyle/>
          <a:p>
            <a:r>
              <a:rPr lang="en-US" sz="3200" b="1" dirty="0">
                <a:latin typeface="Times New Roman" panose="02020603050405020304" pitchFamily="18" charset="0"/>
                <a:cs typeface="Times New Roman" panose="02020603050405020304" pitchFamily="18" charset="0"/>
              </a:rPr>
              <a:t>Refund of Duty and Taxes on Exported Products  Scheme (</a:t>
            </a:r>
            <a:r>
              <a:rPr lang="en-US" sz="3200" b="1" dirty="0" err="1">
                <a:latin typeface="Times New Roman" panose="02020603050405020304" pitchFamily="18" charset="0"/>
                <a:cs typeface="Times New Roman" panose="02020603050405020304" pitchFamily="18" charset="0"/>
              </a:rPr>
              <a:t>RoDTEP</a:t>
            </a:r>
            <a:r>
              <a:rPr lang="en-US" sz="3200" b="1" dirty="0">
                <a:latin typeface="Times New Roman" panose="02020603050405020304" pitchFamily="18" charset="0"/>
                <a:cs typeface="Times New Roman" panose="02020603050405020304" pitchFamily="18" charset="0"/>
              </a:rPr>
              <a:t>)</a:t>
            </a:r>
            <a:endParaRPr lang="en-IN" dirty="0"/>
          </a:p>
        </p:txBody>
      </p:sp>
      <p:sp>
        <p:nvSpPr>
          <p:cNvPr id="3" name="Slide Number Placeholder 2">
            <a:extLst>
              <a:ext uri="{FF2B5EF4-FFF2-40B4-BE49-F238E27FC236}">
                <a16:creationId xmlns:a16="http://schemas.microsoft.com/office/drawing/2014/main" id="{FF9B2E12-F405-12D8-AA31-7A032ACBC201}"/>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10829165-4E64-EF8B-5BA4-D05EF2109D0F}"/>
              </a:ext>
            </a:extLst>
          </p:cNvPr>
          <p:cNvSpPr>
            <a:spLocks noGrp="1"/>
          </p:cNvSpPr>
          <p:nvPr>
            <p:ph type="body" sz="quarter" idx="13"/>
          </p:nvPr>
        </p:nvSpPr>
        <p:spPr>
          <a:xfrm>
            <a:off x="444499" y="1093695"/>
            <a:ext cx="11550275" cy="5221380"/>
          </a:xfrm>
        </p:spPr>
        <p:txBody>
          <a:bodyPr/>
          <a:lstStyle/>
          <a:p>
            <a:pPr algn="just"/>
            <a:r>
              <a:rPr lang="en-IN" sz="2400" b="0" i="0" dirty="0" err="1">
                <a:effectLst/>
                <a:latin typeface="Times New Roman" panose="02020603050405020304" pitchFamily="18" charset="0"/>
                <a:cs typeface="Times New Roman" panose="02020603050405020304" pitchFamily="18" charset="0"/>
              </a:rPr>
              <a:t>RoDTEP</a:t>
            </a:r>
            <a:r>
              <a:rPr lang="en-IN" sz="2400" b="0" i="0" dirty="0">
                <a:effectLst/>
                <a:latin typeface="Times New Roman" panose="02020603050405020304" pitchFamily="18" charset="0"/>
                <a:cs typeface="Times New Roman" panose="02020603050405020304" pitchFamily="18" charset="0"/>
              </a:rPr>
              <a:t> scheme is notified with an Objective to neutralize the taxes and duties suffered on exported goods which are otherwise not credited or remitted or refunded in any manner. </a:t>
            </a:r>
          </a:p>
          <a:p>
            <a:pPr algn="just"/>
            <a:r>
              <a:rPr lang="en-IN" sz="2400" b="0" i="0" dirty="0">
                <a:effectLst/>
                <a:latin typeface="Times New Roman" panose="02020603050405020304" pitchFamily="18" charset="0"/>
                <a:cs typeface="Times New Roman" panose="02020603050405020304" pitchFamily="18" charset="0"/>
              </a:rPr>
              <a:t>The benefit is given as percentage of FOB or fixed amount per unit of measurement as prescribed in the Appendix 4R to the Notification. </a:t>
            </a:r>
          </a:p>
          <a:p>
            <a:pPr marL="457200" lvl="1" indent="0" algn="just">
              <a:buNone/>
            </a:pPr>
            <a:r>
              <a:rPr lang="en-IN" sz="2200" b="0" i="0" dirty="0">
                <a:effectLst/>
                <a:latin typeface="Times New Roman" panose="02020603050405020304" pitchFamily="18" charset="0"/>
                <a:cs typeface="Times New Roman" panose="02020603050405020304" pitchFamily="18" charset="0"/>
              </a:rPr>
              <a:t>(</a:t>
            </a:r>
            <a:r>
              <a:rPr lang="en-IN" sz="22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https://www.dgft.gov.in/CP/?opt=RoDTEP</a:t>
            </a:r>
            <a:r>
              <a:rPr lang="en-IN" sz="2200" b="0" i="0" dirty="0">
                <a:effectLst/>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It is issued as a scrip, which can be used to pay basic customs duties at the time of import.</a:t>
            </a:r>
          </a:p>
          <a:p>
            <a:pPr algn="just"/>
            <a:r>
              <a:rPr lang="en-IN" sz="2400" dirty="0" err="1">
                <a:latin typeface="Times New Roman" panose="02020603050405020304" pitchFamily="18" charset="0"/>
                <a:cs typeface="Times New Roman" panose="02020603050405020304" pitchFamily="18" charset="0"/>
              </a:rPr>
              <a:t>RoDTEP</a:t>
            </a:r>
            <a:r>
              <a:rPr lang="en-IN" sz="2400" dirty="0">
                <a:latin typeface="Times New Roman" panose="02020603050405020304" pitchFamily="18" charset="0"/>
                <a:cs typeface="Times New Roman" panose="02020603050405020304" pitchFamily="18" charset="0"/>
              </a:rPr>
              <a:t> scheme is notified based on the classification of the products as per tariff heading at 8-digit level. </a:t>
            </a:r>
          </a:p>
          <a:p>
            <a:pPr algn="just"/>
            <a:r>
              <a:rPr lang="en-IN" sz="2400" dirty="0">
                <a:latin typeface="Times New Roman" panose="02020603050405020304" pitchFamily="18" charset="0"/>
                <a:cs typeface="Times New Roman" panose="02020603050405020304" pitchFamily="18" charset="0"/>
              </a:rPr>
              <a:t>Government released the guidelines and benefit rates under </a:t>
            </a:r>
            <a:r>
              <a:rPr lang="en-IN" sz="2400" dirty="0" err="1">
                <a:latin typeface="Times New Roman" panose="02020603050405020304" pitchFamily="18" charset="0"/>
                <a:cs typeface="Times New Roman" panose="02020603050405020304" pitchFamily="18" charset="0"/>
              </a:rPr>
              <a:t>RoDTEP</a:t>
            </a:r>
            <a:r>
              <a:rPr lang="en-IN" sz="2400" dirty="0">
                <a:latin typeface="Times New Roman" panose="02020603050405020304" pitchFamily="18" charset="0"/>
                <a:cs typeface="Times New Roman" panose="02020603050405020304" pitchFamily="18" charset="0"/>
              </a:rPr>
              <a:t> Scheme for 8555 tariff lines. </a:t>
            </a:r>
          </a:p>
          <a:p>
            <a:pPr algn="just"/>
            <a:r>
              <a:rPr lang="en-IN" sz="2400" dirty="0" err="1">
                <a:latin typeface="Times New Roman" panose="02020603050405020304" pitchFamily="18" charset="0"/>
                <a:cs typeface="Times New Roman" panose="02020603050405020304" pitchFamily="18" charset="0"/>
              </a:rPr>
              <a:t>RoDTEP</a:t>
            </a:r>
            <a:r>
              <a:rPr lang="en-IN" sz="2400" dirty="0">
                <a:latin typeface="Times New Roman" panose="02020603050405020304" pitchFamily="18" charset="0"/>
                <a:cs typeface="Times New Roman" panose="02020603050405020304" pitchFamily="18" charset="0"/>
              </a:rPr>
              <a:t> scheme is notified by the Department of Commerce. The Scheme shall be fully administered by the Department of Revenue. A separate RODTEP Policy Committee (RPC) chaired by DGFT is constituted to address residual issues related to the Scheme.</a:t>
            </a:r>
          </a:p>
        </p:txBody>
      </p:sp>
    </p:spTree>
    <p:extLst>
      <p:ext uri="{BB962C8B-B14F-4D97-AF65-F5344CB8AC3E}">
        <p14:creationId xmlns:p14="http://schemas.microsoft.com/office/powerpoint/2010/main" val="3185944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A16C-F1F8-A7B8-8A01-CB91183B4C0C}"/>
              </a:ext>
            </a:extLst>
          </p:cNvPr>
          <p:cNvSpPr>
            <a:spLocks noGrp="1"/>
          </p:cNvSpPr>
          <p:nvPr>
            <p:ph type="title"/>
          </p:nvPr>
        </p:nvSpPr>
        <p:spPr>
          <a:xfrm>
            <a:off x="444500" y="245745"/>
            <a:ext cx="11550276" cy="535531"/>
          </a:xfrm>
        </p:spPr>
        <p:txBody>
          <a:bodyPr anchor="ctr"/>
          <a:lstStyle/>
          <a:p>
            <a:r>
              <a:rPr lang="en-US" sz="3200" b="1" dirty="0">
                <a:latin typeface="Times New Roman" panose="02020603050405020304" pitchFamily="18" charset="0"/>
                <a:cs typeface="Times New Roman" panose="02020603050405020304" pitchFamily="18" charset="0"/>
              </a:rPr>
              <a:t>Refund of Duty and Taxes on Exported Products  Scheme (</a:t>
            </a:r>
            <a:r>
              <a:rPr lang="en-US" sz="3200" b="1" dirty="0" err="1">
                <a:latin typeface="Times New Roman" panose="02020603050405020304" pitchFamily="18" charset="0"/>
                <a:cs typeface="Times New Roman" panose="02020603050405020304" pitchFamily="18" charset="0"/>
              </a:rPr>
              <a:t>RoDTEP</a:t>
            </a:r>
            <a:r>
              <a:rPr lang="en-US" sz="3200" b="1" dirty="0">
                <a:latin typeface="Times New Roman" panose="02020603050405020304" pitchFamily="18" charset="0"/>
                <a:cs typeface="Times New Roman" panose="02020603050405020304" pitchFamily="18" charset="0"/>
              </a:rPr>
              <a:t>)</a:t>
            </a:r>
            <a:endParaRPr lang="en-IN" dirty="0"/>
          </a:p>
        </p:txBody>
      </p:sp>
      <p:sp>
        <p:nvSpPr>
          <p:cNvPr id="3" name="Slide Number Placeholder 2">
            <a:extLst>
              <a:ext uri="{FF2B5EF4-FFF2-40B4-BE49-F238E27FC236}">
                <a16:creationId xmlns:a16="http://schemas.microsoft.com/office/drawing/2014/main" id="{FF9B2E12-F405-12D8-AA31-7A032ACBC201}"/>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10829165-4E64-EF8B-5BA4-D05EF2109D0F}"/>
              </a:ext>
            </a:extLst>
          </p:cNvPr>
          <p:cNvSpPr>
            <a:spLocks noGrp="1"/>
          </p:cNvSpPr>
          <p:nvPr>
            <p:ph type="body" sz="quarter" idx="13"/>
          </p:nvPr>
        </p:nvSpPr>
        <p:spPr>
          <a:xfrm>
            <a:off x="444499" y="1093695"/>
            <a:ext cx="11550275" cy="5221380"/>
          </a:xfrm>
        </p:spPr>
        <p:txBody>
          <a:bodyPr/>
          <a:lstStyle/>
          <a:p>
            <a:pPr algn="just"/>
            <a:r>
              <a:rPr lang="en-IN" sz="2400" dirty="0">
                <a:latin typeface="Times New Roman" panose="02020603050405020304" pitchFamily="18" charset="0"/>
                <a:cs typeface="Times New Roman" panose="02020603050405020304" pitchFamily="18" charset="0"/>
              </a:rPr>
              <a:t>The rebate rate varies from 0.5% to 4% of FOB value with a cap on value per unit on products where it is required.</a:t>
            </a:r>
          </a:p>
          <a:p>
            <a:pPr algn="just"/>
            <a:r>
              <a:rPr lang="en-IN" sz="2400" dirty="0">
                <a:latin typeface="Times New Roman" panose="02020603050405020304" pitchFamily="18" charset="0"/>
                <a:cs typeface="Times New Roman" panose="02020603050405020304" pitchFamily="18" charset="0"/>
              </a:rPr>
              <a:t>It can be transferred to the other – It depends on the mutual understanding between other parties. </a:t>
            </a:r>
          </a:p>
          <a:p>
            <a:pPr algn="just"/>
            <a:r>
              <a:rPr lang="en-IN" sz="2400" dirty="0">
                <a:latin typeface="Times New Roman" panose="02020603050405020304" pitchFamily="18" charset="0"/>
                <a:cs typeface="Times New Roman" panose="02020603050405020304" pitchFamily="18" charset="0"/>
              </a:rPr>
              <a:t>One can transferred from </a:t>
            </a:r>
            <a:r>
              <a:rPr lang="en-IN" sz="2400" dirty="0" err="1">
                <a:latin typeface="Times New Roman" panose="02020603050405020304" pitchFamily="18" charset="0"/>
                <a:cs typeface="Times New Roman" panose="02020603050405020304" pitchFamily="18" charset="0"/>
              </a:rPr>
              <a:t>icegate</a:t>
            </a:r>
            <a:r>
              <a:rPr lang="en-IN" sz="2400" dirty="0">
                <a:latin typeface="Times New Roman" panose="02020603050405020304" pitchFamily="18" charset="0"/>
                <a:cs typeface="Times New Roman" panose="02020603050405020304" pitchFamily="18" charset="0"/>
              </a:rPr>
              <a:t>  (https://www.icegate.gov.in/)</a:t>
            </a:r>
          </a:p>
          <a:p>
            <a:pPr algn="just"/>
            <a:r>
              <a:rPr lang="en-IN" sz="2400" dirty="0">
                <a:latin typeface="Times New Roman" panose="02020603050405020304" pitchFamily="18" charset="0"/>
                <a:cs typeface="Times New Roman" panose="02020603050405020304" pitchFamily="18" charset="0"/>
              </a:rPr>
              <a:t>For more detail: </a:t>
            </a:r>
            <a:r>
              <a:rPr lang="en-IN" sz="2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https://www.indiantradeportal.in/vs.jsp?lang=0&amp;id=0,55,23222#:~:text=RoDTEP%20scheme%20is%20notified%20with,Appendix%204R%20to%20the%20Notification</a:t>
            </a:r>
            <a:r>
              <a:rPr lang="en-IN" sz="2400" dirty="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66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52B0D-80E1-4DE4-CD76-168A9E7583B1}"/>
              </a:ext>
            </a:extLst>
          </p:cNvPr>
          <p:cNvSpPr>
            <a:spLocks noGrp="1"/>
          </p:cNvSpPr>
          <p:nvPr>
            <p:ph type="title"/>
          </p:nvPr>
        </p:nvSpPr>
        <p:spPr>
          <a:xfrm>
            <a:off x="444500" y="542925"/>
            <a:ext cx="11214100" cy="535531"/>
          </a:xfrm>
        </p:spPr>
        <p:txBody>
          <a:bodyPr/>
          <a:lstStyle/>
          <a:p>
            <a:pPr lvl="0"/>
            <a:r>
              <a:rPr lang="en-US" b="1" dirty="0">
                <a:latin typeface="Times New Roman" panose="02020603050405020304" pitchFamily="18" charset="0"/>
                <a:cs typeface="Times New Roman" panose="02020603050405020304" pitchFamily="18" charset="0"/>
              </a:rPr>
              <a:t>Duty Drawback (DBK)</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B7B9D30-D4C5-22B3-C0B6-09C58EA1A94A}"/>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C7B96A91-41CF-4F4C-7E17-C55A87127B90}"/>
              </a:ext>
            </a:extLst>
          </p:cNvPr>
          <p:cNvSpPr>
            <a:spLocks noGrp="1"/>
          </p:cNvSpPr>
          <p:nvPr>
            <p:ph type="body" sz="quarter" idx="13"/>
          </p:nvPr>
        </p:nvSpPr>
        <p:spPr>
          <a:xfrm>
            <a:off x="444499" y="1078456"/>
            <a:ext cx="11214099" cy="5394915"/>
          </a:xfrm>
        </p:spPr>
        <p:txBody>
          <a:bodyPr/>
          <a:lstStyle/>
          <a:p>
            <a:pPr algn="just"/>
            <a:r>
              <a:rPr lang="en-IN" sz="2500" dirty="0">
                <a:latin typeface="Times New Roman" panose="02020603050405020304" pitchFamily="18" charset="0"/>
                <a:cs typeface="Times New Roman" panose="02020603050405020304" pitchFamily="18" charset="0"/>
              </a:rPr>
              <a:t>The Duty Drawback Scheme (DBK) is a rebate program that is administered by the Department of Revenue.  (a trusted and time-tested scheme administered by CBIC to promote exports.)</a:t>
            </a:r>
          </a:p>
          <a:p>
            <a:pPr algn="just"/>
            <a:r>
              <a:rPr lang="en-IN" sz="2500" dirty="0">
                <a:latin typeface="Times New Roman" panose="02020603050405020304" pitchFamily="18" charset="0"/>
                <a:cs typeface="Times New Roman" panose="02020603050405020304" pitchFamily="18" charset="0"/>
              </a:rPr>
              <a:t>The scheme aims to help exporters get a refund on some of the costs accrued during the export process, particularly in the supply chain.</a:t>
            </a:r>
          </a:p>
          <a:p>
            <a:pPr algn="just"/>
            <a:r>
              <a:rPr lang="en-IN" sz="2500" dirty="0">
                <a:latin typeface="Times New Roman" panose="02020603050405020304" pitchFamily="18" charset="0"/>
                <a:cs typeface="Times New Roman" panose="02020603050405020304" pitchFamily="18" charset="0"/>
              </a:rPr>
              <a:t>Duty Drawback provides essential support to exporters. The scheme comprises three categories, i.e. (</a:t>
            </a:r>
            <a:r>
              <a:rPr lang="en-IN" sz="2500" dirty="0" err="1">
                <a:latin typeface="Times New Roman" panose="02020603050405020304" pitchFamily="18" charset="0"/>
                <a:cs typeface="Times New Roman" panose="02020603050405020304" pitchFamily="18" charset="0"/>
              </a:rPr>
              <a:t>i</a:t>
            </a:r>
            <a:r>
              <a:rPr lang="en-IN" sz="2500" dirty="0">
                <a:latin typeface="Times New Roman" panose="02020603050405020304" pitchFamily="18" charset="0"/>
                <a:cs typeface="Times New Roman" panose="02020603050405020304" pitchFamily="18" charset="0"/>
              </a:rPr>
              <a:t>) All Industry Rate (ii) Brand Rate and (iii) Drawback on re-export of imported goods.</a:t>
            </a:r>
          </a:p>
          <a:p>
            <a:pPr algn="just"/>
            <a:r>
              <a:rPr lang="en-IN" sz="2500" dirty="0">
                <a:latin typeface="Times New Roman" panose="02020603050405020304" pitchFamily="18" charset="0"/>
                <a:cs typeface="Times New Roman" panose="02020603050405020304" pitchFamily="18" charset="0"/>
              </a:rPr>
              <a:t>It rebates the incidence of Customs and Central Excise duties, chargeable on imported and excisable material respectively when used as inputs for goods to be exported. (Rate: 0.15% to 5.1%)</a:t>
            </a:r>
          </a:p>
          <a:p>
            <a:pPr algn="just"/>
            <a:r>
              <a:rPr lang="en-IN" sz="2500" dirty="0">
                <a:latin typeface="Times New Roman" panose="02020603050405020304" pitchFamily="18" charset="0"/>
                <a:cs typeface="Times New Roman" panose="02020603050405020304" pitchFamily="18" charset="0"/>
              </a:rPr>
              <a:t>For more detail about duty drawback please visit: </a:t>
            </a:r>
          </a:p>
          <a:p>
            <a:pPr marL="0" indent="0" algn="just">
              <a:buNone/>
            </a:pPr>
            <a:r>
              <a:rPr lang="en-IN" sz="2500" dirty="0">
                <a:latin typeface="Times New Roman" panose="02020603050405020304" pitchFamily="18" charset="0"/>
                <a:cs typeface="Times New Roman" panose="02020603050405020304" pitchFamily="18" charset="0"/>
              </a:rPr>
              <a:t>https://www.cbic.gov.in/entities/cbic-content-mst/MTYzMzM%3D</a:t>
            </a:r>
          </a:p>
        </p:txBody>
      </p:sp>
    </p:spTree>
    <p:extLst>
      <p:ext uri="{BB962C8B-B14F-4D97-AF65-F5344CB8AC3E}">
        <p14:creationId xmlns:p14="http://schemas.microsoft.com/office/powerpoint/2010/main" val="3040100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0199-69DD-6436-7E77-0CA51D6EE22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Government Import Export Promotion Scheme</a:t>
            </a:r>
            <a:endParaRPr lang="en-IN" dirty="0"/>
          </a:p>
        </p:txBody>
      </p:sp>
      <p:sp>
        <p:nvSpPr>
          <p:cNvPr id="3" name="Slide Number Placeholder 2">
            <a:extLst>
              <a:ext uri="{FF2B5EF4-FFF2-40B4-BE49-F238E27FC236}">
                <a16:creationId xmlns:a16="http://schemas.microsoft.com/office/drawing/2014/main" id="{720CCDAE-8852-1264-167F-DA2350889626}"/>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902B5E35-40AA-9FFB-0970-3FB181CFF766}"/>
              </a:ext>
            </a:extLst>
          </p:cNvPr>
          <p:cNvSpPr>
            <a:spLocks noGrp="1"/>
          </p:cNvSpPr>
          <p:nvPr>
            <p:ph type="body" sz="quarter" idx="13"/>
          </p:nvPr>
        </p:nvSpPr>
        <p:spPr>
          <a:xfrm>
            <a:off x="444500" y="1757374"/>
            <a:ext cx="11094357" cy="4557701"/>
          </a:xfrm>
        </p:spPr>
        <p:txBody>
          <a:bodyPr/>
          <a:lstStyle/>
          <a:p>
            <a:pPr marL="536575" indent="-536575">
              <a:buFont typeface="+mj-lt"/>
              <a:buAutoNum type="arabicPeriod"/>
            </a:pPr>
            <a:r>
              <a:rPr lang="en-US" sz="2800" b="1" dirty="0">
                <a:latin typeface="Times New Roman" panose="02020603050405020304" pitchFamily="18" charset="0"/>
                <a:cs typeface="Times New Roman" panose="02020603050405020304" pitchFamily="18" charset="0"/>
              </a:rPr>
              <a:t>Advanced Authorization Scheme</a:t>
            </a:r>
          </a:p>
          <a:p>
            <a:pPr marL="536575" indent="-536575">
              <a:buFont typeface="+mj-lt"/>
              <a:buAutoNum type="arabicPeriod"/>
            </a:pPr>
            <a:r>
              <a:rPr lang="en-US" sz="2800" b="1" dirty="0">
                <a:latin typeface="Times New Roman" panose="02020603050405020304" pitchFamily="18" charset="0"/>
                <a:cs typeface="Times New Roman" panose="02020603050405020304" pitchFamily="18" charset="0"/>
              </a:rPr>
              <a:t>Duty Free Import Authorization</a:t>
            </a:r>
          </a:p>
          <a:p>
            <a:pPr marL="536575" indent="-536575">
              <a:buFont typeface="+mj-lt"/>
              <a:buAutoNum type="arabicPeriod"/>
            </a:pPr>
            <a:r>
              <a:rPr lang="en-US" sz="2800" b="1" dirty="0">
                <a:latin typeface="Times New Roman" panose="02020603050405020304" pitchFamily="18" charset="0"/>
                <a:cs typeface="Times New Roman" panose="02020603050405020304" pitchFamily="18" charset="0"/>
              </a:rPr>
              <a:t>Interest Equalization Scheme</a:t>
            </a:r>
          </a:p>
          <a:p>
            <a:pPr marL="536575" indent="-536575">
              <a:buFont typeface="+mj-lt"/>
              <a:buAutoNum type="arabicPeriod"/>
            </a:pPr>
            <a:endParaRPr lang="en-US" sz="2800" b="1" dirty="0">
              <a:latin typeface="Times New Roman" panose="02020603050405020304" pitchFamily="18" charset="0"/>
              <a:cs typeface="Times New Roman" panose="02020603050405020304" pitchFamily="18" charset="0"/>
            </a:endParaRPr>
          </a:p>
          <a:p>
            <a:pPr marL="0" indent="0">
              <a:buNone/>
            </a:pPr>
            <a:endParaRPr lang="en-IN" sz="2800" dirty="0"/>
          </a:p>
        </p:txBody>
      </p:sp>
    </p:spTree>
    <p:extLst>
      <p:ext uri="{BB962C8B-B14F-4D97-AF65-F5344CB8AC3E}">
        <p14:creationId xmlns:p14="http://schemas.microsoft.com/office/powerpoint/2010/main" val="103263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29984" y="275159"/>
            <a:ext cx="11214100" cy="535531"/>
          </a:xfrm>
        </p:spPr>
        <p:txBody>
          <a:bodyPr wrap="square" anchor="t">
            <a:normAutofit/>
          </a:bodyPr>
          <a:lstStyle/>
          <a:p>
            <a:pPr algn="just"/>
            <a:r>
              <a:rPr lang="en-US" sz="3200" b="1" dirty="0">
                <a:latin typeface="Times New Roman" panose="02020603050405020304" pitchFamily="18" charset="0"/>
                <a:cs typeface="Times New Roman" panose="02020603050405020304" pitchFamily="18" charset="0"/>
              </a:rPr>
              <a:t>Advanced Authorization Scheme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nchor="ctr">
            <a:normAutofit/>
          </a:bodyPr>
          <a:lstStyle/>
          <a:p>
            <a:pPr>
              <a:spcAft>
                <a:spcPts val="600"/>
              </a:spcAft>
            </a:pPr>
            <a:fld id="{C263D6C4-4840-40CC-AC84-17E24B3B7BDE}" type="slidenum">
              <a:rPr lang="en-US" smtClean="0"/>
              <a:pPr>
                <a:spcAft>
                  <a:spcPts val="600"/>
                </a:spcAft>
              </a:pPr>
              <a:t>7</a:t>
            </a:fld>
            <a:endParaRPr lang="en-US"/>
          </a:p>
        </p:txBody>
      </p:sp>
      <p:sp>
        <p:nvSpPr>
          <p:cNvPr id="5" name="Text Placeholder 4">
            <a:extLst>
              <a:ext uri="{FF2B5EF4-FFF2-40B4-BE49-F238E27FC236}">
                <a16:creationId xmlns:a16="http://schemas.microsoft.com/office/drawing/2014/main" id="{FC377804-C4AD-251B-E66F-2B7A88A95728}"/>
              </a:ext>
            </a:extLst>
          </p:cNvPr>
          <p:cNvSpPr>
            <a:spLocks noGrp="1"/>
          </p:cNvSpPr>
          <p:nvPr>
            <p:ph type="body" sz="quarter" idx="13"/>
          </p:nvPr>
        </p:nvSpPr>
        <p:spPr>
          <a:xfrm>
            <a:off x="429985" y="1078456"/>
            <a:ext cx="11214099" cy="5236619"/>
          </a:xfrm>
        </p:spPr>
        <p:txBody>
          <a:bodyPr/>
          <a:lstStyle/>
          <a:p>
            <a:pPr algn="just"/>
            <a:r>
              <a:rPr lang="en-US" sz="2500" dirty="0">
                <a:latin typeface="Times New Roman" panose="02020603050405020304" pitchFamily="18" charset="0"/>
                <a:cs typeface="Times New Roman" panose="02020603050405020304" pitchFamily="18" charset="0"/>
              </a:rPr>
              <a:t>It </a:t>
            </a:r>
            <a:r>
              <a:rPr lang="en-IN" sz="2500" dirty="0">
                <a:latin typeface="Times New Roman" panose="02020603050405020304" pitchFamily="18" charset="0"/>
                <a:cs typeface="Times New Roman" panose="02020603050405020304" pitchFamily="18" charset="0"/>
              </a:rPr>
              <a:t>allows duty free import of inputs, which are physically incorporated in an export product. </a:t>
            </a:r>
          </a:p>
          <a:p>
            <a:pPr lvl="1" algn="just"/>
            <a:r>
              <a:rPr lang="en-IN" sz="2300" dirty="0">
                <a:latin typeface="Times New Roman" panose="02020603050405020304" pitchFamily="18" charset="0"/>
                <a:cs typeface="Times New Roman" panose="02020603050405020304" pitchFamily="18" charset="0"/>
              </a:rPr>
              <a:t>In addition to any inputs, packaging material, fuel, oil, catalyst which is consumed / utilized in the process of production of export product, is also be allowed.</a:t>
            </a:r>
          </a:p>
          <a:p>
            <a:pPr algn="just"/>
            <a:r>
              <a:rPr lang="en-IN" sz="2500" dirty="0">
                <a:latin typeface="Times New Roman" panose="02020603050405020304" pitchFamily="18" charset="0"/>
                <a:cs typeface="Times New Roman" panose="02020603050405020304" pitchFamily="18" charset="0"/>
              </a:rPr>
              <a:t>Manufacturer and Merchant exporter both can take advantages </a:t>
            </a:r>
          </a:p>
          <a:p>
            <a:pPr algn="just"/>
            <a:r>
              <a:rPr lang="en-IN" sz="2500" dirty="0">
                <a:latin typeface="Times New Roman" panose="02020603050405020304" pitchFamily="18" charset="0"/>
                <a:cs typeface="Times New Roman" panose="02020603050405020304" pitchFamily="18" charset="0"/>
              </a:rPr>
              <a:t>Minimum value addition 15%.</a:t>
            </a:r>
          </a:p>
          <a:p>
            <a:pPr algn="just"/>
            <a:r>
              <a:rPr lang="en-IN" sz="2500" dirty="0">
                <a:latin typeface="Times New Roman" panose="02020603050405020304" pitchFamily="18" charset="0"/>
                <a:cs typeface="Times New Roman" panose="02020603050405020304" pitchFamily="18" charset="0"/>
              </a:rPr>
              <a:t>It is valid till 12 months from date of issue. </a:t>
            </a:r>
            <a:endParaRPr lang="en-US" sz="2500" dirty="0">
              <a:latin typeface="Times New Roman" panose="02020603050405020304" pitchFamily="18" charset="0"/>
              <a:cs typeface="Times New Roman" panose="02020603050405020304" pitchFamily="18" charset="0"/>
            </a:endParaRPr>
          </a:p>
          <a:p>
            <a:pPr algn="just"/>
            <a:r>
              <a:rPr lang="en-IN" sz="2500" dirty="0">
                <a:latin typeface="Times New Roman" panose="02020603050405020304" pitchFamily="18" charset="0"/>
                <a:cs typeface="Times New Roman" panose="02020603050405020304" pitchFamily="18" charset="0"/>
              </a:rPr>
              <a:t>For More details: </a:t>
            </a:r>
          </a:p>
          <a:p>
            <a:pPr lvl="1" algn="just"/>
            <a:r>
              <a:rPr lang="en-IN" sz="2300" dirty="0">
                <a:latin typeface="Times New Roman" panose="02020603050405020304" pitchFamily="18" charset="0"/>
                <a:cs typeface="Times New Roman" panose="02020603050405020304" pitchFamily="18" charset="0"/>
                <a:hlinkClick r:id="rId2"/>
              </a:rPr>
              <a:t>https://www.dgft.gov.in/CP/?opt=adnavce-authorisation</a:t>
            </a:r>
            <a:endParaRPr lang="en-IN" sz="2300" dirty="0">
              <a:latin typeface="Times New Roman" panose="02020603050405020304" pitchFamily="18" charset="0"/>
              <a:cs typeface="Times New Roman" panose="02020603050405020304" pitchFamily="18" charset="0"/>
            </a:endParaRPr>
          </a:p>
          <a:p>
            <a:pPr lvl="1" algn="just"/>
            <a:r>
              <a:rPr lang="en-IN" sz="2300" dirty="0">
                <a:latin typeface="Times New Roman" panose="02020603050405020304" pitchFamily="18" charset="0"/>
                <a:cs typeface="Times New Roman" panose="02020603050405020304" pitchFamily="18" charset="0"/>
                <a:hlinkClick r:id="rId3"/>
              </a:rPr>
              <a:t>https://www.indiantradeportal.in/vs.jsp?lang=0&amp;id=0,55,284</a:t>
            </a:r>
            <a:r>
              <a:rPr lang="en-IN" sz="2300" dirty="0">
                <a:latin typeface="Times New Roman" panose="02020603050405020304" pitchFamily="18" charset="0"/>
                <a:cs typeface="Times New Roman" panose="02020603050405020304" pitchFamily="18" charset="0"/>
              </a:rPr>
              <a:t> </a:t>
            </a:r>
          </a:p>
          <a:p>
            <a:pPr algn="just"/>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29984" y="275159"/>
            <a:ext cx="11214100" cy="535531"/>
          </a:xfrm>
        </p:spPr>
        <p:txBody>
          <a:bodyPr wrap="square" anchor="t">
            <a:normAutofit/>
          </a:bodyPr>
          <a:lstStyle/>
          <a:p>
            <a:pPr algn="just"/>
            <a:r>
              <a:rPr lang="en-US" sz="3200" b="1" dirty="0">
                <a:latin typeface="Times New Roman" panose="02020603050405020304" pitchFamily="18" charset="0"/>
                <a:cs typeface="Times New Roman" panose="02020603050405020304" pitchFamily="18" charset="0"/>
              </a:rPr>
              <a:t>Duty Free Import Authorization Scheme (DFIA)</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nchor="ctr">
            <a:normAutofit/>
          </a:bodyPr>
          <a:lstStyle/>
          <a:p>
            <a:pPr>
              <a:spcAft>
                <a:spcPts val="600"/>
              </a:spcAft>
            </a:pPr>
            <a:fld id="{C263D6C4-4840-40CC-AC84-17E24B3B7BDE}" type="slidenum">
              <a:rPr lang="en-US" smtClean="0"/>
              <a:pPr>
                <a:spcAft>
                  <a:spcPts val="600"/>
                </a:spcAft>
              </a:pPr>
              <a:t>8</a:t>
            </a:fld>
            <a:endParaRPr lang="en-US"/>
          </a:p>
        </p:txBody>
      </p:sp>
      <p:sp>
        <p:nvSpPr>
          <p:cNvPr id="5" name="Text Placeholder 4">
            <a:extLst>
              <a:ext uri="{FF2B5EF4-FFF2-40B4-BE49-F238E27FC236}">
                <a16:creationId xmlns:a16="http://schemas.microsoft.com/office/drawing/2014/main" id="{FC377804-C4AD-251B-E66F-2B7A88A95728}"/>
              </a:ext>
            </a:extLst>
          </p:cNvPr>
          <p:cNvSpPr>
            <a:spLocks noGrp="1"/>
          </p:cNvSpPr>
          <p:nvPr>
            <p:ph type="body" sz="quarter" idx="13"/>
          </p:nvPr>
        </p:nvSpPr>
        <p:spPr>
          <a:xfrm>
            <a:off x="429985" y="1078456"/>
            <a:ext cx="11214099" cy="5236619"/>
          </a:xfrm>
        </p:spPr>
        <p:txBody>
          <a:bodyPr/>
          <a:lstStyle/>
          <a:p>
            <a:pPr algn="just"/>
            <a:r>
              <a:rPr lang="en-US" sz="2500" dirty="0">
                <a:latin typeface="Times New Roman" panose="02020603050405020304" pitchFamily="18" charset="0"/>
                <a:cs typeface="Times New Roman" panose="02020603050405020304" pitchFamily="18" charset="0"/>
              </a:rPr>
              <a:t>It </a:t>
            </a:r>
            <a:r>
              <a:rPr lang="en-IN" sz="2500" dirty="0">
                <a:latin typeface="Times New Roman" panose="02020603050405020304" pitchFamily="18" charset="0"/>
                <a:cs typeface="Times New Roman" panose="02020603050405020304" pitchFamily="18" charset="0"/>
              </a:rPr>
              <a:t>allows duty free import of inputs, basic custom duty is exempted under DFIA</a:t>
            </a:r>
          </a:p>
          <a:p>
            <a:pPr algn="just"/>
            <a:r>
              <a:rPr lang="en-IN" sz="2500" dirty="0">
                <a:latin typeface="Times New Roman" panose="02020603050405020304" pitchFamily="18" charset="0"/>
                <a:cs typeface="Times New Roman" panose="02020603050405020304" pitchFamily="18" charset="0"/>
              </a:rPr>
              <a:t>It shall be issued on post export basis for products for which Standard Input Output Norms have been notified. </a:t>
            </a:r>
          </a:p>
          <a:p>
            <a:pPr algn="just"/>
            <a:r>
              <a:rPr lang="en-IN" sz="2500" dirty="0">
                <a:latin typeface="Times New Roman" panose="02020603050405020304" pitchFamily="18" charset="0"/>
                <a:cs typeface="Times New Roman" panose="02020603050405020304" pitchFamily="18" charset="0"/>
              </a:rPr>
              <a:t>Manufacturer as well as Merchant exporter tied with supporting manufacture is eligible for the scheme.</a:t>
            </a:r>
          </a:p>
          <a:p>
            <a:pPr algn="just"/>
            <a:r>
              <a:rPr lang="en-IN" sz="2500" dirty="0">
                <a:latin typeface="Times New Roman" panose="02020603050405020304" pitchFamily="18" charset="0"/>
                <a:cs typeface="Times New Roman" panose="02020603050405020304" pitchFamily="18" charset="0"/>
              </a:rPr>
              <a:t>Minimum value addition 20%.</a:t>
            </a:r>
          </a:p>
          <a:p>
            <a:pPr algn="just"/>
            <a:r>
              <a:rPr lang="en-IN" sz="2500" dirty="0">
                <a:latin typeface="Times New Roman" panose="02020603050405020304" pitchFamily="18" charset="0"/>
                <a:cs typeface="Times New Roman" panose="02020603050405020304" pitchFamily="18" charset="0"/>
              </a:rPr>
              <a:t>It is valid till 12 months from date of issue. </a:t>
            </a:r>
            <a:endParaRPr lang="en-US" sz="2500" dirty="0">
              <a:latin typeface="Times New Roman" panose="02020603050405020304" pitchFamily="18" charset="0"/>
              <a:cs typeface="Times New Roman" panose="02020603050405020304" pitchFamily="18" charset="0"/>
            </a:endParaRPr>
          </a:p>
          <a:p>
            <a:pPr algn="just"/>
            <a:r>
              <a:rPr lang="en-IN" sz="2500" dirty="0">
                <a:latin typeface="Times New Roman" panose="02020603050405020304" pitchFamily="18" charset="0"/>
                <a:cs typeface="Times New Roman" panose="02020603050405020304" pitchFamily="18" charset="0"/>
              </a:rPr>
              <a:t>For More details: </a:t>
            </a:r>
          </a:p>
          <a:p>
            <a:pPr lvl="1" algn="just"/>
            <a:r>
              <a:rPr lang="en-IN" sz="2300" dirty="0">
                <a:latin typeface="Times New Roman" panose="02020603050405020304" pitchFamily="18" charset="0"/>
                <a:cs typeface="Times New Roman" panose="02020603050405020304" pitchFamily="18" charset="0"/>
                <a:hlinkClick r:id="rId2"/>
              </a:rPr>
              <a:t>https://www.dgft.gov.in/CP/?opt=adnavce-authorisation</a:t>
            </a:r>
            <a:endParaRPr lang="en-IN" sz="2300" dirty="0">
              <a:latin typeface="Times New Roman" panose="02020603050405020304" pitchFamily="18" charset="0"/>
              <a:cs typeface="Times New Roman" panose="02020603050405020304" pitchFamily="18" charset="0"/>
            </a:endParaRPr>
          </a:p>
          <a:p>
            <a:pPr lvl="1" algn="just"/>
            <a:r>
              <a:rPr lang="en-IN" sz="2300" dirty="0">
                <a:latin typeface="Times New Roman" panose="02020603050405020304" pitchFamily="18" charset="0"/>
                <a:cs typeface="Times New Roman" panose="02020603050405020304" pitchFamily="18" charset="0"/>
                <a:hlinkClick r:id="rId3"/>
              </a:rPr>
              <a:t>https://www.indiantradeportal.in/vs.jsp?lang=0&amp;id=0,55,284</a:t>
            </a:r>
            <a:r>
              <a:rPr lang="en-IN" sz="2300" dirty="0">
                <a:latin typeface="Times New Roman" panose="02020603050405020304" pitchFamily="18" charset="0"/>
                <a:cs typeface="Times New Roman" panose="02020603050405020304" pitchFamily="18" charset="0"/>
              </a:rPr>
              <a:t> </a:t>
            </a:r>
          </a:p>
          <a:p>
            <a:pPr algn="just"/>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85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07F9-D905-4E98-FE6C-C334C65C5AE2}"/>
              </a:ext>
            </a:extLst>
          </p:cNvPr>
          <p:cNvSpPr>
            <a:spLocks noGrp="1"/>
          </p:cNvSpPr>
          <p:nvPr>
            <p:ph type="title"/>
          </p:nvPr>
        </p:nvSpPr>
        <p:spPr>
          <a:xfrm>
            <a:off x="444500" y="542925"/>
            <a:ext cx="11214100" cy="590931"/>
          </a:xfrm>
        </p:spPr>
        <p:txBody>
          <a:bodyPr/>
          <a:lstStyle/>
          <a:p>
            <a:r>
              <a:rPr lang="en-IN" sz="3600" dirty="0">
                <a:latin typeface="Times New Roman" panose="02020603050405020304" pitchFamily="18" charset="0"/>
                <a:cs typeface="Times New Roman" panose="02020603050405020304" pitchFamily="18" charset="0"/>
              </a:rPr>
              <a:t>Interest Equalization Scheme</a:t>
            </a:r>
          </a:p>
        </p:txBody>
      </p:sp>
      <p:sp>
        <p:nvSpPr>
          <p:cNvPr id="3" name="Slide Number Placeholder 2">
            <a:extLst>
              <a:ext uri="{FF2B5EF4-FFF2-40B4-BE49-F238E27FC236}">
                <a16:creationId xmlns:a16="http://schemas.microsoft.com/office/drawing/2014/main" id="{BB6ED324-A48D-8B52-D96F-A09A8BBA0A51}"/>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ABC5D700-D50D-8BED-2F03-18E59091213C}"/>
              </a:ext>
            </a:extLst>
          </p:cNvPr>
          <p:cNvSpPr>
            <a:spLocks noGrp="1"/>
          </p:cNvSpPr>
          <p:nvPr>
            <p:ph type="body" sz="quarter" idx="13"/>
          </p:nvPr>
        </p:nvSpPr>
        <p:spPr>
          <a:xfrm>
            <a:off x="444500" y="1260260"/>
            <a:ext cx="11602357" cy="5419940"/>
          </a:xfrm>
        </p:spPr>
        <p:txBody>
          <a:bodyPr/>
          <a:lstStyle/>
          <a:p>
            <a:pPr algn="just"/>
            <a:r>
              <a:rPr lang="en-IN" sz="2500" dirty="0">
                <a:latin typeface="Times New Roman" panose="02020603050405020304" pitchFamily="18" charset="0"/>
                <a:cs typeface="Times New Roman" panose="02020603050405020304" pitchFamily="18" charset="0"/>
              </a:rPr>
              <a:t>The Interest Equalisation Scheme for pre and post shipment rupee export credit is formulated to provide credit to the exporters at competitive rates. </a:t>
            </a:r>
          </a:p>
          <a:p>
            <a:pPr algn="just"/>
            <a:r>
              <a:rPr lang="en-IN" sz="2500" dirty="0">
                <a:latin typeface="Times New Roman" panose="02020603050405020304" pitchFamily="18" charset="0"/>
                <a:cs typeface="Times New Roman" panose="02020603050405020304" pitchFamily="18" charset="0"/>
              </a:rPr>
              <a:t>It is a tool for reducing the high cost of credit incurred by Indian exporters viz-a-viz their foreign counterparts. </a:t>
            </a:r>
          </a:p>
          <a:p>
            <a:pPr algn="just"/>
            <a:r>
              <a:rPr lang="en-IN" sz="2500" dirty="0">
                <a:latin typeface="Times New Roman" panose="02020603050405020304" pitchFamily="18" charset="0"/>
                <a:cs typeface="Times New Roman" panose="02020603050405020304" pitchFamily="18" charset="0"/>
              </a:rPr>
              <a:t>The rate of interest equalization shall be </a:t>
            </a:r>
            <a:r>
              <a:rPr lang="en-IN" sz="25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IN" sz="2500" dirty="0">
                <a:latin typeface="Times New Roman" panose="02020603050405020304" pitchFamily="18" charset="0"/>
                <a:cs typeface="Times New Roman" panose="02020603050405020304" pitchFamily="18" charset="0"/>
              </a:rPr>
              <a:t> for Manufacturers and Merchant Exporters exporting under specified 410 HS lines and </a:t>
            </a:r>
            <a:r>
              <a:rPr lang="en-IN" sz="25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a:t>
            </a:r>
            <a:r>
              <a:rPr lang="en-IN" sz="2500" dirty="0">
                <a:latin typeface="Times New Roman" panose="02020603050405020304" pitchFamily="18" charset="0"/>
                <a:cs typeface="Times New Roman" panose="02020603050405020304" pitchFamily="18" charset="0"/>
              </a:rPr>
              <a:t>to the MSME manufacturers exporting under any HS line.</a:t>
            </a:r>
          </a:p>
          <a:p>
            <a:pPr algn="just"/>
            <a:r>
              <a:rPr lang="en-IN" sz="2500" dirty="0">
                <a:latin typeface="Times New Roman" panose="02020603050405020304" pitchFamily="18" charset="0"/>
                <a:cs typeface="Times New Roman" panose="02020603050405020304" pitchFamily="18" charset="0"/>
              </a:rPr>
              <a:t>For More detail: </a:t>
            </a:r>
          </a:p>
          <a:p>
            <a:pPr lvl="1" algn="just"/>
            <a:r>
              <a:rPr lang="en-IN" sz="2300" dirty="0">
                <a:latin typeface="Times New Roman" panose="02020603050405020304" pitchFamily="18" charset="0"/>
                <a:cs typeface="Times New Roman" panose="02020603050405020304" pitchFamily="18" charset="0"/>
                <a:hlinkClick r:id="rId2"/>
              </a:rPr>
              <a:t>https://www.rbi.org.in/Scripts/NotificationUser.aspx?Id=12610&amp;Mode=0#:~:text=The%20rate%20of%20interest%20equalization,exporting%20under%20any%20HS%20line</a:t>
            </a:r>
            <a:r>
              <a:rPr lang="en-IN" sz="2300" dirty="0">
                <a:latin typeface="Times New Roman" panose="02020603050405020304" pitchFamily="18" charset="0"/>
                <a:cs typeface="Times New Roman" panose="02020603050405020304" pitchFamily="18" charset="0"/>
              </a:rPr>
              <a:t>.</a:t>
            </a:r>
          </a:p>
          <a:p>
            <a:pPr lvl="1" algn="just"/>
            <a:r>
              <a:rPr lang="en-IN" sz="2300" dirty="0">
                <a:latin typeface="Times New Roman" panose="02020603050405020304" pitchFamily="18" charset="0"/>
                <a:cs typeface="Times New Roman" panose="02020603050405020304" pitchFamily="18" charset="0"/>
                <a:hlinkClick r:id="rId3"/>
              </a:rPr>
              <a:t>https://www.dgft.gov.in/CP/?opt=rosctl</a:t>
            </a:r>
            <a:endParaRPr lang="en-IN" sz="2300" dirty="0">
              <a:latin typeface="Times New Roman" panose="02020603050405020304" pitchFamily="18" charset="0"/>
              <a:cs typeface="Times New Roman" panose="02020603050405020304" pitchFamily="18" charset="0"/>
            </a:endParaRPr>
          </a:p>
          <a:p>
            <a:pPr lvl="1" algn="just"/>
            <a:r>
              <a:rPr lang="en-IN" sz="2300" dirty="0">
                <a:latin typeface="Times New Roman" panose="02020603050405020304" pitchFamily="18" charset="0"/>
                <a:cs typeface="Times New Roman" panose="02020603050405020304" pitchFamily="18" charset="0"/>
                <a:hlinkClick r:id="rId4"/>
              </a:rPr>
              <a:t>https://www.indiantradeportal.in/vs.jsp?lang=0&amp;id=0,25,857,3901</a:t>
            </a:r>
            <a:r>
              <a:rPr lang="en-IN" sz="23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02313122"/>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9158006-DBDA-45B5-93D0-9FB7FF0E7468}">
  <we:reference id="wa200005566" version="3.0.0.2" store="en-IN" storeType="OMEX"/>
  <we:alternateReferences>
    <we:reference id="WA200005566" version="3.0.0.2"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238</TotalTime>
  <Words>2472</Words>
  <Application>Microsoft Office PowerPoint</Application>
  <PresentationFormat>Widescreen</PresentationFormat>
  <Paragraphs>197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Times New Roman</vt:lpstr>
      <vt:lpstr>Trade Gothic LT Pro</vt:lpstr>
      <vt:lpstr>Trebuchet MS</vt:lpstr>
      <vt:lpstr>Office Theme</vt:lpstr>
      <vt:lpstr>Government Benefits to Exporter </vt:lpstr>
      <vt:lpstr>Government Benefits</vt:lpstr>
      <vt:lpstr>Refund of Duty and Taxes on Exported Products  Scheme (RoDTEP)</vt:lpstr>
      <vt:lpstr>Refund of Duty and Taxes on Exported Products  Scheme (RoDTEP)</vt:lpstr>
      <vt:lpstr>Duty Drawback (DBK)</vt:lpstr>
      <vt:lpstr>Government Import Export Promotion Scheme</vt:lpstr>
      <vt:lpstr>Advanced Authorization Scheme</vt:lpstr>
      <vt:lpstr>Duty Free Import Authorization Scheme (DFIA)</vt:lpstr>
      <vt:lpstr>Interest Equalization Scheme</vt:lpstr>
      <vt:lpstr>Export of Apparel / Garments and Made-Ups (RoSCTL)</vt:lpstr>
      <vt:lpstr>Export Promotion Capital Goods (EPCG) Scheme</vt:lpstr>
      <vt:lpstr>Export Promotion Capital Goods (EPCG) Scheme</vt:lpstr>
      <vt:lpstr>Export Promotion Capital Goods (EPCG) Scheme</vt:lpstr>
      <vt:lpstr>Market Access Initiative (MAI)</vt:lpstr>
      <vt:lpstr>Market Access Initiative (MAI)</vt:lpstr>
      <vt:lpstr>Merchandise Exports from India Scheme (MEIS) Scheme</vt:lpstr>
      <vt:lpstr>GST related</vt:lpstr>
      <vt:lpstr>PowerPoint Presentation</vt:lpstr>
      <vt:lpstr>PowerPoint Presentation</vt:lpstr>
      <vt:lpstr>DGFT HELP</vt:lpstr>
      <vt:lpstr>Export House Status Holder</vt:lpstr>
      <vt:lpstr>PowerPoint Presentation</vt:lpstr>
      <vt:lpstr>Star Export House Benefits</vt:lpstr>
      <vt:lpstr>Star Export House Benefits</vt:lpstr>
      <vt:lpstr>Creativity is Import-Export Business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Vijay Gondaliya</dc:creator>
  <cp:lastModifiedBy>Vijay Gondaliya</cp:lastModifiedBy>
  <cp:revision>3</cp:revision>
  <dcterms:created xsi:type="dcterms:W3CDTF">2024-05-13T00:50:26Z</dcterms:created>
  <dcterms:modified xsi:type="dcterms:W3CDTF">2024-07-18T10:16:43Z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