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6" r:id="rId3"/>
    <p:sldId id="268" r:id="rId4"/>
    <p:sldId id="269" r:id="rId5"/>
    <p:sldId id="270" r:id="rId6"/>
    <p:sldId id="271" r:id="rId7"/>
    <p:sldId id="272" r:id="rId8"/>
    <p:sldId id="273" r:id="rId9"/>
    <p:sldId id="274" r:id="rId10"/>
    <p:sldId id="275" r:id="rId11"/>
    <p:sldId id="276" r:id="rId12"/>
    <p:sldId id="278" r:id="rId13"/>
    <p:sldId id="277" r:id="rId14"/>
    <p:sldId id="295" r:id="rId15"/>
    <p:sldId id="284" r:id="rId16"/>
    <p:sldId id="293" r:id="rId17"/>
    <p:sldId id="288" r:id="rId18"/>
    <p:sldId id="285" r:id="rId19"/>
    <p:sldId id="286" r:id="rId20"/>
    <p:sldId id="287" r:id="rId21"/>
    <p:sldId id="289" r:id="rId22"/>
    <p:sldId id="290" r:id="rId23"/>
    <p:sldId id="296" r:id="rId24"/>
    <p:sldId id="291" r:id="rId25"/>
    <p:sldId id="292" r:id="rId26"/>
    <p:sldId id="280" r:id="rId27"/>
    <p:sldId id="281" r:id="rId28"/>
    <p:sldId id="282" r:id="rId29"/>
    <p:sldId id="283" r:id="rId30"/>
    <p:sldId id="294"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788"/>
    <a:srgbClr val="FE7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E74199-28AB-48BC-B5B3-75156E09D5F4}" v="2" dt="2024-08-03T06:27:26.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8"/>
  </p:normalViewPr>
  <p:slideViewPr>
    <p:cSldViewPr snapToGrid="0">
      <p:cViewPr varScale="1">
        <p:scale>
          <a:sx n="62" d="100"/>
          <a:sy n="62"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Gondaliya" userId="f32617a4d19f7c07" providerId="LiveId" clId="{F5E74199-28AB-48BC-B5B3-75156E09D5F4}"/>
    <pc:docChg chg="undo custSel addSld delSld modSld">
      <pc:chgData name="Vijay Gondaliya" userId="f32617a4d19f7c07" providerId="LiveId" clId="{F5E74199-28AB-48BC-B5B3-75156E09D5F4}" dt="2024-08-03T06:39:40.259" v="396" actId="2696"/>
      <pc:docMkLst>
        <pc:docMk/>
      </pc:docMkLst>
      <pc:sldChg chg="modSp new del mod">
        <pc:chgData name="Vijay Gondaliya" userId="f32617a4d19f7c07" providerId="LiveId" clId="{F5E74199-28AB-48BC-B5B3-75156E09D5F4}" dt="2024-08-03T06:22:28.059" v="158" actId="2696"/>
        <pc:sldMkLst>
          <pc:docMk/>
          <pc:sldMk cId="278425717" sldId="297"/>
        </pc:sldMkLst>
        <pc:spChg chg="mod">
          <ac:chgData name="Vijay Gondaliya" userId="f32617a4d19f7c07" providerId="LiveId" clId="{F5E74199-28AB-48BC-B5B3-75156E09D5F4}" dt="2024-08-03T06:07:40.862" v="78" actId="20577"/>
          <ac:spMkLst>
            <pc:docMk/>
            <pc:sldMk cId="278425717" sldId="297"/>
            <ac:spMk id="2" creationId="{2FE595D3-E840-8366-63A6-FD3AE03524E2}"/>
          </ac:spMkLst>
        </pc:spChg>
        <pc:spChg chg="mod">
          <ac:chgData name="Vijay Gondaliya" userId="f32617a4d19f7c07" providerId="LiveId" clId="{F5E74199-28AB-48BC-B5B3-75156E09D5F4}" dt="2024-08-03T06:21:55.897" v="157" actId="20577"/>
          <ac:spMkLst>
            <pc:docMk/>
            <pc:sldMk cId="278425717" sldId="297"/>
            <ac:spMk id="3" creationId="{1F9F7F52-B806-DAE9-94BA-F8311F196B56}"/>
          </ac:spMkLst>
        </pc:spChg>
      </pc:sldChg>
      <pc:sldChg chg="modSp add del mod">
        <pc:chgData name="Vijay Gondaliya" userId="f32617a4d19f7c07" providerId="LiveId" clId="{F5E74199-28AB-48BC-B5B3-75156E09D5F4}" dt="2024-08-03T06:39:40.259" v="396" actId="2696"/>
        <pc:sldMkLst>
          <pc:docMk/>
          <pc:sldMk cId="141048357" sldId="298"/>
        </pc:sldMkLst>
        <pc:spChg chg="mod">
          <ac:chgData name="Vijay Gondaliya" userId="f32617a4d19f7c07" providerId="LiveId" clId="{F5E74199-28AB-48BC-B5B3-75156E09D5F4}" dt="2024-08-03T06:38:28.961" v="348" actId="20577"/>
          <ac:spMkLst>
            <pc:docMk/>
            <pc:sldMk cId="141048357" sldId="298"/>
            <ac:spMk id="3" creationId="{1F9F7F52-B806-DAE9-94BA-F8311F196B56}"/>
          </ac:spMkLst>
        </pc:spChg>
      </pc:sldChg>
      <pc:sldChg chg="new del">
        <pc:chgData name="Vijay Gondaliya" userId="f32617a4d19f7c07" providerId="LiveId" clId="{F5E74199-28AB-48BC-B5B3-75156E09D5F4}" dt="2024-08-03T06:08:09.740" v="84" actId="47"/>
        <pc:sldMkLst>
          <pc:docMk/>
          <pc:sldMk cId="2241855835" sldId="299"/>
        </pc:sldMkLst>
      </pc:sldChg>
      <pc:sldChg chg="modSp add del mod">
        <pc:chgData name="Vijay Gondaliya" userId="f32617a4d19f7c07" providerId="LiveId" clId="{F5E74199-28AB-48BC-B5B3-75156E09D5F4}" dt="2024-08-03T06:39:40.259" v="396" actId="2696"/>
        <pc:sldMkLst>
          <pc:docMk/>
          <pc:sldMk cId="3544185714" sldId="299"/>
        </pc:sldMkLst>
        <pc:spChg chg="mod">
          <ac:chgData name="Vijay Gondaliya" userId="f32617a4d19f7c07" providerId="LiveId" clId="{F5E74199-28AB-48BC-B5B3-75156E09D5F4}" dt="2024-08-03T06:39:28.460" v="393"/>
          <ac:spMkLst>
            <pc:docMk/>
            <pc:sldMk cId="3544185714" sldId="299"/>
            <ac:spMk id="3" creationId="{1F9F7F52-B806-DAE9-94BA-F8311F196B56}"/>
          </ac:spMkLst>
        </pc:spChg>
      </pc:sldChg>
      <pc:sldChg chg="modSp add del mod">
        <pc:chgData name="Vijay Gondaliya" userId="f32617a4d19f7c07" providerId="LiveId" clId="{F5E74199-28AB-48BC-B5B3-75156E09D5F4}" dt="2024-08-03T06:33:03.337" v="284" actId="2696"/>
        <pc:sldMkLst>
          <pc:docMk/>
          <pc:sldMk cId="474699958" sldId="300"/>
        </pc:sldMkLst>
        <pc:spChg chg="mod">
          <ac:chgData name="Vijay Gondaliya" userId="f32617a4d19f7c07" providerId="LiveId" clId="{F5E74199-28AB-48BC-B5B3-75156E09D5F4}" dt="2024-08-03T06:08:03.709" v="83" actId="20577"/>
          <ac:spMkLst>
            <pc:docMk/>
            <pc:sldMk cId="474699958" sldId="300"/>
            <ac:spMk id="2" creationId="{2FE595D3-E840-8366-63A6-FD3AE03524E2}"/>
          </ac:spMkLst>
        </pc:spChg>
        <pc:spChg chg="mod">
          <ac:chgData name="Vijay Gondaliya" userId="f32617a4d19f7c07" providerId="LiveId" clId="{F5E74199-28AB-48BC-B5B3-75156E09D5F4}" dt="2024-08-03T06:31:21.812" v="225" actId="6549"/>
          <ac:spMkLst>
            <pc:docMk/>
            <pc:sldMk cId="474699958" sldId="300"/>
            <ac:spMk id="3" creationId="{1F9F7F52-B806-DAE9-94BA-F8311F196B56}"/>
          </ac:spMkLst>
        </pc:spChg>
      </pc:sldChg>
      <pc:sldChg chg="modSp add del mod">
        <pc:chgData name="Vijay Gondaliya" userId="f32617a4d19f7c07" providerId="LiveId" clId="{F5E74199-28AB-48BC-B5B3-75156E09D5F4}" dt="2024-08-03T06:33:03.337" v="284" actId="2696"/>
        <pc:sldMkLst>
          <pc:docMk/>
          <pc:sldMk cId="2198204979" sldId="301"/>
        </pc:sldMkLst>
        <pc:spChg chg="mod">
          <ac:chgData name="Vijay Gondaliya" userId="f32617a4d19f7c07" providerId="LiveId" clId="{F5E74199-28AB-48BC-B5B3-75156E09D5F4}" dt="2024-08-03T06:32:52.077" v="283" actId="6549"/>
          <ac:spMkLst>
            <pc:docMk/>
            <pc:sldMk cId="2198204979" sldId="301"/>
            <ac:spMk id="3" creationId="{1F9F7F52-B806-DAE9-94BA-F8311F196B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6B2FA3-5A30-4738-98CB-629DFE3A20BF}" type="datetimeFigureOut">
              <a:rPr lang="en-IN" smtClean="0"/>
              <a:t>03-08-2024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BD1F8-66A2-44CA-8E84-1595AAFDE98D}" type="slidenum">
              <a:rPr lang="en-IN" smtClean="0"/>
              <a:t>‹#›</a:t>
            </a:fld>
            <a:endParaRPr lang="en-IN"/>
          </a:p>
        </p:txBody>
      </p:sp>
    </p:spTree>
    <p:extLst>
      <p:ext uri="{BB962C8B-B14F-4D97-AF65-F5344CB8AC3E}">
        <p14:creationId xmlns:p14="http://schemas.microsoft.com/office/powerpoint/2010/main" val="2105659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Fees 500rs</a:t>
            </a:r>
            <a:endParaRPr lang="en-IN" dirty="0"/>
          </a:p>
        </p:txBody>
      </p:sp>
      <p:sp>
        <p:nvSpPr>
          <p:cNvPr id="4" name="Slide Number Placeholder 3"/>
          <p:cNvSpPr>
            <a:spLocks noGrp="1"/>
          </p:cNvSpPr>
          <p:nvPr>
            <p:ph type="sldNum" sz="quarter" idx="10"/>
          </p:nvPr>
        </p:nvSpPr>
        <p:spPr/>
        <p:txBody>
          <a:bodyPr/>
          <a:lstStyle/>
          <a:p>
            <a:fld id="{D937369A-234A-4E35-B083-AFB3E8B9447D}" type="slidenum">
              <a:rPr lang="en-IN" smtClean="0"/>
              <a:t>8</a:t>
            </a:fld>
            <a:endParaRPr lang="en-IN"/>
          </a:p>
        </p:txBody>
      </p:sp>
    </p:spTree>
    <p:extLst>
      <p:ext uri="{BB962C8B-B14F-4D97-AF65-F5344CB8AC3E}">
        <p14:creationId xmlns:p14="http://schemas.microsoft.com/office/powerpoint/2010/main" val="227388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Apeda</a:t>
            </a:r>
            <a:r>
              <a:rPr lang="en-US" dirty="0"/>
              <a:t> – 5year </a:t>
            </a:r>
            <a:r>
              <a:rPr lang="en-US" dirty="0" err="1"/>
              <a:t>gov</a:t>
            </a:r>
            <a:r>
              <a:rPr lang="en-US" dirty="0"/>
              <a:t> 6000</a:t>
            </a:r>
          </a:p>
          <a:p>
            <a:r>
              <a:rPr lang="en-US" dirty="0"/>
              <a:t>Tea board – 3 year </a:t>
            </a:r>
            <a:r>
              <a:rPr lang="en-US" dirty="0" err="1"/>
              <a:t>gov</a:t>
            </a:r>
            <a:r>
              <a:rPr lang="en-US" baseline="0" dirty="0"/>
              <a:t> 6000</a:t>
            </a:r>
            <a:endParaRPr lang="en-IN" dirty="0"/>
          </a:p>
        </p:txBody>
      </p:sp>
      <p:sp>
        <p:nvSpPr>
          <p:cNvPr id="4" name="Slide Number Placeholder 3"/>
          <p:cNvSpPr>
            <a:spLocks noGrp="1"/>
          </p:cNvSpPr>
          <p:nvPr>
            <p:ph type="sldNum" sz="quarter" idx="10"/>
          </p:nvPr>
        </p:nvSpPr>
        <p:spPr/>
        <p:txBody>
          <a:bodyPr/>
          <a:lstStyle/>
          <a:p>
            <a:fld id="{D937369A-234A-4E35-B083-AFB3E8B9447D}" type="slidenum">
              <a:rPr lang="en-IN" smtClean="0"/>
              <a:t>18</a:t>
            </a:fld>
            <a:endParaRPr lang="en-IN"/>
          </a:p>
        </p:txBody>
      </p:sp>
    </p:spTree>
    <p:extLst>
      <p:ext uri="{BB962C8B-B14F-4D97-AF65-F5344CB8AC3E}">
        <p14:creationId xmlns:p14="http://schemas.microsoft.com/office/powerpoint/2010/main" val="84575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day </a:t>
            </a:r>
          </a:p>
          <a:p>
            <a:r>
              <a:rPr lang="en-US" dirty="0"/>
              <a:t>7 day</a:t>
            </a:r>
            <a:endParaRPr lang="en-IN" dirty="0"/>
          </a:p>
        </p:txBody>
      </p:sp>
      <p:sp>
        <p:nvSpPr>
          <p:cNvPr id="4" name="Slide Number Placeholder 3"/>
          <p:cNvSpPr>
            <a:spLocks noGrp="1"/>
          </p:cNvSpPr>
          <p:nvPr>
            <p:ph type="sldNum" sz="quarter" idx="10"/>
          </p:nvPr>
        </p:nvSpPr>
        <p:spPr/>
        <p:txBody>
          <a:bodyPr/>
          <a:lstStyle/>
          <a:p>
            <a:fld id="{D937369A-234A-4E35-B083-AFB3E8B9447D}" type="slidenum">
              <a:rPr lang="en-IN" smtClean="0"/>
              <a:t>24</a:t>
            </a:fld>
            <a:endParaRPr lang="en-IN"/>
          </a:p>
        </p:txBody>
      </p:sp>
    </p:spTree>
    <p:extLst>
      <p:ext uri="{BB962C8B-B14F-4D97-AF65-F5344CB8AC3E}">
        <p14:creationId xmlns:p14="http://schemas.microsoft.com/office/powerpoint/2010/main" val="222379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C552EB-E913-4DEC-A1AB-25BE839BB53D}" type="slidenum">
              <a:rPr lang="en-IN" smtClean="0"/>
              <a:t>27</a:t>
            </a:fld>
            <a:endParaRPr lang="en-IN"/>
          </a:p>
        </p:txBody>
      </p:sp>
    </p:spTree>
    <p:extLst>
      <p:ext uri="{BB962C8B-B14F-4D97-AF65-F5344CB8AC3E}">
        <p14:creationId xmlns:p14="http://schemas.microsoft.com/office/powerpoint/2010/main" val="2402514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8BD1F8-66A2-44CA-8E84-1595AAFDE98D}" type="slidenum">
              <a:rPr lang="en-IN" smtClean="0"/>
              <a:t>29</a:t>
            </a:fld>
            <a:endParaRPr lang="en-IN"/>
          </a:p>
        </p:txBody>
      </p:sp>
    </p:spTree>
    <p:extLst>
      <p:ext uri="{BB962C8B-B14F-4D97-AF65-F5344CB8AC3E}">
        <p14:creationId xmlns:p14="http://schemas.microsoft.com/office/powerpoint/2010/main" val="230627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7B78308-1A86-4010-B1E9-B5EC2EF2EF16}"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6B373A-D8D8-4F7A-B225-F44345EEBF76}" type="slidenum">
              <a:rPr lang="en-IN" smtClean="0"/>
              <a:t>‹#›</a:t>
            </a:fld>
            <a:endParaRPr lang="en-IN"/>
          </a:p>
        </p:txBody>
      </p:sp>
    </p:spTree>
    <p:extLst>
      <p:ext uri="{BB962C8B-B14F-4D97-AF65-F5344CB8AC3E}">
        <p14:creationId xmlns:p14="http://schemas.microsoft.com/office/powerpoint/2010/main" val="321417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7B78308-1A86-4010-B1E9-B5EC2EF2EF16}"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6B373A-D8D8-4F7A-B225-F44345EEBF76}" type="slidenum">
              <a:rPr lang="en-IN" smtClean="0"/>
              <a:t>‹#›</a:t>
            </a:fld>
            <a:endParaRPr lang="en-IN"/>
          </a:p>
        </p:txBody>
      </p:sp>
    </p:spTree>
    <p:extLst>
      <p:ext uri="{BB962C8B-B14F-4D97-AF65-F5344CB8AC3E}">
        <p14:creationId xmlns:p14="http://schemas.microsoft.com/office/powerpoint/2010/main" val="311989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7B78308-1A86-4010-B1E9-B5EC2EF2EF16}"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6B373A-D8D8-4F7A-B225-F44345EEBF76}" type="slidenum">
              <a:rPr lang="en-IN" smtClean="0"/>
              <a:t>‹#›</a:t>
            </a:fld>
            <a:endParaRPr lang="en-IN"/>
          </a:p>
        </p:txBody>
      </p:sp>
    </p:spTree>
    <p:extLst>
      <p:ext uri="{BB962C8B-B14F-4D97-AF65-F5344CB8AC3E}">
        <p14:creationId xmlns:p14="http://schemas.microsoft.com/office/powerpoint/2010/main" val="1634997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7B78308-1A86-4010-B1E9-B5EC2EF2EF16}"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6B373A-D8D8-4F7A-B225-F44345EEBF76}" type="slidenum">
              <a:rPr lang="en-IN" smtClean="0"/>
              <a:t>‹#›</a:t>
            </a:fld>
            <a:endParaRPr lang="en-IN"/>
          </a:p>
        </p:txBody>
      </p:sp>
    </p:spTree>
    <p:extLst>
      <p:ext uri="{BB962C8B-B14F-4D97-AF65-F5344CB8AC3E}">
        <p14:creationId xmlns:p14="http://schemas.microsoft.com/office/powerpoint/2010/main" val="338068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B78308-1A86-4010-B1E9-B5EC2EF2EF16}"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6B373A-D8D8-4F7A-B225-F44345EEBF76}" type="slidenum">
              <a:rPr lang="en-IN" smtClean="0"/>
              <a:t>‹#›</a:t>
            </a:fld>
            <a:endParaRPr lang="en-IN"/>
          </a:p>
        </p:txBody>
      </p:sp>
    </p:spTree>
    <p:extLst>
      <p:ext uri="{BB962C8B-B14F-4D97-AF65-F5344CB8AC3E}">
        <p14:creationId xmlns:p14="http://schemas.microsoft.com/office/powerpoint/2010/main" val="1233137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7B78308-1A86-4010-B1E9-B5EC2EF2EF16}"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6B373A-D8D8-4F7A-B225-F44345EEBF76}" type="slidenum">
              <a:rPr lang="en-IN" smtClean="0"/>
              <a:t>‹#›</a:t>
            </a:fld>
            <a:endParaRPr lang="en-IN"/>
          </a:p>
        </p:txBody>
      </p:sp>
    </p:spTree>
    <p:extLst>
      <p:ext uri="{BB962C8B-B14F-4D97-AF65-F5344CB8AC3E}">
        <p14:creationId xmlns:p14="http://schemas.microsoft.com/office/powerpoint/2010/main" val="1091880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7B78308-1A86-4010-B1E9-B5EC2EF2EF16}" type="datetimeFigureOut">
              <a:rPr lang="en-IN" smtClean="0"/>
              <a:t>03-08-2024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6B373A-D8D8-4F7A-B225-F44345EEBF76}" type="slidenum">
              <a:rPr lang="en-IN" smtClean="0"/>
              <a:t>‹#›</a:t>
            </a:fld>
            <a:endParaRPr lang="en-IN"/>
          </a:p>
        </p:txBody>
      </p:sp>
    </p:spTree>
    <p:extLst>
      <p:ext uri="{BB962C8B-B14F-4D97-AF65-F5344CB8AC3E}">
        <p14:creationId xmlns:p14="http://schemas.microsoft.com/office/powerpoint/2010/main" val="4040416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7B78308-1A86-4010-B1E9-B5EC2EF2EF16}" type="datetimeFigureOut">
              <a:rPr lang="en-IN" smtClean="0"/>
              <a:t>03-08-2024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6B373A-D8D8-4F7A-B225-F44345EEBF76}" type="slidenum">
              <a:rPr lang="en-IN" smtClean="0"/>
              <a:t>‹#›</a:t>
            </a:fld>
            <a:endParaRPr lang="en-IN"/>
          </a:p>
        </p:txBody>
      </p:sp>
    </p:spTree>
    <p:extLst>
      <p:ext uri="{BB962C8B-B14F-4D97-AF65-F5344CB8AC3E}">
        <p14:creationId xmlns:p14="http://schemas.microsoft.com/office/powerpoint/2010/main" val="25695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78308-1A86-4010-B1E9-B5EC2EF2EF16}" type="datetimeFigureOut">
              <a:rPr lang="en-IN" smtClean="0"/>
              <a:t>03-08-2024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6B373A-D8D8-4F7A-B225-F44345EEBF76}" type="slidenum">
              <a:rPr lang="en-IN" smtClean="0"/>
              <a:t>‹#›</a:t>
            </a:fld>
            <a:endParaRPr lang="en-IN"/>
          </a:p>
        </p:txBody>
      </p:sp>
    </p:spTree>
    <p:extLst>
      <p:ext uri="{BB962C8B-B14F-4D97-AF65-F5344CB8AC3E}">
        <p14:creationId xmlns:p14="http://schemas.microsoft.com/office/powerpoint/2010/main" val="806506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B78308-1A86-4010-B1E9-B5EC2EF2EF16}"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6B373A-D8D8-4F7A-B225-F44345EEBF76}" type="slidenum">
              <a:rPr lang="en-IN" smtClean="0"/>
              <a:t>‹#›</a:t>
            </a:fld>
            <a:endParaRPr lang="en-IN"/>
          </a:p>
        </p:txBody>
      </p:sp>
    </p:spTree>
    <p:extLst>
      <p:ext uri="{BB962C8B-B14F-4D97-AF65-F5344CB8AC3E}">
        <p14:creationId xmlns:p14="http://schemas.microsoft.com/office/powerpoint/2010/main" val="142952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B78308-1A86-4010-B1E9-B5EC2EF2EF16}"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6B373A-D8D8-4F7A-B225-F44345EEBF76}" type="slidenum">
              <a:rPr lang="en-IN" smtClean="0"/>
              <a:t>‹#›</a:t>
            </a:fld>
            <a:endParaRPr lang="en-IN"/>
          </a:p>
        </p:txBody>
      </p:sp>
    </p:spTree>
    <p:extLst>
      <p:ext uri="{BB962C8B-B14F-4D97-AF65-F5344CB8AC3E}">
        <p14:creationId xmlns:p14="http://schemas.microsoft.com/office/powerpoint/2010/main" val="3584378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78308-1A86-4010-B1E9-B5EC2EF2EF16}" type="datetimeFigureOut">
              <a:rPr lang="en-IN" smtClean="0"/>
              <a:t>03-08-2024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B373A-D8D8-4F7A-B225-F44345EEBF76}" type="slidenum">
              <a:rPr lang="en-IN" smtClean="0"/>
              <a:t>‹#›</a:t>
            </a:fld>
            <a:endParaRPr lang="en-IN"/>
          </a:p>
        </p:txBody>
      </p:sp>
    </p:spTree>
    <p:extLst>
      <p:ext uri="{BB962C8B-B14F-4D97-AF65-F5344CB8AC3E}">
        <p14:creationId xmlns:p14="http://schemas.microsoft.com/office/powerpoint/2010/main" val="1243316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3.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12.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ell.amazon.in/grow-your-business/amazon-global-selling/blogs/letter-of-undertak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hyperlink" Target="https://www.wto.org/" TargetMode="External"/><Relationship Id="rId2" Type="http://schemas.openxmlformats.org/officeDocument/2006/relationships/hyperlink" Target="https://iccwbo.org/"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wcoomd.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dgft.gov.in/CP/" TargetMode="External"/><Relationship Id="rId7" Type="http://schemas.openxmlformats.org/officeDocument/2006/relationships/hyperlink" Target="https://www.eicindia.gov.in/WebApp1/pages/menuInfo/aboutUs.xhtml" TargetMode="External"/><Relationship Id="rId2" Type="http://schemas.openxmlformats.org/officeDocument/2006/relationships/hyperlink" Target="https://commerce.gov.in/" TargetMode="External"/><Relationship Id="rId1" Type="http://schemas.openxmlformats.org/officeDocument/2006/relationships/slideLayout" Target="../slideLayouts/slideLayout2.xml"/><Relationship Id="rId6" Type="http://schemas.openxmlformats.org/officeDocument/2006/relationships/hyperlink" Target="https://www.cbic.gov.in/" TargetMode="External"/><Relationship Id="rId5" Type="http://schemas.openxmlformats.org/officeDocument/2006/relationships/hyperlink" Target="https://www.aai.aero/en" TargetMode="External"/><Relationship Id="rId4" Type="http://schemas.openxmlformats.org/officeDocument/2006/relationships/hyperlink" Target="https://www.ecgcltd.in/ecgcporta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indiantradeportal.in/" TargetMode="External"/><Relationship Id="rId2" Type="http://schemas.openxmlformats.org/officeDocument/2006/relationships/hyperlink" Target="https://www.indiaexportnews.com/associations.php"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www.fieo.org/"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mpeda.gov.in/" TargetMode="External"/><Relationship Id="rId2" Type="http://schemas.openxmlformats.org/officeDocument/2006/relationships/hyperlink" Target="https://apeda.gov.in/apedawebsit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indiacoffee.org/" TargetMode="External"/><Relationship Id="rId7" Type="http://schemas.openxmlformats.org/officeDocument/2006/relationships/hyperlink" Target="https://coconutboard.gov.in/" TargetMode="External"/><Relationship Id="rId2" Type="http://schemas.openxmlformats.org/officeDocument/2006/relationships/hyperlink" Target="http://rubberboard.org.in/public" TargetMode="External"/><Relationship Id="rId1" Type="http://schemas.openxmlformats.org/officeDocument/2006/relationships/slideLayout" Target="../slideLayouts/slideLayout2.xml"/><Relationship Id="rId6" Type="http://schemas.openxmlformats.org/officeDocument/2006/relationships/hyperlink" Target="http://www.indianspices.com/" TargetMode="External"/><Relationship Id="rId5" Type="http://schemas.openxmlformats.org/officeDocument/2006/relationships/hyperlink" Target="https://tobaccoboard.com/indexeng.php" TargetMode="External"/><Relationship Id="rId4" Type="http://schemas.openxmlformats.org/officeDocument/2006/relationships/hyperlink" Target="https://www.teaboard.gov.in/home"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pharmexcil.com/" TargetMode="External"/><Relationship Id="rId13" Type="http://schemas.openxmlformats.org/officeDocument/2006/relationships/image" Target="../media/image3.png"/><Relationship Id="rId3" Type="http://schemas.openxmlformats.org/officeDocument/2006/relationships/hyperlink" Target="https://chemexcil.in/" TargetMode="External"/><Relationship Id="rId7" Type="http://schemas.openxmlformats.org/officeDocument/2006/relationships/hyperlink" Target="https://www.servicesepc.org/" TargetMode="External"/><Relationship Id="rId12" Type="http://schemas.openxmlformats.org/officeDocument/2006/relationships/hyperlink" Target="https://www.shefexil.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gjepc.org/" TargetMode="External"/><Relationship Id="rId11" Type="http://schemas.openxmlformats.org/officeDocument/2006/relationships/hyperlink" Target="http://www.cashewindia.org/" TargetMode="External"/><Relationship Id="rId5" Type="http://schemas.openxmlformats.org/officeDocument/2006/relationships/hyperlink" Target="https://leatherindia.org/" TargetMode="External"/><Relationship Id="rId10" Type="http://schemas.openxmlformats.org/officeDocument/2006/relationships/hyperlink" Target="https://plexconcil.org/" TargetMode="External"/><Relationship Id="rId4" Type="http://schemas.openxmlformats.org/officeDocument/2006/relationships/hyperlink" Target="https://www.chemicalsallied.com/" TargetMode="External"/><Relationship Id="rId9" Type="http://schemas.openxmlformats.org/officeDocument/2006/relationships/hyperlink" Target="http://sportsgoodsindia.or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ell.amazon.in/grow-your-business/amazon-global-selling/blogs/how-to-apply-for-ie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1.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8174" y="3999576"/>
            <a:ext cx="2194024" cy="247156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621" y="114296"/>
            <a:ext cx="6399131" cy="3789485"/>
          </a:xfrm>
          <a:prstGeom prst="rect">
            <a:avLst/>
          </a:prstGeom>
        </p:spPr>
      </p:pic>
    </p:spTree>
    <p:extLst>
      <p:ext uri="{BB962C8B-B14F-4D97-AF65-F5344CB8AC3E}">
        <p14:creationId xmlns:p14="http://schemas.microsoft.com/office/powerpoint/2010/main" val="3081189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3658" y="334982"/>
            <a:ext cx="11104684" cy="5450851"/>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b="1" dirty="0"/>
              <a:t>Other acceptable documents (for proprietorship only):</a:t>
            </a:r>
          </a:p>
          <a:p>
            <a:pPr marL="742950" lvl="1" indent="-285750">
              <a:lnSpc>
                <a:spcPct val="150000"/>
              </a:lnSpc>
              <a:buFont typeface="Wingdings" panose="05000000000000000000" pitchFamily="2" charset="2"/>
              <a:buChar char="Ø"/>
            </a:pPr>
            <a:r>
              <a:rPr lang="en-US" dirty="0" err="1"/>
              <a:t>Aadhar</a:t>
            </a:r>
            <a:r>
              <a:rPr lang="en-US" dirty="0"/>
              <a:t> card</a:t>
            </a:r>
          </a:p>
          <a:p>
            <a:pPr marL="742950" lvl="1" indent="-285750">
              <a:lnSpc>
                <a:spcPct val="150000"/>
              </a:lnSpc>
              <a:buFont typeface="Wingdings" panose="05000000000000000000" pitchFamily="2" charset="2"/>
              <a:buChar char="Ø"/>
            </a:pPr>
            <a:r>
              <a:rPr lang="en-US" dirty="0"/>
              <a:t>Passport</a:t>
            </a:r>
          </a:p>
          <a:p>
            <a:pPr marL="742950" lvl="1" indent="-285750">
              <a:lnSpc>
                <a:spcPct val="150000"/>
              </a:lnSpc>
              <a:buFont typeface="Wingdings" panose="05000000000000000000" pitchFamily="2" charset="2"/>
              <a:buChar char="Ø"/>
            </a:pPr>
            <a:r>
              <a:rPr lang="en-US" dirty="0"/>
              <a:t>Voter id</a:t>
            </a:r>
          </a:p>
          <a:p>
            <a:pPr lvl="1">
              <a:lnSpc>
                <a:spcPct val="150000"/>
              </a:lnSpc>
            </a:pPr>
            <a:endParaRPr lang="en-US" dirty="0"/>
          </a:p>
          <a:p>
            <a:pPr marL="285750" indent="-285750">
              <a:lnSpc>
                <a:spcPct val="150000"/>
              </a:lnSpc>
              <a:buFont typeface="Wingdings" panose="05000000000000000000" pitchFamily="2" charset="2"/>
              <a:buChar char="q"/>
            </a:pPr>
            <a:r>
              <a:rPr lang="en-US" b="1" dirty="0"/>
              <a:t>Note:</a:t>
            </a:r>
            <a:r>
              <a:rPr lang="en-US" dirty="0"/>
              <a:t> In case the address proof is not in the Name of the applicant firm, </a:t>
            </a:r>
          </a:p>
          <a:p>
            <a:pPr>
              <a:lnSpc>
                <a:spcPct val="150000"/>
              </a:lnSpc>
            </a:pPr>
            <a:r>
              <a:rPr lang="en-US" dirty="0"/>
              <a:t>	a no objection certificate (NOC) by the firm premises owner in favor of the Firm, along with the address proof, is to be submitted as a single PDF document.</a:t>
            </a:r>
          </a:p>
          <a:p>
            <a:pPr>
              <a:lnSpc>
                <a:spcPct val="150000"/>
              </a:lnSpc>
            </a:pPr>
            <a:endParaRPr lang="en-US" dirty="0"/>
          </a:p>
          <a:p>
            <a:pPr marL="285750" indent="-285750">
              <a:lnSpc>
                <a:spcPct val="150000"/>
              </a:lnSpc>
              <a:buFont typeface="Wingdings" pitchFamily="2" charset="2"/>
              <a:buChar char="q"/>
            </a:pPr>
            <a:r>
              <a:rPr lang="en-US" dirty="0"/>
              <a:t>Canceled Cheque </a:t>
            </a:r>
          </a:p>
          <a:p>
            <a:pPr marL="285750" indent="-285750">
              <a:lnSpc>
                <a:spcPct val="150000"/>
              </a:lnSpc>
              <a:buFont typeface="Wingdings" pitchFamily="2" charset="2"/>
              <a:buChar char="q"/>
            </a:pPr>
            <a:r>
              <a:rPr lang="en-US" dirty="0"/>
              <a:t>User should have an active DSC (Digital Signature Certificate) </a:t>
            </a:r>
          </a:p>
          <a:p>
            <a:pPr marL="285750" indent="-285750">
              <a:lnSpc>
                <a:spcPct val="150000"/>
              </a:lnSpc>
              <a:buFont typeface="Wingdings" pitchFamily="2" charset="2"/>
              <a:buChar char="q"/>
            </a:pPr>
            <a:r>
              <a:rPr lang="en-US" dirty="0"/>
              <a:t>Active Firm’s Bank accounts for entering its details in the Application and making online payment of the application fee.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5831" y="5531842"/>
            <a:ext cx="1064549" cy="1199211"/>
          </a:xfrm>
          <a:prstGeom prst="rect">
            <a:avLst/>
          </a:prstGeom>
        </p:spPr>
      </p:pic>
    </p:spTree>
    <p:extLst>
      <p:ext uri="{BB962C8B-B14F-4D97-AF65-F5344CB8AC3E}">
        <p14:creationId xmlns:p14="http://schemas.microsoft.com/office/powerpoint/2010/main" val="325767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001.jpg"/>
          <p:cNvPicPr>
            <a:picLocks noChangeAspect="1"/>
          </p:cNvPicPr>
          <p:nvPr/>
        </p:nvPicPr>
        <p:blipFill>
          <a:blip r:embed="rId2"/>
          <a:stretch>
            <a:fillRect/>
          </a:stretch>
        </p:blipFill>
        <p:spPr>
          <a:xfrm>
            <a:off x="3738546" y="-48"/>
            <a:ext cx="5108286" cy="685804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5889017"/>
            <a:ext cx="864076" cy="973379"/>
          </a:xfrm>
          <a:prstGeom prst="rect">
            <a:avLst/>
          </a:prstGeom>
        </p:spPr>
      </p:pic>
    </p:spTree>
    <p:extLst>
      <p:ext uri="{BB962C8B-B14F-4D97-AF65-F5344CB8AC3E}">
        <p14:creationId xmlns:p14="http://schemas.microsoft.com/office/powerpoint/2010/main" val="967951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2369" y="749745"/>
            <a:ext cx="11491545" cy="6161687"/>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2000" dirty="0"/>
              <a:t>An AD Code is a 14-digit code, which is given by the bank where the exporter maintains a business current account.</a:t>
            </a:r>
          </a:p>
          <a:p>
            <a:pPr marL="285750" indent="-285750">
              <a:lnSpc>
                <a:spcPct val="200000"/>
              </a:lnSpc>
              <a:buFont typeface="Wingdings" panose="05000000000000000000" pitchFamily="2" charset="2"/>
              <a:buChar char="Ø"/>
            </a:pPr>
            <a:r>
              <a:rPr lang="en-US" sz="2000" dirty="0"/>
              <a:t> This code, printed with the bank letterhead, can be obtained after the exporter has registered for an Import Export Code (IEC) by the Director General of Foreign Trade (DGFT). </a:t>
            </a:r>
          </a:p>
          <a:p>
            <a:pPr marL="285750" indent="-285750">
              <a:lnSpc>
                <a:spcPct val="200000"/>
              </a:lnSpc>
              <a:buFont typeface="Wingdings" panose="05000000000000000000" pitchFamily="2" charset="2"/>
              <a:buChar char="Ø"/>
            </a:pPr>
            <a:r>
              <a:rPr lang="en-US" sz="2000" dirty="0"/>
              <a:t>It has lifetime validity. </a:t>
            </a:r>
          </a:p>
          <a:p>
            <a:pPr>
              <a:lnSpc>
                <a:spcPct val="200000"/>
              </a:lnSpc>
            </a:pPr>
            <a:r>
              <a:rPr lang="en-US" sz="2000" dirty="0"/>
              <a:t>Here’s why an AD code is necessary in an export process.</a:t>
            </a:r>
          </a:p>
          <a:p>
            <a:pPr marL="285750" indent="-285750">
              <a:lnSpc>
                <a:spcPct val="200000"/>
              </a:lnSpc>
              <a:buFont typeface="Wingdings" panose="05000000000000000000" pitchFamily="2" charset="2"/>
              <a:buChar char="Ø"/>
            </a:pPr>
            <a:r>
              <a:rPr lang="en-US" sz="2000" dirty="0"/>
              <a:t>A </a:t>
            </a:r>
            <a:r>
              <a:rPr lang="en-US" sz="2000" b="1" dirty="0"/>
              <a:t>shipping bill</a:t>
            </a:r>
            <a:r>
              <a:rPr lang="en-US" sz="2000" dirty="0"/>
              <a:t> is required for export customs clearance at the port. </a:t>
            </a:r>
            <a:r>
              <a:rPr lang="en-US" sz="2000" b="1" dirty="0"/>
              <a:t>Without an AD code registration, a shipping bill cannot be generated.</a:t>
            </a:r>
          </a:p>
          <a:p>
            <a:pPr marL="285750" indent="-285750">
              <a:lnSpc>
                <a:spcPct val="200000"/>
              </a:lnSpc>
              <a:buFont typeface="Wingdings" panose="05000000000000000000" pitchFamily="2" charset="2"/>
              <a:buChar char="Ø"/>
            </a:pPr>
            <a:r>
              <a:rPr lang="en-US" sz="2000" dirty="0"/>
              <a:t> An AD code registration also offers benefits like exemptions that are directly credited to the current account. 	</a:t>
            </a:r>
          </a:p>
        </p:txBody>
      </p:sp>
      <p:sp>
        <p:nvSpPr>
          <p:cNvPr id="7" name="Rectangle 6"/>
          <p:cNvSpPr/>
          <p:nvPr/>
        </p:nvSpPr>
        <p:spPr>
          <a:xfrm>
            <a:off x="213945" y="258517"/>
            <a:ext cx="2799484"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marL="285750" indent="-285750">
              <a:buFont typeface="Wingdings" panose="05000000000000000000" pitchFamily="2" charset="2"/>
              <a:buChar char="Ø"/>
            </a:pPr>
            <a:r>
              <a:rPr lang="en-US" b="1" dirty="0">
                <a:solidFill>
                  <a:schemeClr val="bg1"/>
                </a:solidFill>
              </a:rPr>
              <a:t>AD CODE REGISTRATION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5889017"/>
            <a:ext cx="864076" cy="973379"/>
          </a:xfrm>
          <a:prstGeom prst="rect">
            <a:avLst/>
          </a:prstGeom>
        </p:spPr>
      </p:pic>
    </p:spTree>
    <p:extLst>
      <p:ext uri="{BB962C8B-B14F-4D97-AF65-F5344CB8AC3E}">
        <p14:creationId xmlns:p14="http://schemas.microsoft.com/office/powerpoint/2010/main" val="221453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8930" y="711036"/>
            <a:ext cx="11306908" cy="5909310"/>
          </a:xfrm>
          <a:prstGeom prst="rect">
            <a:avLst/>
          </a:prstGeom>
        </p:spPr>
        <p:txBody>
          <a:bodyPr wrap="square">
            <a:spAutoFit/>
          </a:bodyPr>
          <a:lstStyle/>
          <a:p>
            <a:pPr algn="just">
              <a:lnSpc>
                <a:spcPct val="150000"/>
              </a:lnSpc>
            </a:pPr>
            <a:r>
              <a:rPr lang="en-US" sz="2800" dirty="0"/>
              <a:t>Follow the below-mentioned steps to obtain an AD </a:t>
            </a:r>
            <a:r>
              <a:rPr lang="en-US" sz="250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Authorized Dealer)</a:t>
            </a:r>
            <a:r>
              <a:rPr lang="en-US" sz="2800" dirty="0"/>
              <a:t> code:</a:t>
            </a:r>
          </a:p>
          <a:p>
            <a:pPr marL="285750" indent="-285750" algn="just">
              <a:buFont typeface="Wingdings" panose="05000000000000000000" pitchFamily="2" charset="2"/>
              <a:buChar char="Ø"/>
            </a:pPr>
            <a:r>
              <a:rPr lang="en-US" sz="2800" dirty="0"/>
              <a:t>Write a letter </a:t>
            </a:r>
            <a:r>
              <a:rPr lang="en-US" sz="2800" b="1" dirty="0"/>
              <a:t>requesting for an AD code to the bank</a:t>
            </a:r>
            <a:r>
              <a:rPr lang="en-US" sz="2800" dirty="0"/>
              <a:t> branch manager in the format given by the bank.</a:t>
            </a:r>
          </a:p>
          <a:p>
            <a:pPr marL="285750" indent="-285750" algn="just">
              <a:buFont typeface="Wingdings" panose="05000000000000000000" pitchFamily="2" charset="2"/>
              <a:buChar char="Ø"/>
            </a:pPr>
            <a:r>
              <a:rPr lang="en-US" sz="2800" dirty="0"/>
              <a:t> The bank will process your application and give you the AD code document with its letterhead in the format prescribed by DGFT.</a:t>
            </a:r>
          </a:p>
          <a:p>
            <a:pPr marL="285750" indent="-285750" algn="just">
              <a:buFont typeface="Wingdings" panose="05000000000000000000" pitchFamily="2" charset="2"/>
              <a:buChar char="Ø"/>
            </a:pPr>
            <a:r>
              <a:rPr lang="en-US" sz="2800" dirty="0"/>
              <a:t> Once you’ve received it, you can register your AD code at the port from where your consignment will be shipped by submitting your documents to the Customs House Agents (CHA).</a:t>
            </a:r>
          </a:p>
          <a:p>
            <a:pPr marL="285750" indent="-285750" algn="just">
              <a:buFont typeface="Wingdings" panose="05000000000000000000" pitchFamily="2" charset="2"/>
              <a:buChar char="Ø"/>
            </a:pPr>
            <a:r>
              <a:rPr lang="en-US" sz="2800" dirty="0"/>
              <a:t> You have to register your AD code at every port from where you want to clear customs and export your products. For instance, if your shipping consignment is from Vishakhapatnam and Mumbai, you have to register at both the ports.</a:t>
            </a:r>
          </a:p>
          <a:p>
            <a:pPr marL="285750" indent="-285750" algn="just">
              <a:buFont typeface="Wingdings" panose="05000000000000000000" pitchFamily="2" charset="2"/>
              <a:buChar char="Ø"/>
            </a:pPr>
            <a:endParaRPr lang="en-US" sz="2800" dirty="0"/>
          </a:p>
        </p:txBody>
      </p:sp>
      <p:sp>
        <p:nvSpPr>
          <p:cNvPr id="7" name="Rectangle 6"/>
          <p:cNvSpPr/>
          <p:nvPr/>
        </p:nvSpPr>
        <p:spPr>
          <a:xfrm>
            <a:off x="345831" y="238632"/>
            <a:ext cx="3799438"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marL="285750" indent="-285750">
              <a:buFont typeface="Wingdings" panose="05000000000000000000" pitchFamily="2" charset="2"/>
              <a:buChar char="Ø"/>
            </a:pPr>
            <a:r>
              <a:rPr lang="en-US" b="1" dirty="0">
                <a:solidFill>
                  <a:schemeClr val="bg1"/>
                </a:solidFill>
              </a:rPr>
              <a:t>How do you apply for an AD Code?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5889017"/>
            <a:ext cx="864076" cy="973379"/>
          </a:xfrm>
          <a:prstGeom prst="rect">
            <a:avLst/>
          </a:prstGeom>
        </p:spPr>
      </p:pic>
    </p:spTree>
    <p:extLst>
      <p:ext uri="{BB962C8B-B14F-4D97-AF65-F5344CB8AC3E}">
        <p14:creationId xmlns:p14="http://schemas.microsoft.com/office/powerpoint/2010/main" val="195471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8930" y="711036"/>
            <a:ext cx="11408270" cy="4708981"/>
          </a:xfrm>
          <a:prstGeom prst="rect">
            <a:avLst/>
          </a:prstGeom>
        </p:spPr>
        <p:txBody>
          <a:bodyPr wrap="square">
            <a:spAutoFit/>
          </a:bodyPr>
          <a:lstStyle/>
          <a:p>
            <a:r>
              <a:rPr lang="en-IN" sz="2500" b="1" dirty="0">
                <a:latin typeface="Times New Roman" panose="02020603050405020304" pitchFamily="18" charset="0"/>
                <a:cs typeface="Times New Roman" panose="02020603050405020304" pitchFamily="18" charset="0"/>
              </a:rPr>
              <a:t>Documentation:</a:t>
            </a:r>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Contact the chosen </a:t>
            </a:r>
            <a:r>
              <a:rPr lang="en-IN" sz="2500" b="1" dirty="0">
                <a:latin typeface="Times New Roman" panose="02020603050405020304" pitchFamily="18" charset="0"/>
                <a:cs typeface="Times New Roman" panose="02020603050405020304" pitchFamily="18" charset="0"/>
              </a:rPr>
              <a:t>Authorised Dealer </a:t>
            </a:r>
            <a:r>
              <a:rPr lang="en-IN" sz="2500" dirty="0">
                <a:latin typeface="Times New Roman" panose="02020603050405020304" pitchFamily="18" charset="0"/>
                <a:cs typeface="Times New Roman" panose="02020603050405020304" pitchFamily="18" charset="0"/>
              </a:rPr>
              <a:t>Bank to understand their specific requirements for AD Code registration. While the requirements may vary slightly from one bank to another, the following are common documents needed:</a:t>
            </a:r>
          </a:p>
          <a:p>
            <a:pPr marL="742950" lvl="1" indent="-285750">
              <a:buFont typeface="Wingdings" pitchFamily="2" charset="2"/>
              <a:buChar char="Ø"/>
            </a:pPr>
            <a:r>
              <a:rPr lang="en-IN" sz="2500" dirty="0">
                <a:latin typeface="Times New Roman" panose="02020603050405020304" pitchFamily="18" charset="0"/>
                <a:cs typeface="Times New Roman" panose="02020603050405020304" pitchFamily="18" charset="0"/>
              </a:rPr>
              <a:t>A copy of the Memorandum and Articles of Association or Partnership Deed.</a:t>
            </a:r>
          </a:p>
          <a:p>
            <a:pPr marL="742950" lvl="1" indent="-285750">
              <a:buFont typeface="Wingdings" pitchFamily="2" charset="2"/>
              <a:buChar char="Ø"/>
            </a:pPr>
            <a:r>
              <a:rPr lang="en-IN" sz="2500" dirty="0">
                <a:latin typeface="Times New Roman" panose="02020603050405020304" pitchFamily="18" charset="0"/>
                <a:cs typeface="Times New Roman" panose="02020603050405020304" pitchFamily="18" charset="0"/>
              </a:rPr>
              <a:t>A copy of the company's PAN card.</a:t>
            </a:r>
          </a:p>
          <a:p>
            <a:pPr marL="742950" lvl="1" indent="-285750">
              <a:buFont typeface="Wingdings" pitchFamily="2" charset="2"/>
              <a:buChar char="Ø"/>
            </a:pPr>
            <a:r>
              <a:rPr lang="en-IN" sz="2500" dirty="0">
                <a:latin typeface="Times New Roman" panose="02020603050405020304" pitchFamily="18" charset="0"/>
                <a:cs typeface="Times New Roman" panose="02020603050405020304" pitchFamily="18" charset="0"/>
              </a:rPr>
              <a:t>Address proof for the registered office and principal place of business.</a:t>
            </a:r>
          </a:p>
          <a:p>
            <a:pPr marL="742950" lvl="1" indent="-285750">
              <a:buFont typeface="Wingdings" pitchFamily="2" charset="2"/>
              <a:buChar char="Ø"/>
            </a:pPr>
            <a:r>
              <a:rPr lang="en-IN" sz="2500" dirty="0">
                <a:latin typeface="Times New Roman" panose="02020603050405020304" pitchFamily="18" charset="0"/>
                <a:cs typeface="Times New Roman" panose="02020603050405020304" pitchFamily="18" charset="0"/>
              </a:rPr>
              <a:t>Bank statements for the last six months.</a:t>
            </a:r>
          </a:p>
          <a:p>
            <a:pPr marL="742950" lvl="1" indent="-285750">
              <a:buFont typeface="Wingdings" pitchFamily="2" charset="2"/>
              <a:buChar char="Ø"/>
            </a:pPr>
            <a:r>
              <a:rPr lang="en-IN" sz="2500" dirty="0">
                <a:latin typeface="Times New Roman" panose="02020603050405020304" pitchFamily="18" charset="0"/>
                <a:cs typeface="Times New Roman" panose="02020603050405020304" pitchFamily="18" charset="0"/>
              </a:rPr>
              <a:t>KYC documents of the company and its directors/partners.</a:t>
            </a:r>
          </a:p>
          <a:p>
            <a:pPr marL="742950" lvl="1" indent="-285750">
              <a:buFont typeface="Wingdings" pitchFamily="2" charset="2"/>
              <a:buChar char="Ø"/>
            </a:pPr>
            <a:r>
              <a:rPr lang="en-IN" sz="2500" dirty="0">
                <a:latin typeface="Times New Roman" panose="02020603050405020304" pitchFamily="18" charset="0"/>
                <a:cs typeface="Times New Roman" panose="02020603050405020304" pitchFamily="18" charset="0"/>
              </a:rPr>
              <a:t>Importer-Exporter Code (IEC) issued by the Directorate General of Foreign Trade (DGFT).</a:t>
            </a:r>
          </a:p>
          <a:p>
            <a:pPr marL="742950" lvl="1" indent="-285750">
              <a:buFont typeface="Wingdings" pitchFamily="2" charset="2"/>
              <a:buChar char="Ø"/>
            </a:pPr>
            <a:r>
              <a:rPr lang="en-IN" sz="2500" dirty="0">
                <a:latin typeface="Times New Roman" panose="02020603050405020304" pitchFamily="18" charset="0"/>
                <a:cs typeface="Times New Roman" panose="02020603050405020304" pitchFamily="18" charset="0"/>
              </a:rPr>
              <a:t>Other documents as specified by the bank.</a:t>
            </a:r>
          </a:p>
        </p:txBody>
      </p:sp>
      <p:sp>
        <p:nvSpPr>
          <p:cNvPr id="7" name="Rectangle 6"/>
          <p:cNvSpPr/>
          <p:nvPr/>
        </p:nvSpPr>
        <p:spPr>
          <a:xfrm>
            <a:off x="345831" y="238632"/>
            <a:ext cx="3799438"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marL="285750" indent="-285750">
              <a:buFont typeface="Wingdings" panose="05000000000000000000" pitchFamily="2" charset="2"/>
              <a:buChar char="Ø"/>
            </a:pPr>
            <a:r>
              <a:rPr lang="en-US" b="1" dirty="0">
                <a:solidFill>
                  <a:schemeClr val="bg1"/>
                </a:solidFill>
              </a:rPr>
              <a:t>How do you apply for an AD Code?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5889017"/>
            <a:ext cx="864076" cy="973379"/>
          </a:xfrm>
          <a:prstGeom prst="rect">
            <a:avLst/>
          </a:prstGeom>
        </p:spPr>
      </p:pic>
    </p:spTree>
    <p:extLst>
      <p:ext uri="{BB962C8B-B14F-4D97-AF65-F5344CB8AC3E}">
        <p14:creationId xmlns:p14="http://schemas.microsoft.com/office/powerpoint/2010/main" val="88897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3378"/>
            <a:ext cx="2454924" cy="1015663"/>
          </a:xfrm>
          <a:prstGeom prst="rect">
            <a:avLst/>
          </a:prstGeom>
        </p:spPr>
        <p:txBody>
          <a:bodyPr wrap="square">
            <a:spAutoFit/>
          </a:bodyPr>
          <a:lstStyle/>
          <a:p>
            <a:r>
              <a:rPr lang="en-IN" sz="6000" u="sng" dirty="0"/>
              <a:t>STEP</a:t>
            </a:r>
            <a:r>
              <a:rPr lang="en-IN" sz="6000" u="sng" dirty="0">
                <a:solidFill>
                  <a:schemeClr val="accent1">
                    <a:lumMod val="50000"/>
                  </a:schemeClr>
                </a:solidFill>
              </a:rPr>
              <a:t>#8</a:t>
            </a:r>
          </a:p>
        </p:txBody>
      </p:sp>
      <p:sp>
        <p:nvSpPr>
          <p:cNvPr id="6" name="Rectangle 5"/>
          <p:cNvSpPr/>
          <p:nvPr/>
        </p:nvSpPr>
        <p:spPr>
          <a:xfrm>
            <a:off x="0" y="5108331"/>
            <a:ext cx="838200" cy="17496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1353800" y="0"/>
            <a:ext cx="838200" cy="31036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5889017"/>
            <a:ext cx="864076" cy="973379"/>
          </a:xfrm>
          <a:prstGeom prst="rect">
            <a:avLst/>
          </a:prstGeom>
        </p:spPr>
      </p:pic>
      <p:sp>
        <p:nvSpPr>
          <p:cNvPr id="10" name="Rectangle 9"/>
          <p:cNvSpPr/>
          <p:nvPr/>
        </p:nvSpPr>
        <p:spPr>
          <a:xfrm>
            <a:off x="3009039" y="2641925"/>
            <a:ext cx="7901765" cy="2015936"/>
          </a:xfrm>
          <a:prstGeom prst="rect">
            <a:avLst/>
          </a:prstGeom>
        </p:spPr>
        <p:txBody>
          <a:bodyPr wrap="square">
            <a:spAutoFit/>
          </a:bodyPr>
          <a:lstStyle/>
          <a:p>
            <a:pPr algn="ctr"/>
            <a:r>
              <a:rPr lang="en-US" sz="2500" dirty="0">
                <a:solidFill>
                  <a:schemeClr val="accent2">
                    <a:lumMod val="75000"/>
                  </a:schemeClr>
                </a:solidFill>
              </a:rPr>
              <a:t>For availing authorization to import/ export or any other benefit or concession under FTP 2015- 20, as also to avail the services/ guidance, exporters are required to obtain RCMC granted by the concerned Export Promotion Councils/ FIEO/Commodity Boards/ Authorities</a:t>
            </a:r>
            <a:endParaRPr lang="en-IN" sz="2500" dirty="0">
              <a:solidFill>
                <a:schemeClr val="accent2">
                  <a:lumMod val="75000"/>
                </a:schemeClr>
              </a:solidFill>
            </a:endParaRPr>
          </a:p>
        </p:txBody>
      </p:sp>
      <p:sp>
        <p:nvSpPr>
          <p:cNvPr id="13" name="Rectangle 12"/>
          <p:cNvSpPr/>
          <p:nvPr/>
        </p:nvSpPr>
        <p:spPr>
          <a:xfrm>
            <a:off x="838200" y="1818496"/>
            <a:ext cx="10403542" cy="584775"/>
          </a:xfrm>
          <a:prstGeom prst="rect">
            <a:avLst/>
          </a:prstGeom>
        </p:spPr>
        <p:txBody>
          <a:bodyPr wrap="square">
            <a:spAutoFit/>
          </a:bodyPr>
          <a:lstStyle/>
          <a:p>
            <a:pPr algn="ctr"/>
            <a:r>
              <a:rPr lang="en-US" sz="3200" b="1" u="sng" dirty="0">
                <a:solidFill>
                  <a:schemeClr val="accent1">
                    <a:lumMod val="50000"/>
                  </a:schemeClr>
                </a:solidFill>
                <a:latin typeface="Google Sans"/>
              </a:rPr>
              <a:t>REGISTRATION CUM MEMBERSHIP CERTIFICATE (RCMC) </a:t>
            </a:r>
            <a:endParaRPr lang="en-IN" sz="3200" b="1" u="sng" dirty="0">
              <a:solidFill>
                <a:schemeClr val="accent1">
                  <a:lumMod val="50000"/>
                </a:schemeClr>
              </a:solidFill>
              <a:latin typeface="Google Sans"/>
            </a:endParaRPr>
          </a:p>
        </p:txBody>
      </p:sp>
      <p:cxnSp>
        <p:nvCxnSpPr>
          <p:cNvPr id="15" name="Straight Connector 14"/>
          <p:cNvCxnSpPr/>
          <p:nvPr/>
        </p:nvCxnSpPr>
        <p:spPr>
          <a:xfrm>
            <a:off x="2454924" y="3050988"/>
            <a:ext cx="0" cy="2136531"/>
          </a:xfrm>
          <a:prstGeom prst="line">
            <a:avLst/>
          </a:prstGeom>
          <a:ln>
            <a:solidFill>
              <a:schemeClr val="accent1">
                <a:lumMod val="50000"/>
              </a:schemeClr>
            </a:solidFill>
          </a:ln>
        </p:spPr>
        <p:style>
          <a:lnRef idx="3">
            <a:schemeClr val="dk1"/>
          </a:lnRef>
          <a:fillRef idx="0">
            <a:schemeClr val="dk1"/>
          </a:fillRef>
          <a:effectRef idx="2">
            <a:schemeClr val="dk1"/>
          </a:effectRef>
          <a:fontRef idx="minor">
            <a:schemeClr val="tx1"/>
          </a:fontRef>
        </p:style>
      </p:cxnSp>
      <p:pic>
        <p:nvPicPr>
          <p:cNvPr id="11" name="Picture 10" descr="APEDA-Logo.png"/>
          <p:cNvPicPr>
            <a:picLocks noChangeAspect="1"/>
          </p:cNvPicPr>
          <p:nvPr/>
        </p:nvPicPr>
        <p:blipFill>
          <a:blip r:embed="rId3"/>
          <a:stretch>
            <a:fillRect/>
          </a:stretch>
        </p:blipFill>
        <p:spPr>
          <a:xfrm>
            <a:off x="993530" y="5187519"/>
            <a:ext cx="2902654" cy="433232"/>
          </a:xfrm>
          <a:prstGeom prst="rect">
            <a:avLst/>
          </a:prstGeom>
        </p:spPr>
      </p:pic>
      <p:pic>
        <p:nvPicPr>
          <p:cNvPr id="12" name="Picture 11" descr="cdb-logo.png"/>
          <p:cNvPicPr>
            <a:picLocks noChangeAspect="1"/>
          </p:cNvPicPr>
          <p:nvPr/>
        </p:nvPicPr>
        <p:blipFill>
          <a:blip r:embed="rId4"/>
          <a:stretch>
            <a:fillRect/>
          </a:stretch>
        </p:blipFill>
        <p:spPr>
          <a:xfrm>
            <a:off x="993530" y="5646778"/>
            <a:ext cx="4165365" cy="504541"/>
          </a:xfrm>
          <a:prstGeom prst="rect">
            <a:avLst/>
          </a:prstGeom>
        </p:spPr>
      </p:pic>
      <p:pic>
        <p:nvPicPr>
          <p:cNvPr id="14" name="Picture 13" descr="MPEDA.png"/>
          <p:cNvPicPr>
            <a:picLocks noChangeAspect="1"/>
          </p:cNvPicPr>
          <p:nvPr/>
        </p:nvPicPr>
        <p:blipFill>
          <a:blip r:embed="rId5"/>
          <a:stretch>
            <a:fillRect/>
          </a:stretch>
        </p:blipFill>
        <p:spPr>
          <a:xfrm>
            <a:off x="993530" y="6177346"/>
            <a:ext cx="1508974" cy="573546"/>
          </a:xfrm>
          <a:prstGeom prst="rect">
            <a:avLst/>
          </a:prstGeom>
        </p:spPr>
      </p:pic>
      <p:pic>
        <p:nvPicPr>
          <p:cNvPr id="16" name="Picture 15" descr="SPICE.jpg"/>
          <p:cNvPicPr>
            <a:picLocks noChangeAspect="1"/>
          </p:cNvPicPr>
          <p:nvPr/>
        </p:nvPicPr>
        <p:blipFill>
          <a:blip r:embed="rId6"/>
          <a:stretch>
            <a:fillRect/>
          </a:stretch>
        </p:blipFill>
        <p:spPr>
          <a:xfrm>
            <a:off x="3916319" y="5187519"/>
            <a:ext cx="2066192" cy="486007"/>
          </a:xfrm>
          <a:prstGeom prst="rect">
            <a:avLst/>
          </a:prstGeom>
        </p:spPr>
      </p:pic>
      <p:pic>
        <p:nvPicPr>
          <p:cNvPr id="17" name="Picture 16" descr="TEA.jpg"/>
          <p:cNvPicPr>
            <a:picLocks noChangeAspect="1"/>
          </p:cNvPicPr>
          <p:nvPr/>
        </p:nvPicPr>
        <p:blipFill>
          <a:blip r:embed="rId7"/>
          <a:stretch>
            <a:fillRect/>
          </a:stretch>
        </p:blipFill>
        <p:spPr>
          <a:xfrm>
            <a:off x="2697979" y="6184049"/>
            <a:ext cx="2723983" cy="622063"/>
          </a:xfrm>
          <a:prstGeom prst="rect">
            <a:avLst/>
          </a:prstGeom>
        </p:spPr>
      </p:pic>
      <p:pic>
        <p:nvPicPr>
          <p:cNvPr id="18" name="Picture 17" descr="RUBBER.png"/>
          <p:cNvPicPr>
            <a:picLocks noChangeAspect="1"/>
          </p:cNvPicPr>
          <p:nvPr/>
        </p:nvPicPr>
        <p:blipFill>
          <a:blip r:embed="rId8"/>
          <a:stretch>
            <a:fillRect/>
          </a:stretch>
        </p:blipFill>
        <p:spPr>
          <a:xfrm>
            <a:off x="5451412" y="6003129"/>
            <a:ext cx="1877438" cy="854872"/>
          </a:xfrm>
          <a:prstGeom prst="rect">
            <a:avLst/>
          </a:prstGeom>
        </p:spPr>
      </p:pic>
    </p:spTree>
    <p:extLst>
      <p:ext uri="{BB962C8B-B14F-4D97-AF65-F5344CB8AC3E}">
        <p14:creationId xmlns:p14="http://schemas.microsoft.com/office/powerpoint/2010/main" val="372565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par>
                                <p:cTn id="8" presetID="21"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heel(1)">
                                      <p:cBhvr>
                                        <p:cTn id="10" dur="2000"/>
                                        <p:tgtEl>
                                          <p:spTgt spid="12"/>
                                        </p:tgtEl>
                                      </p:cBhvr>
                                    </p:animEffect>
                                  </p:childTnLst>
                                </p:cTn>
                              </p:par>
                              <p:par>
                                <p:cTn id="11" presetID="21" presetClass="entr" presetSubtype="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heel(1)">
                                      <p:cBhvr>
                                        <p:cTn id="13" dur="2000"/>
                                        <p:tgtEl>
                                          <p:spTgt spid="14"/>
                                        </p:tgtEl>
                                      </p:cBhvr>
                                    </p:animEffect>
                                  </p:childTnLst>
                                </p:cTn>
                              </p:par>
                              <p:par>
                                <p:cTn id="14" presetID="21"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2000"/>
                                        <p:tgtEl>
                                          <p:spTgt spid="16"/>
                                        </p:tgtEl>
                                      </p:cBhvr>
                                    </p:animEffect>
                                  </p:childTnLst>
                                </p:cTn>
                              </p:par>
                              <p:par>
                                <p:cTn id="17" presetID="21" presetClass="entr" presetSubtype="1"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heel(1)">
                                      <p:cBhvr>
                                        <p:cTn id="19" dur="2000"/>
                                        <p:tgtEl>
                                          <p:spTgt spid="17"/>
                                        </p:tgtEl>
                                      </p:cBhvr>
                                    </p:animEffect>
                                  </p:childTnLst>
                                </p:cTn>
                              </p:par>
                              <p:par>
                                <p:cTn id="20" presetID="21" presetClass="entr" presetSubtype="1"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heel(1)">
                                      <p:cBhvr>
                                        <p:cTn id="2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GFT Trade Facilitation App - Apps on Google P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42038"/>
            <a:ext cx="2198076" cy="21980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PEDA-Logo.png"/>
          <p:cNvPicPr>
            <a:picLocks noChangeAspect="1"/>
          </p:cNvPicPr>
          <p:nvPr/>
        </p:nvPicPr>
        <p:blipFill>
          <a:blip r:embed="rId3"/>
          <a:stretch>
            <a:fillRect/>
          </a:stretch>
        </p:blipFill>
        <p:spPr>
          <a:xfrm>
            <a:off x="4227728" y="1440644"/>
            <a:ext cx="2902654" cy="433232"/>
          </a:xfrm>
          <a:prstGeom prst="rect">
            <a:avLst/>
          </a:prstGeom>
        </p:spPr>
      </p:pic>
      <p:pic>
        <p:nvPicPr>
          <p:cNvPr id="6" name="Picture 5" descr="cdb-logo.png"/>
          <p:cNvPicPr>
            <a:picLocks noChangeAspect="1"/>
          </p:cNvPicPr>
          <p:nvPr/>
        </p:nvPicPr>
        <p:blipFill>
          <a:blip r:embed="rId4"/>
          <a:stretch>
            <a:fillRect/>
          </a:stretch>
        </p:blipFill>
        <p:spPr>
          <a:xfrm>
            <a:off x="4227728" y="1899903"/>
            <a:ext cx="3499339" cy="504541"/>
          </a:xfrm>
          <a:prstGeom prst="rect">
            <a:avLst/>
          </a:prstGeom>
        </p:spPr>
      </p:pic>
      <p:pic>
        <p:nvPicPr>
          <p:cNvPr id="7" name="Picture 6" descr="MPEDA.png"/>
          <p:cNvPicPr>
            <a:picLocks noChangeAspect="1"/>
          </p:cNvPicPr>
          <p:nvPr/>
        </p:nvPicPr>
        <p:blipFill>
          <a:blip r:embed="rId5"/>
          <a:stretch>
            <a:fillRect/>
          </a:stretch>
        </p:blipFill>
        <p:spPr>
          <a:xfrm>
            <a:off x="4227728" y="2430471"/>
            <a:ext cx="1508974" cy="573546"/>
          </a:xfrm>
          <a:prstGeom prst="rect">
            <a:avLst/>
          </a:prstGeom>
        </p:spPr>
      </p:pic>
      <p:pic>
        <p:nvPicPr>
          <p:cNvPr id="8" name="Picture 7" descr="SPICE.jpg"/>
          <p:cNvPicPr>
            <a:picLocks noChangeAspect="1"/>
          </p:cNvPicPr>
          <p:nvPr/>
        </p:nvPicPr>
        <p:blipFill>
          <a:blip r:embed="rId6"/>
          <a:stretch>
            <a:fillRect/>
          </a:stretch>
        </p:blipFill>
        <p:spPr>
          <a:xfrm>
            <a:off x="4315833" y="4507407"/>
            <a:ext cx="2066192" cy="600761"/>
          </a:xfrm>
          <a:prstGeom prst="rect">
            <a:avLst/>
          </a:prstGeom>
        </p:spPr>
      </p:pic>
      <p:pic>
        <p:nvPicPr>
          <p:cNvPr id="9" name="Picture 8" descr="TEA.jpg"/>
          <p:cNvPicPr>
            <a:picLocks noChangeAspect="1"/>
          </p:cNvPicPr>
          <p:nvPr/>
        </p:nvPicPr>
        <p:blipFill>
          <a:blip r:embed="rId7"/>
          <a:stretch>
            <a:fillRect/>
          </a:stretch>
        </p:blipFill>
        <p:spPr>
          <a:xfrm>
            <a:off x="4227728" y="3030044"/>
            <a:ext cx="2723983" cy="622063"/>
          </a:xfrm>
          <a:prstGeom prst="rect">
            <a:avLst/>
          </a:prstGeom>
        </p:spPr>
      </p:pic>
      <p:pic>
        <p:nvPicPr>
          <p:cNvPr id="10" name="Picture 9" descr="RUBBER.png"/>
          <p:cNvPicPr>
            <a:picLocks noChangeAspect="1"/>
          </p:cNvPicPr>
          <p:nvPr/>
        </p:nvPicPr>
        <p:blipFill>
          <a:blip r:embed="rId8"/>
          <a:stretch>
            <a:fillRect/>
          </a:stretch>
        </p:blipFill>
        <p:spPr>
          <a:xfrm>
            <a:off x="4315833" y="3641670"/>
            <a:ext cx="1877438" cy="854872"/>
          </a:xfrm>
          <a:prstGeom prst="rect">
            <a:avLst/>
          </a:prstGeom>
        </p:spPr>
      </p:pic>
      <p:pic>
        <p:nvPicPr>
          <p:cNvPr id="1028" name="Picture 4" descr="APEDA RCMC Online Registration Process India – FSSAI | NBFC | Trademark |  Company Registration | BIS Certificati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43783" y="2236089"/>
            <a:ext cx="3448217" cy="23349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79822" y="2285544"/>
            <a:ext cx="2247906" cy="2247906"/>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82334" y="2236089"/>
            <a:ext cx="2247906" cy="2247906"/>
          </a:xfrm>
          <a:prstGeom prst="rect">
            <a:avLst/>
          </a:prstGeom>
        </p:spPr>
      </p:pic>
      <p:sp>
        <p:nvSpPr>
          <p:cNvPr id="11" name="Rectangle 10"/>
          <p:cNvSpPr/>
          <p:nvPr/>
        </p:nvSpPr>
        <p:spPr>
          <a:xfrm>
            <a:off x="8968154" y="4255477"/>
            <a:ext cx="2822331" cy="2779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353800" y="5889017"/>
            <a:ext cx="864076" cy="973379"/>
          </a:xfrm>
          <a:prstGeom prst="rect">
            <a:avLst/>
          </a:prstGeom>
        </p:spPr>
      </p:pic>
    </p:spTree>
    <p:extLst>
      <p:ext uri="{BB962C8B-B14F-4D97-AF65-F5344CB8AC3E}">
        <p14:creationId xmlns:p14="http://schemas.microsoft.com/office/powerpoint/2010/main" val="402819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par>
                                <p:cTn id="11" presetID="21"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par>
                                <p:cTn id="14" presetID="21"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par>
                                <p:cTn id="17" presetID="21"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par>
                                <p:cTn id="20" presetID="21" presetClass="entr" presetSubtype="1"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BENEFITS OF REGISTRATION EPC</a:t>
            </a:r>
          </a:p>
        </p:txBody>
      </p:sp>
      <p:sp>
        <p:nvSpPr>
          <p:cNvPr id="3" name="Content Placeholder 2"/>
          <p:cNvSpPr>
            <a:spLocks noGrp="1"/>
          </p:cNvSpPr>
          <p:nvPr>
            <p:ph idx="1"/>
          </p:nvPr>
        </p:nvSpPr>
        <p:spPr/>
        <p:txBody>
          <a:bodyPr>
            <a:normAutofit/>
          </a:bodyPr>
          <a:lstStyle/>
          <a:p>
            <a:r>
              <a:rPr lang="en-US" sz="2400" dirty="0"/>
              <a:t>You get a registration cum membership certificate (RCMC). </a:t>
            </a:r>
          </a:p>
          <a:p>
            <a:r>
              <a:rPr lang="en-US" sz="2400" dirty="0"/>
              <a:t>You can also update your website with this certificate. </a:t>
            </a:r>
          </a:p>
          <a:p>
            <a:r>
              <a:rPr lang="en-US" sz="2400" dirty="0"/>
              <a:t>You get regular update of the industry </a:t>
            </a:r>
          </a:p>
          <a:p>
            <a:r>
              <a:rPr lang="en-US" sz="2400" dirty="0"/>
              <a:t>You get to attend meeting and seminar </a:t>
            </a:r>
          </a:p>
          <a:p>
            <a:r>
              <a:rPr lang="en-US" sz="2400" dirty="0"/>
              <a:t>Exhibition information</a:t>
            </a:r>
          </a:p>
          <a:p>
            <a:r>
              <a:rPr lang="en-US" sz="2400" dirty="0"/>
              <a:t>EPC support- export pricing, supplier, buyer and packing also.</a:t>
            </a:r>
          </a:p>
          <a:p>
            <a:r>
              <a:rPr lang="en-US" sz="2400" dirty="0"/>
              <a:t>To claim govt. benefits, must have RCMC</a:t>
            </a:r>
            <a:endParaRPr lang="en-IN" sz="2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7924" y="5690273"/>
            <a:ext cx="864076" cy="973379"/>
          </a:xfrm>
          <a:prstGeom prst="rect">
            <a:avLst/>
          </a:prstGeom>
        </p:spPr>
      </p:pic>
    </p:spTree>
    <p:extLst>
      <p:ext uri="{BB962C8B-B14F-4D97-AF65-F5344CB8AC3E}">
        <p14:creationId xmlns:p14="http://schemas.microsoft.com/office/powerpoint/2010/main" val="3496992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750" y="252417"/>
            <a:ext cx="3499741" cy="461665"/>
          </a:xfrm>
          <a:prstGeom prst="rect">
            <a:avLst/>
          </a:prstGeom>
        </p:spPr>
        <p:txBody>
          <a:bodyPr wrap="none">
            <a:spAutoFit/>
          </a:bodyPr>
          <a:lstStyle/>
          <a:p>
            <a:r>
              <a:rPr lang="en-IN" sz="2400" b="1" i="0" dirty="0">
                <a:solidFill>
                  <a:srgbClr val="232F3E"/>
                </a:solidFill>
                <a:effectLst/>
                <a:latin typeface="Times New Roman" panose="02020603050405020304" pitchFamily="18" charset="0"/>
                <a:cs typeface="Times New Roman" panose="02020603050405020304" pitchFamily="18" charset="0"/>
              </a:rPr>
              <a:t>Why is RCMC required?</a:t>
            </a:r>
          </a:p>
        </p:txBody>
      </p:sp>
      <p:sp>
        <p:nvSpPr>
          <p:cNvPr id="5" name="Rectangle 4"/>
          <p:cNvSpPr/>
          <p:nvPr/>
        </p:nvSpPr>
        <p:spPr>
          <a:xfrm>
            <a:off x="499424" y="616928"/>
            <a:ext cx="11372278" cy="5794022"/>
          </a:xfrm>
          <a:prstGeom prst="rect">
            <a:avLst/>
          </a:prstGeom>
        </p:spPr>
        <p:txBody>
          <a:bodyPr wrap="square">
            <a:spAutoFit/>
          </a:bodyPr>
          <a:lstStyle/>
          <a:p>
            <a:pPr>
              <a:lnSpc>
                <a:spcPct val="150000"/>
              </a:lnSpc>
            </a:pPr>
            <a:r>
              <a:rPr lang="en-US" sz="2500" b="0" i="0" dirty="0">
                <a:solidFill>
                  <a:srgbClr val="232F3E"/>
                </a:solidFill>
                <a:effectLst/>
                <a:latin typeface="Times New Roman" panose="02020603050405020304" pitchFamily="18" charset="0"/>
                <a:cs typeface="Times New Roman" panose="02020603050405020304" pitchFamily="18" charset="0"/>
              </a:rPr>
              <a:t>Obtaining an RCMC will benefit your business in many ways</a:t>
            </a:r>
            <a:r>
              <a:rPr lang="en-US" sz="2500" baseline="30000" dirty="0">
                <a:solidFill>
                  <a:srgbClr val="232F3E"/>
                </a:solidFill>
                <a:latin typeface="Times New Roman" panose="02020603050405020304" pitchFamily="18" charset="0"/>
                <a:cs typeface="Times New Roman" panose="02020603050405020304" pitchFamily="18" charset="0"/>
              </a:rPr>
              <a:t> </a:t>
            </a:r>
            <a:r>
              <a:rPr lang="en-US" sz="2500" dirty="0">
                <a:solidFill>
                  <a:srgbClr val="232F3E"/>
                </a:solidFill>
                <a:latin typeface="Times New Roman" panose="02020603050405020304" pitchFamily="18" charset="0"/>
                <a:cs typeface="Times New Roman" panose="02020603050405020304" pitchFamily="18" charset="0"/>
              </a:rPr>
              <a:t> </a:t>
            </a:r>
            <a:r>
              <a:rPr lang="en-US" sz="2500" b="0" i="0" dirty="0">
                <a:solidFill>
                  <a:srgbClr val="232F3E"/>
                </a:solidFill>
                <a:effectLst/>
                <a:latin typeface="Times New Roman" panose="02020603050405020304" pitchFamily="18" charset="0"/>
                <a:cs typeface="Times New Roman" panose="02020603050405020304" pitchFamily="18" charset="0"/>
              </a:rPr>
              <a:t>:</a:t>
            </a:r>
            <a:br>
              <a:rPr lang="en-US" sz="2500" dirty="0">
                <a:latin typeface="Times New Roman" panose="02020603050405020304" pitchFamily="18" charset="0"/>
                <a:cs typeface="Times New Roman" panose="02020603050405020304" pitchFamily="18" charset="0"/>
              </a:rPr>
            </a:br>
            <a:r>
              <a:rPr lang="en-US" sz="2500" b="0" i="0" dirty="0">
                <a:solidFill>
                  <a:srgbClr val="232F3E"/>
                </a:solidFill>
                <a:effectLst/>
                <a:latin typeface="Times New Roman" panose="02020603050405020304" pitchFamily="18" charset="0"/>
                <a:cs typeface="Times New Roman" panose="02020603050405020304" pitchFamily="18" charset="0"/>
              </a:rPr>
              <a:t>• Authorization to export or import restricted items</a:t>
            </a:r>
            <a:br>
              <a:rPr lang="en-US" sz="2500" dirty="0">
                <a:latin typeface="Times New Roman" panose="02020603050405020304" pitchFamily="18" charset="0"/>
                <a:cs typeface="Times New Roman" panose="02020603050405020304" pitchFamily="18" charset="0"/>
              </a:rPr>
            </a:br>
            <a:r>
              <a:rPr lang="en-US" sz="2500" b="0" i="0" dirty="0">
                <a:solidFill>
                  <a:srgbClr val="232F3E"/>
                </a:solidFill>
                <a:effectLst/>
                <a:latin typeface="Times New Roman" panose="02020603050405020304" pitchFamily="18" charset="0"/>
                <a:cs typeface="Times New Roman" panose="02020603050405020304" pitchFamily="18" charset="0"/>
              </a:rPr>
              <a:t>• Ability to claim various benefits under the Foreign Trade Policy</a:t>
            </a:r>
            <a:br>
              <a:rPr lang="en-US" sz="2500" dirty="0">
                <a:latin typeface="Times New Roman" panose="02020603050405020304" pitchFamily="18" charset="0"/>
                <a:cs typeface="Times New Roman" panose="02020603050405020304" pitchFamily="18" charset="0"/>
              </a:rPr>
            </a:br>
            <a:r>
              <a:rPr lang="en-US" sz="2500" b="0" i="0" dirty="0">
                <a:solidFill>
                  <a:srgbClr val="232F3E"/>
                </a:solidFill>
                <a:effectLst/>
                <a:latin typeface="Times New Roman" panose="02020603050405020304" pitchFamily="18" charset="0"/>
                <a:cs typeface="Times New Roman" panose="02020603050405020304" pitchFamily="18" charset="0"/>
              </a:rPr>
              <a:t>• Benefits offered by the customs department and central excise authorities</a:t>
            </a:r>
            <a:br>
              <a:rPr lang="en-US" sz="2500" dirty="0">
                <a:latin typeface="Times New Roman" panose="02020603050405020304" pitchFamily="18" charset="0"/>
                <a:cs typeface="Times New Roman" panose="02020603050405020304" pitchFamily="18" charset="0"/>
              </a:rPr>
            </a:br>
            <a:r>
              <a:rPr lang="en-US" sz="2500" b="0" i="0" dirty="0">
                <a:solidFill>
                  <a:srgbClr val="232F3E"/>
                </a:solidFill>
                <a:effectLst/>
                <a:latin typeface="Times New Roman" panose="02020603050405020304" pitchFamily="18" charset="0"/>
                <a:cs typeface="Times New Roman" panose="02020603050405020304" pitchFamily="18" charset="0"/>
              </a:rPr>
              <a:t>• Export two or more products that fall under different categories</a:t>
            </a:r>
            <a:br>
              <a:rPr lang="en-US" sz="2500" dirty="0">
                <a:latin typeface="Times New Roman" panose="02020603050405020304" pitchFamily="18" charset="0"/>
                <a:cs typeface="Times New Roman" panose="02020603050405020304" pitchFamily="18" charset="0"/>
              </a:rPr>
            </a:br>
            <a:r>
              <a:rPr lang="en-US" sz="2500" b="0" i="0" dirty="0">
                <a:solidFill>
                  <a:srgbClr val="232F3E"/>
                </a:solidFill>
                <a:effectLst/>
                <a:latin typeface="Times New Roman" panose="02020603050405020304" pitchFamily="18" charset="0"/>
                <a:cs typeface="Times New Roman" panose="02020603050405020304" pitchFamily="18" charset="0"/>
              </a:rPr>
              <a:t>• Ability to claim export incentives and subsidies under schemes </a:t>
            </a:r>
          </a:p>
          <a:p>
            <a:pPr>
              <a:lnSpc>
                <a:spcPct val="150000"/>
              </a:lnSpc>
            </a:pPr>
            <a:r>
              <a:rPr lang="en-US" sz="2500" dirty="0">
                <a:solidFill>
                  <a:srgbClr val="232F3E"/>
                </a:solidFill>
                <a:latin typeface="Times New Roman" panose="02020603050405020304" pitchFamily="18" charset="0"/>
                <a:cs typeface="Times New Roman" panose="02020603050405020304" pitchFamily="18" charset="0"/>
              </a:rPr>
              <a:t>	</a:t>
            </a:r>
            <a:r>
              <a:rPr lang="en-US" sz="2500" b="0" i="0" dirty="0">
                <a:solidFill>
                  <a:srgbClr val="232F3E"/>
                </a:solidFill>
                <a:effectLst/>
                <a:latin typeface="Times New Roman" panose="02020603050405020304" pitchFamily="18" charset="0"/>
                <a:cs typeface="Times New Roman" panose="02020603050405020304" pitchFamily="18" charset="0"/>
              </a:rPr>
              <a:t>like Merchandise Export from India Scheme (MEIS), Rebate of State and Central taxes &amp; Levies (</a:t>
            </a:r>
            <a:r>
              <a:rPr lang="en-US" sz="2500" b="0" i="0" dirty="0" err="1">
                <a:solidFill>
                  <a:srgbClr val="232F3E"/>
                </a:solidFill>
                <a:effectLst/>
                <a:latin typeface="Times New Roman" panose="02020603050405020304" pitchFamily="18" charset="0"/>
                <a:cs typeface="Times New Roman" panose="02020603050405020304" pitchFamily="18" charset="0"/>
              </a:rPr>
              <a:t>RoSCTL</a:t>
            </a:r>
            <a:r>
              <a:rPr lang="en-US" sz="2500" b="0" i="0" dirty="0">
                <a:solidFill>
                  <a:srgbClr val="232F3E"/>
                </a:solidFill>
                <a:effectLst/>
                <a:latin typeface="Times New Roman" panose="02020603050405020304" pitchFamily="18" charset="0"/>
                <a:cs typeface="Times New Roman" panose="02020603050405020304" pitchFamily="18" charset="0"/>
              </a:rPr>
              <a:t>), Remission of Duties &amp; Taxes on Exported Products (</a:t>
            </a:r>
            <a:r>
              <a:rPr lang="en-US" sz="2500" b="0" i="0" dirty="0" err="1">
                <a:solidFill>
                  <a:srgbClr val="232F3E"/>
                </a:solidFill>
                <a:effectLst/>
                <a:latin typeface="Times New Roman" panose="02020603050405020304" pitchFamily="18" charset="0"/>
                <a:cs typeface="Times New Roman" panose="02020603050405020304" pitchFamily="18" charset="0"/>
              </a:rPr>
              <a:t>RoDTEP</a:t>
            </a:r>
            <a:r>
              <a:rPr lang="en-US" sz="2500" b="0" i="0" dirty="0">
                <a:solidFill>
                  <a:srgbClr val="232F3E"/>
                </a:solidFill>
                <a:effectLst/>
                <a:latin typeface="Times New Roman" panose="02020603050405020304" pitchFamily="18" charset="0"/>
                <a:cs typeface="Times New Roman" panose="02020603050405020304" pitchFamily="18" charset="0"/>
              </a:rPr>
              <a:t>) and Service Export from India Scheme (SEIS)</a:t>
            </a:r>
            <a:br>
              <a:rPr lang="en-US" sz="2500" dirty="0">
                <a:latin typeface="Times New Roman" panose="02020603050405020304" pitchFamily="18" charset="0"/>
                <a:cs typeface="Times New Roman" panose="02020603050405020304" pitchFamily="18" charset="0"/>
              </a:rPr>
            </a:br>
            <a:r>
              <a:rPr lang="en-US" sz="2500" b="0" i="0" dirty="0">
                <a:solidFill>
                  <a:srgbClr val="232F3E"/>
                </a:solidFill>
                <a:effectLst/>
                <a:latin typeface="Times New Roman" panose="02020603050405020304" pitchFamily="18" charset="0"/>
                <a:cs typeface="Times New Roman" panose="02020603050405020304" pitchFamily="18" charset="0"/>
              </a:rPr>
              <a:t>• </a:t>
            </a:r>
            <a:r>
              <a:rPr lang="en-US" sz="2500" b="0" i="0" u="none" strike="noStrike" dirty="0">
                <a:effectLst/>
                <a:latin typeface="Times New Roman" panose="02020603050405020304" pitchFamily="18" charset="0"/>
                <a:cs typeface="Times New Roman" panose="02020603050405020304" pitchFamily="18" charset="0"/>
                <a:hlinkClick r:id="rId3"/>
              </a:rPr>
              <a:t>Letter of Undertaking (LUT)</a:t>
            </a:r>
            <a:r>
              <a:rPr lang="en-US" sz="2500" b="0" i="0" dirty="0">
                <a:solidFill>
                  <a:srgbClr val="232F3E"/>
                </a:solidFill>
                <a:effectLst/>
                <a:latin typeface="Times New Roman" panose="02020603050405020304" pitchFamily="18" charset="0"/>
                <a:cs typeface="Times New Roman" panose="02020603050405020304" pitchFamily="18" charset="0"/>
              </a:rPr>
              <a:t> under GST for export of goods without payment of duty</a:t>
            </a:r>
            <a:endParaRPr lang="en-IN" sz="25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4867" y="5729662"/>
            <a:ext cx="864076" cy="973379"/>
          </a:xfrm>
          <a:prstGeom prst="rect">
            <a:avLst/>
          </a:prstGeom>
        </p:spPr>
      </p:pic>
    </p:spTree>
    <p:extLst>
      <p:ext uri="{BB962C8B-B14F-4D97-AF65-F5344CB8AC3E}">
        <p14:creationId xmlns:p14="http://schemas.microsoft.com/office/powerpoint/2010/main" val="3581786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384431" cy="1325563"/>
          </a:xfrm>
        </p:spPr>
        <p:txBody>
          <a:bodyPr/>
          <a:lstStyle/>
          <a:p>
            <a:r>
              <a:rPr lang="en-US" b="1" dirty="0"/>
              <a:t>International Body</a:t>
            </a:r>
            <a:endParaRPr lang="en-IN" b="1" dirty="0"/>
          </a:p>
        </p:txBody>
      </p:sp>
      <p:sp>
        <p:nvSpPr>
          <p:cNvPr id="3" name="Content Placeholder 2"/>
          <p:cNvSpPr>
            <a:spLocks noGrp="1"/>
          </p:cNvSpPr>
          <p:nvPr>
            <p:ph idx="1"/>
          </p:nvPr>
        </p:nvSpPr>
        <p:spPr/>
        <p:txBody>
          <a:bodyPr/>
          <a:lstStyle/>
          <a:p>
            <a:pPr>
              <a:lnSpc>
                <a:spcPct val="200000"/>
              </a:lnSpc>
            </a:pPr>
            <a:r>
              <a:rPr lang="en-US" dirty="0">
                <a:hlinkClick r:id="rId2"/>
              </a:rPr>
              <a:t>ICC | International Chamber of Commerce (iccwbo.org)</a:t>
            </a:r>
            <a:endParaRPr lang="en-US" dirty="0"/>
          </a:p>
          <a:p>
            <a:pPr>
              <a:lnSpc>
                <a:spcPct val="200000"/>
              </a:lnSpc>
            </a:pPr>
            <a:r>
              <a:rPr lang="en-US" dirty="0">
                <a:hlinkClick r:id="rId3"/>
              </a:rPr>
              <a:t>World Trade Organization - Home page - Global trade (wto.org)</a:t>
            </a:r>
            <a:endParaRPr lang="en-IN" dirty="0">
              <a:hlinkClick r:id="rId3"/>
            </a:endParaRPr>
          </a:p>
          <a:p>
            <a:pPr>
              <a:lnSpc>
                <a:spcPct val="200000"/>
              </a:lnSpc>
            </a:pPr>
            <a:r>
              <a:rPr lang="en-IN" dirty="0">
                <a:hlinkClick r:id="rId4"/>
              </a:rPr>
              <a:t>World Customs Organization (wcoomd.org)</a:t>
            </a:r>
            <a:endParaRPr lang="en-IN" dirty="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27924" y="5572493"/>
            <a:ext cx="864076" cy="973379"/>
          </a:xfrm>
          <a:prstGeom prst="rect">
            <a:avLst/>
          </a:prstGeom>
        </p:spPr>
      </p:pic>
    </p:spTree>
    <p:extLst>
      <p:ext uri="{BB962C8B-B14F-4D97-AF65-F5344CB8AC3E}">
        <p14:creationId xmlns:p14="http://schemas.microsoft.com/office/powerpoint/2010/main" val="260584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3378"/>
            <a:ext cx="2454924" cy="1015663"/>
          </a:xfrm>
          <a:prstGeom prst="rect">
            <a:avLst/>
          </a:prstGeom>
        </p:spPr>
        <p:txBody>
          <a:bodyPr wrap="square">
            <a:spAutoFit/>
          </a:bodyPr>
          <a:lstStyle/>
          <a:p>
            <a:r>
              <a:rPr lang="en-IN" sz="6000" u="sng" dirty="0"/>
              <a:t>STEP</a:t>
            </a:r>
            <a:r>
              <a:rPr lang="en-IN" sz="6000" u="sng" dirty="0">
                <a:solidFill>
                  <a:schemeClr val="accent1">
                    <a:lumMod val="50000"/>
                  </a:schemeClr>
                </a:solidFill>
              </a:rPr>
              <a:t>#4</a:t>
            </a:r>
          </a:p>
        </p:txBody>
      </p:sp>
      <p:sp>
        <p:nvSpPr>
          <p:cNvPr id="6" name="Rectangle 5"/>
          <p:cNvSpPr/>
          <p:nvPr/>
        </p:nvSpPr>
        <p:spPr>
          <a:xfrm>
            <a:off x="0" y="5108331"/>
            <a:ext cx="838200" cy="17496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1353800" y="0"/>
            <a:ext cx="838200" cy="31036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5889017"/>
            <a:ext cx="864076" cy="973379"/>
          </a:xfrm>
          <a:prstGeom prst="rect">
            <a:avLst/>
          </a:prstGeom>
        </p:spPr>
      </p:pic>
      <p:sp>
        <p:nvSpPr>
          <p:cNvPr id="10" name="Rectangle 9"/>
          <p:cNvSpPr/>
          <p:nvPr/>
        </p:nvSpPr>
        <p:spPr>
          <a:xfrm>
            <a:off x="2614153" y="2755484"/>
            <a:ext cx="6817233" cy="1477328"/>
          </a:xfrm>
          <a:prstGeom prst="rect">
            <a:avLst/>
          </a:prstGeom>
        </p:spPr>
        <p:txBody>
          <a:bodyPr wrap="square">
            <a:spAutoFit/>
          </a:bodyPr>
          <a:lstStyle/>
          <a:p>
            <a:r>
              <a:rPr lang="en-US" dirty="0">
                <a:solidFill>
                  <a:schemeClr val="accent2">
                    <a:lumMod val="75000"/>
                  </a:schemeClr>
                </a:solidFill>
              </a:rPr>
              <a:t>It is necessary for every exporter and importer to obtain a PAN from the Income Tax Department</a:t>
            </a:r>
          </a:p>
          <a:p>
            <a:r>
              <a:rPr lang="en-US" dirty="0">
                <a:solidFill>
                  <a:schemeClr val="accent2">
                    <a:lumMod val="75000"/>
                  </a:schemeClr>
                </a:solidFill>
              </a:rPr>
              <a:t>This is mandatory for filing one’s Income Tax Return and for all correspondence with any Income Tax authority.</a:t>
            </a:r>
          </a:p>
          <a:p>
            <a:endParaRPr lang="en-IN" dirty="0">
              <a:solidFill>
                <a:schemeClr val="accent2">
                  <a:lumMod val="75000"/>
                </a:schemeClr>
              </a:solidFill>
            </a:endParaRPr>
          </a:p>
        </p:txBody>
      </p:sp>
      <p:sp>
        <p:nvSpPr>
          <p:cNvPr id="13" name="Rectangle 12"/>
          <p:cNvSpPr/>
          <p:nvPr/>
        </p:nvSpPr>
        <p:spPr>
          <a:xfrm>
            <a:off x="1479657" y="1818496"/>
            <a:ext cx="2728824" cy="769441"/>
          </a:xfrm>
          <a:prstGeom prst="rect">
            <a:avLst/>
          </a:prstGeom>
        </p:spPr>
        <p:txBody>
          <a:bodyPr wrap="none">
            <a:spAutoFit/>
          </a:bodyPr>
          <a:lstStyle/>
          <a:p>
            <a:r>
              <a:rPr lang="en-US" sz="4400" b="1" u="sng" dirty="0">
                <a:solidFill>
                  <a:schemeClr val="accent1">
                    <a:lumMod val="50000"/>
                  </a:schemeClr>
                </a:solidFill>
              </a:rPr>
              <a:t>PAN CARD </a:t>
            </a:r>
            <a:endParaRPr lang="en-IN" sz="4400" b="1" u="sng" dirty="0"/>
          </a:p>
        </p:txBody>
      </p:sp>
      <p:cxnSp>
        <p:nvCxnSpPr>
          <p:cNvPr id="15" name="Straight Connector 14"/>
          <p:cNvCxnSpPr/>
          <p:nvPr/>
        </p:nvCxnSpPr>
        <p:spPr>
          <a:xfrm>
            <a:off x="2439063" y="2470690"/>
            <a:ext cx="0" cy="2136531"/>
          </a:xfrm>
          <a:prstGeom prst="line">
            <a:avLst/>
          </a:prstGeom>
          <a:ln>
            <a:solidFill>
              <a:schemeClr val="accent1">
                <a:lumMod val="50000"/>
              </a:schemeClr>
            </a:solidFill>
          </a:ln>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199" y="4774768"/>
            <a:ext cx="3025728" cy="1701972"/>
          </a:xfrm>
          <a:prstGeom prst="rect">
            <a:avLst/>
          </a:prstGeom>
        </p:spPr>
      </p:pic>
    </p:spTree>
    <p:extLst>
      <p:ext uri="{BB962C8B-B14F-4D97-AF65-F5344CB8AC3E}">
        <p14:creationId xmlns:p14="http://schemas.microsoft.com/office/powerpoint/2010/main" val="224573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549162" cy="518278"/>
          </a:xfrm>
        </p:spPr>
        <p:txBody>
          <a:bodyPr>
            <a:noAutofit/>
          </a:bodyPr>
          <a:lstStyle/>
          <a:p>
            <a:r>
              <a:rPr lang="en-IN" sz="3600" b="1" dirty="0"/>
              <a:t>Local</a:t>
            </a:r>
            <a:r>
              <a:rPr lang="en-IN" sz="3600" dirty="0"/>
              <a:t> </a:t>
            </a:r>
            <a:r>
              <a:rPr lang="en-IN" sz="3600" b="1" dirty="0"/>
              <a:t>Bodies</a:t>
            </a:r>
          </a:p>
        </p:txBody>
      </p:sp>
      <p:sp>
        <p:nvSpPr>
          <p:cNvPr id="3" name="Content Placeholder 2"/>
          <p:cNvSpPr>
            <a:spLocks noGrp="1"/>
          </p:cNvSpPr>
          <p:nvPr>
            <p:ph idx="1"/>
          </p:nvPr>
        </p:nvSpPr>
        <p:spPr>
          <a:xfrm>
            <a:off x="371959" y="883404"/>
            <a:ext cx="11375756" cy="5346915"/>
          </a:xfrm>
        </p:spPr>
        <p:txBody>
          <a:bodyPr>
            <a:noAutofit/>
          </a:bodyPr>
          <a:lstStyle/>
          <a:p>
            <a:pPr>
              <a:lnSpc>
                <a:spcPct val="145000"/>
              </a:lnSpc>
              <a:spcBef>
                <a:spcPts val="600"/>
              </a:spcBef>
            </a:pPr>
            <a:r>
              <a:rPr lang="en-IN" sz="2500" b="1" dirty="0">
                <a:latin typeface="Times New Roman" panose="02020603050405020304" pitchFamily="18" charset="0"/>
                <a:cs typeface="Times New Roman" panose="02020603050405020304" pitchFamily="18" charset="0"/>
              </a:rPr>
              <a:t>Ministry of Commerce &amp; Industries :- </a:t>
            </a:r>
            <a:r>
              <a:rPr lang="en-IN" sz="2500" b="1" dirty="0">
                <a:latin typeface="Times New Roman" panose="02020603050405020304" pitchFamily="18" charset="0"/>
                <a:cs typeface="Times New Roman" panose="02020603050405020304" pitchFamily="18" charset="0"/>
                <a:hlinkClick r:id="rId2"/>
              </a:rPr>
              <a:t>Home – </a:t>
            </a:r>
            <a:r>
              <a:rPr lang="en-IN" sz="2500" b="1" dirty="0" err="1">
                <a:latin typeface="Times New Roman" panose="02020603050405020304" pitchFamily="18" charset="0"/>
                <a:cs typeface="Times New Roman" panose="02020603050405020304" pitchFamily="18" charset="0"/>
                <a:hlinkClick r:id="rId2"/>
              </a:rPr>
              <a:t>Mcommerce</a:t>
            </a:r>
            <a:endParaRPr lang="en-IN" sz="2500" b="1" dirty="0">
              <a:latin typeface="Times New Roman" panose="02020603050405020304" pitchFamily="18" charset="0"/>
              <a:cs typeface="Times New Roman" panose="02020603050405020304" pitchFamily="18" charset="0"/>
            </a:endParaRPr>
          </a:p>
          <a:p>
            <a:pPr>
              <a:lnSpc>
                <a:spcPct val="145000"/>
              </a:lnSpc>
              <a:spcBef>
                <a:spcPts val="600"/>
              </a:spcBef>
            </a:pPr>
            <a:r>
              <a:rPr lang="en-US" sz="2500" b="1" dirty="0">
                <a:latin typeface="Times New Roman" panose="02020603050405020304" pitchFamily="18" charset="0"/>
                <a:cs typeface="Times New Roman" panose="02020603050405020304" pitchFamily="18" charset="0"/>
              </a:rPr>
              <a:t>DGFT – Director General of Foreign Trade :- </a:t>
            </a:r>
            <a:r>
              <a:rPr lang="en-US" sz="2500" b="1" dirty="0">
                <a:latin typeface="Times New Roman" panose="02020603050405020304" pitchFamily="18" charset="0"/>
                <a:cs typeface="Times New Roman" panose="02020603050405020304" pitchFamily="18" charset="0"/>
                <a:hlinkClick r:id="rId3"/>
              </a:rPr>
              <a:t>Directorate General of Foreign Trade | Ministry of Commerce and Industry | Government of India (dgft.gov.in)</a:t>
            </a:r>
            <a:endParaRPr lang="en-US" sz="2500" b="1" dirty="0">
              <a:latin typeface="Times New Roman" panose="02020603050405020304" pitchFamily="18" charset="0"/>
              <a:cs typeface="Times New Roman" panose="02020603050405020304" pitchFamily="18" charset="0"/>
            </a:endParaRPr>
          </a:p>
          <a:p>
            <a:pPr>
              <a:lnSpc>
                <a:spcPct val="145000"/>
              </a:lnSpc>
              <a:spcBef>
                <a:spcPts val="600"/>
              </a:spcBef>
            </a:pPr>
            <a:r>
              <a:rPr lang="en-US" sz="2500" b="1" dirty="0">
                <a:latin typeface="Times New Roman" panose="02020603050405020304" pitchFamily="18" charset="0"/>
                <a:cs typeface="Times New Roman" panose="02020603050405020304" pitchFamily="18" charset="0"/>
              </a:rPr>
              <a:t>ECGC – Export Credit Guarantee Corporation of India :- </a:t>
            </a:r>
            <a:r>
              <a:rPr lang="en-US" sz="2500" b="1" dirty="0">
                <a:latin typeface="Times New Roman" panose="02020603050405020304" pitchFamily="18" charset="0"/>
                <a:cs typeface="Times New Roman" panose="02020603050405020304" pitchFamily="18" charset="0"/>
                <a:hlinkClick r:id="rId4"/>
              </a:rPr>
              <a:t>ECGC - A Government of India Enterprise (ecgcltd.in)</a:t>
            </a:r>
            <a:endParaRPr lang="en-US" sz="2500" b="1" dirty="0">
              <a:latin typeface="Times New Roman" panose="02020603050405020304" pitchFamily="18" charset="0"/>
              <a:cs typeface="Times New Roman" panose="02020603050405020304" pitchFamily="18" charset="0"/>
            </a:endParaRPr>
          </a:p>
          <a:p>
            <a:pPr>
              <a:lnSpc>
                <a:spcPct val="145000"/>
              </a:lnSpc>
              <a:spcBef>
                <a:spcPts val="600"/>
              </a:spcBef>
            </a:pPr>
            <a:r>
              <a:rPr lang="en-US" sz="2500" b="1" dirty="0">
                <a:latin typeface="Times New Roman" panose="02020603050405020304" pitchFamily="18" charset="0"/>
                <a:cs typeface="Times New Roman" panose="02020603050405020304" pitchFamily="18" charset="0"/>
              </a:rPr>
              <a:t>Air /Sea port Authority of India :- </a:t>
            </a:r>
            <a:r>
              <a:rPr lang="en-US" sz="2500" b="1" dirty="0">
                <a:latin typeface="Times New Roman" panose="02020603050405020304" pitchFamily="18" charset="0"/>
                <a:cs typeface="Times New Roman" panose="02020603050405020304" pitchFamily="18" charset="0"/>
                <a:hlinkClick r:id="rId5"/>
              </a:rPr>
              <a:t>AIRPORTS AUTHORITY OF INDIA | (A </a:t>
            </a:r>
            <a:r>
              <a:rPr lang="en-US" sz="2500" b="1" dirty="0" err="1">
                <a:latin typeface="Times New Roman" panose="02020603050405020304" pitchFamily="18" charset="0"/>
                <a:cs typeface="Times New Roman" panose="02020603050405020304" pitchFamily="18" charset="0"/>
                <a:hlinkClick r:id="rId5"/>
              </a:rPr>
              <a:t>Miniratna</a:t>
            </a:r>
            <a:r>
              <a:rPr lang="en-US" sz="2500" b="1" dirty="0">
                <a:latin typeface="Times New Roman" panose="02020603050405020304" pitchFamily="18" charset="0"/>
                <a:cs typeface="Times New Roman" panose="02020603050405020304" pitchFamily="18" charset="0"/>
                <a:hlinkClick r:id="rId5"/>
              </a:rPr>
              <a:t> - Category -1 Public Sector Enterprise) (aai.aero)</a:t>
            </a:r>
            <a:endParaRPr lang="en-US" sz="2500" b="1" dirty="0">
              <a:latin typeface="Times New Roman" panose="02020603050405020304" pitchFamily="18" charset="0"/>
              <a:cs typeface="Times New Roman" panose="02020603050405020304" pitchFamily="18" charset="0"/>
            </a:endParaRPr>
          </a:p>
          <a:p>
            <a:pPr>
              <a:lnSpc>
                <a:spcPct val="145000"/>
              </a:lnSpc>
              <a:spcBef>
                <a:spcPts val="600"/>
              </a:spcBef>
            </a:pPr>
            <a:r>
              <a:rPr lang="en-IN" sz="2500" b="1" dirty="0">
                <a:latin typeface="Times New Roman" panose="02020603050405020304" pitchFamily="18" charset="0"/>
                <a:cs typeface="Times New Roman" panose="02020603050405020304" pitchFamily="18" charset="0"/>
              </a:rPr>
              <a:t>GST &amp; Customs Act :- </a:t>
            </a:r>
            <a:r>
              <a:rPr lang="en-IN" sz="2500" b="1" dirty="0">
                <a:latin typeface="Times New Roman" panose="02020603050405020304" pitchFamily="18" charset="0"/>
                <a:cs typeface="Times New Roman" panose="02020603050405020304" pitchFamily="18" charset="0"/>
                <a:hlinkClick r:id="rId6"/>
              </a:rPr>
              <a:t>Welcome, CBIC!</a:t>
            </a:r>
            <a:endParaRPr lang="en-IN" sz="2500" b="1" dirty="0">
              <a:latin typeface="Times New Roman" panose="02020603050405020304" pitchFamily="18" charset="0"/>
              <a:cs typeface="Times New Roman" panose="02020603050405020304" pitchFamily="18" charset="0"/>
            </a:endParaRPr>
          </a:p>
          <a:p>
            <a:pPr>
              <a:lnSpc>
                <a:spcPct val="145000"/>
              </a:lnSpc>
              <a:spcBef>
                <a:spcPts val="600"/>
              </a:spcBef>
            </a:pPr>
            <a:r>
              <a:rPr lang="en-IN" sz="2500" b="1" dirty="0">
                <a:latin typeface="Times New Roman" panose="02020603050405020304" pitchFamily="18" charset="0"/>
                <a:cs typeface="Times New Roman" panose="02020603050405020304" pitchFamily="18" charset="0"/>
              </a:rPr>
              <a:t>Export Inspection council  :- </a:t>
            </a:r>
            <a:r>
              <a:rPr lang="en-IN" sz="2500" b="1" dirty="0">
                <a:latin typeface="Times New Roman" panose="02020603050405020304" pitchFamily="18" charset="0"/>
                <a:cs typeface="Times New Roman" panose="02020603050405020304" pitchFamily="18" charset="0"/>
                <a:hlinkClick r:id="rId7"/>
              </a:rPr>
              <a:t>Export Inspection Council (eicindia.gov.in)</a:t>
            </a:r>
            <a:endParaRPr lang="en-IN" sz="25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27924" y="5528532"/>
            <a:ext cx="864076" cy="973379"/>
          </a:xfrm>
          <a:prstGeom prst="rect">
            <a:avLst/>
          </a:prstGeom>
        </p:spPr>
      </p:pic>
    </p:spTree>
    <p:extLst>
      <p:ext uri="{BB962C8B-B14F-4D97-AF65-F5344CB8AC3E}">
        <p14:creationId xmlns:p14="http://schemas.microsoft.com/office/powerpoint/2010/main" val="1889684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TRADE PROMOTION AGENCIES </a:t>
            </a:r>
          </a:p>
        </p:txBody>
      </p:sp>
      <p:sp>
        <p:nvSpPr>
          <p:cNvPr id="3" name="Content Placeholder 2"/>
          <p:cNvSpPr>
            <a:spLocks noGrp="1"/>
          </p:cNvSpPr>
          <p:nvPr>
            <p:ph idx="1"/>
          </p:nvPr>
        </p:nvSpPr>
        <p:spPr>
          <a:xfrm>
            <a:off x="650630" y="1690688"/>
            <a:ext cx="10515600" cy="3501244"/>
          </a:xfrm>
        </p:spPr>
        <p:txBody>
          <a:bodyPr>
            <a:noAutofit/>
          </a:bodyPr>
          <a:lstStyle/>
          <a:p>
            <a:r>
              <a:rPr lang="en-IN" sz="2500" dirty="0">
                <a:latin typeface="Times New Roman" panose="02020603050405020304" pitchFamily="18" charset="0"/>
                <a:cs typeface="Times New Roman" panose="02020603050405020304" pitchFamily="18" charset="0"/>
              </a:rPr>
              <a:t>Trade Associations :- </a:t>
            </a:r>
            <a:r>
              <a:rPr lang="en-US" sz="2500" dirty="0">
                <a:latin typeface="Times New Roman" panose="02020603050405020304" pitchFamily="18" charset="0"/>
                <a:cs typeface="Times New Roman" panose="02020603050405020304" pitchFamily="18" charset="0"/>
                <a:hlinkClick r:id="rId2"/>
              </a:rPr>
              <a:t>List of industry trade groups / Associations in India (indiaexportnews.com)</a:t>
            </a:r>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Indian Trade Portal :- </a:t>
            </a:r>
            <a:r>
              <a:rPr lang="en-IN" sz="2500" dirty="0">
                <a:latin typeface="Times New Roman" panose="02020603050405020304" pitchFamily="18" charset="0"/>
                <a:cs typeface="Times New Roman" panose="02020603050405020304" pitchFamily="18" charset="0"/>
                <a:hlinkClick r:id="rId3"/>
              </a:rPr>
              <a:t>Indian Trade Portal</a:t>
            </a:r>
            <a:endParaRPr lang="en-IN"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FIEO – Federation of Indian Exporter Organization  :- </a:t>
            </a:r>
            <a:r>
              <a:rPr lang="en-US" sz="2500" dirty="0">
                <a:latin typeface="Times New Roman" panose="02020603050405020304" pitchFamily="18" charset="0"/>
                <a:cs typeface="Times New Roman" panose="02020603050405020304" pitchFamily="18" charset="0"/>
                <a:hlinkClick r:id="rId4"/>
              </a:rPr>
              <a:t>Apex body of Indian Exporters (fieo.org)</a:t>
            </a:r>
            <a:endParaRPr lang="en-US" sz="25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27924" y="5695586"/>
            <a:ext cx="864076" cy="973379"/>
          </a:xfrm>
          <a:prstGeom prst="rect">
            <a:avLst/>
          </a:prstGeom>
        </p:spPr>
      </p:pic>
    </p:spTree>
    <p:extLst>
      <p:ext uri="{BB962C8B-B14F-4D97-AF65-F5344CB8AC3E}">
        <p14:creationId xmlns:p14="http://schemas.microsoft.com/office/powerpoint/2010/main" val="2416358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180"/>
            <a:ext cx="10515600" cy="1325563"/>
          </a:xfrm>
        </p:spPr>
        <p:txBody>
          <a:bodyPr/>
          <a:lstStyle/>
          <a:p>
            <a:r>
              <a:rPr lang="en-IN" dirty="0"/>
              <a:t>Development Authorities (Mandatory)</a:t>
            </a:r>
          </a:p>
        </p:txBody>
      </p:sp>
      <p:sp>
        <p:nvSpPr>
          <p:cNvPr id="3" name="Content Placeholder 2"/>
          <p:cNvSpPr>
            <a:spLocks noGrp="1"/>
          </p:cNvSpPr>
          <p:nvPr>
            <p:ph idx="1"/>
          </p:nvPr>
        </p:nvSpPr>
        <p:spPr>
          <a:xfrm>
            <a:off x="838199" y="1521504"/>
            <a:ext cx="10694377" cy="3774765"/>
          </a:xfrm>
        </p:spPr>
        <p:txBody>
          <a:bodyPr>
            <a:normAutofit/>
          </a:bodyPr>
          <a:lstStyle/>
          <a:p>
            <a:pPr>
              <a:lnSpc>
                <a:spcPct val="150000"/>
              </a:lnSpc>
            </a:pPr>
            <a:r>
              <a:rPr lang="en-US" sz="3600" dirty="0">
                <a:latin typeface="Times New Roman" panose="02020603050405020304" pitchFamily="18" charset="0"/>
                <a:cs typeface="Times New Roman" panose="02020603050405020304" pitchFamily="18" charset="0"/>
              </a:rPr>
              <a:t>Agricultural and Processed Products Export :- </a:t>
            </a:r>
            <a:r>
              <a:rPr lang="en-US" sz="3600" dirty="0">
                <a:latin typeface="Times New Roman" panose="02020603050405020304" pitchFamily="18" charset="0"/>
                <a:cs typeface="Times New Roman" panose="02020603050405020304" pitchFamily="18" charset="0"/>
                <a:hlinkClick r:id="rId2"/>
              </a:rPr>
              <a:t>https://apeda.gov.in/apedawebsite/</a:t>
            </a:r>
            <a:endParaRPr lang="en-US" sz="3600" dirty="0">
              <a:latin typeface="Times New Roman" panose="02020603050405020304" pitchFamily="18" charset="0"/>
              <a:cs typeface="Times New Roman" panose="02020603050405020304" pitchFamily="18" charset="0"/>
            </a:endParaRPr>
          </a:p>
          <a:p>
            <a:pPr>
              <a:lnSpc>
                <a:spcPct val="150000"/>
              </a:lnSpc>
            </a:pPr>
            <a:r>
              <a:rPr lang="en-US" sz="3600" dirty="0">
                <a:latin typeface="Times New Roman" panose="02020603050405020304" pitchFamily="18" charset="0"/>
                <a:cs typeface="Times New Roman" panose="02020603050405020304" pitchFamily="18" charset="0"/>
              </a:rPr>
              <a:t>Marine Products Export Development Authority :- </a:t>
            </a:r>
            <a:r>
              <a:rPr lang="en-US" sz="3600" dirty="0">
                <a:latin typeface="Times New Roman" panose="02020603050405020304" pitchFamily="18" charset="0"/>
                <a:cs typeface="Times New Roman" panose="02020603050405020304" pitchFamily="18" charset="0"/>
                <a:hlinkClick r:id="rId3"/>
              </a:rPr>
              <a:t>https://mpeda.gov.in/</a:t>
            </a:r>
            <a:r>
              <a:rPr lang="en-US"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016977" y="4001294"/>
            <a:ext cx="10515600" cy="2268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400"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8141" y="5659867"/>
            <a:ext cx="864076" cy="973379"/>
          </a:xfrm>
          <a:prstGeom prst="rect">
            <a:avLst/>
          </a:prstGeom>
        </p:spPr>
      </p:pic>
    </p:spTree>
    <p:extLst>
      <p:ext uri="{BB962C8B-B14F-4D97-AF65-F5344CB8AC3E}">
        <p14:creationId xmlns:p14="http://schemas.microsoft.com/office/powerpoint/2010/main" val="686881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38200" y="1567064"/>
            <a:ext cx="10469941" cy="40928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latin typeface="Times New Roman" panose="02020603050405020304" pitchFamily="18" charset="0"/>
                <a:cs typeface="Times New Roman" panose="02020603050405020304" pitchFamily="18" charset="0"/>
              </a:rPr>
              <a:t>Rubber Board :- </a:t>
            </a:r>
            <a:r>
              <a:rPr lang="en-US" dirty="0">
                <a:latin typeface="Times New Roman" panose="02020603050405020304" pitchFamily="18" charset="0"/>
                <a:cs typeface="Times New Roman" panose="02020603050405020304" pitchFamily="18" charset="0"/>
                <a:hlinkClick r:id="rId2"/>
              </a:rPr>
              <a:t>Rubber Board Ministry of Commerce &amp; Industry</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Coffee Board :- </a:t>
            </a:r>
            <a:r>
              <a:rPr lang="en-US" dirty="0">
                <a:latin typeface="Times New Roman" panose="02020603050405020304" pitchFamily="18" charset="0"/>
                <a:cs typeface="Times New Roman" panose="02020603050405020304" pitchFamily="18" charset="0"/>
                <a:hlinkClick r:id="rId3"/>
              </a:rPr>
              <a:t>Coffee Board of India (indiacoffee.org)</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Tea Board :- </a:t>
            </a:r>
            <a:r>
              <a:rPr lang="en-US" dirty="0">
                <a:latin typeface="Times New Roman" panose="02020603050405020304" pitchFamily="18" charset="0"/>
                <a:cs typeface="Times New Roman" panose="02020603050405020304" pitchFamily="18" charset="0"/>
                <a:hlinkClick r:id="rId4"/>
              </a:rPr>
              <a:t>The Official Website of Tea Board India</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Tobacco Board :- </a:t>
            </a:r>
            <a:r>
              <a:rPr lang="en-US" dirty="0">
                <a:latin typeface="Times New Roman" panose="02020603050405020304" pitchFamily="18" charset="0"/>
                <a:cs typeface="Times New Roman" panose="02020603050405020304" pitchFamily="18" charset="0"/>
                <a:hlinkClick r:id="rId5"/>
              </a:rPr>
              <a:t>Tobacco Board, Ministry of Commerce &amp; Industries, </a:t>
            </a:r>
            <a:r>
              <a:rPr lang="en-US" dirty="0" err="1">
                <a:latin typeface="Times New Roman" panose="02020603050405020304" pitchFamily="18" charset="0"/>
                <a:cs typeface="Times New Roman" panose="02020603050405020304" pitchFamily="18" charset="0"/>
                <a:hlinkClick r:id="rId5"/>
              </a:rPr>
              <a:t>Govt</a:t>
            </a:r>
            <a:r>
              <a:rPr lang="en-US" dirty="0">
                <a:latin typeface="Times New Roman" panose="02020603050405020304" pitchFamily="18" charset="0"/>
                <a:cs typeface="Times New Roman" panose="02020603050405020304" pitchFamily="18" charset="0"/>
                <a:hlinkClick r:id="rId5"/>
              </a:rPr>
              <a:t> Of India</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Spices Board :- </a:t>
            </a:r>
            <a:r>
              <a:rPr lang="en-IN" dirty="0">
                <a:latin typeface="Times New Roman" panose="02020603050405020304" pitchFamily="18" charset="0"/>
                <a:cs typeface="Times New Roman" panose="02020603050405020304" pitchFamily="18" charset="0"/>
                <a:hlinkClick r:id="rId6"/>
              </a:rPr>
              <a:t>Spices Board (indianspices.com)</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Coconut Board :- </a:t>
            </a:r>
            <a:r>
              <a:rPr lang="en-IN" dirty="0">
                <a:latin typeface="Times New Roman" panose="02020603050405020304" pitchFamily="18" charset="0"/>
                <a:cs typeface="Times New Roman" panose="02020603050405020304" pitchFamily="18" charset="0"/>
                <a:hlinkClick r:id="rId7"/>
              </a:rPr>
              <a:t>https://coconutboard.gov.in/</a:t>
            </a:r>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08141" y="5659867"/>
            <a:ext cx="864076" cy="973379"/>
          </a:xfrm>
          <a:prstGeom prst="rect">
            <a:avLst/>
          </a:prstGeom>
        </p:spPr>
      </p:pic>
      <p:sp>
        <p:nvSpPr>
          <p:cNvPr id="9" name="Title 8">
            <a:extLst>
              <a:ext uri="{FF2B5EF4-FFF2-40B4-BE49-F238E27FC236}">
                <a16:creationId xmlns:a16="http://schemas.microsoft.com/office/drawing/2014/main" id="{E04A8037-39A2-1133-6697-04E1EB721977}"/>
              </a:ext>
            </a:extLst>
          </p:cNvPr>
          <p:cNvSpPr>
            <a:spLocks noGrp="1"/>
          </p:cNvSpPr>
          <p:nvPr>
            <p:ph type="title"/>
          </p:nvPr>
        </p:nvSpPr>
        <p:spPr/>
        <p:txBody>
          <a:bodyPr/>
          <a:lstStyle/>
          <a:p>
            <a:r>
              <a:rPr lang="en-IN" dirty="0"/>
              <a:t>Commodity Board (Mandatory)</a:t>
            </a:r>
          </a:p>
        </p:txBody>
      </p:sp>
    </p:spTree>
    <p:extLst>
      <p:ext uri="{BB962C8B-B14F-4D97-AF65-F5344CB8AC3E}">
        <p14:creationId xmlns:p14="http://schemas.microsoft.com/office/powerpoint/2010/main" val="1089018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746" y="186788"/>
            <a:ext cx="7247792" cy="369332"/>
          </a:xfrm>
          <a:prstGeom prst="rect">
            <a:avLst/>
          </a:prstGeom>
        </p:spPr>
        <p:txBody>
          <a:bodyPr wrap="square">
            <a:spAutoFit/>
          </a:bodyPr>
          <a:lstStyle/>
          <a:p>
            <a:r>
              <a:rPr lang="en-US" b="1" i="0" dirty="0">
                <a:solidFill>
                  <a:srgbClr val="232F3E"/>
                </a:solidFill>
                <a:effectLst/>
                <a:latin typeface="AEmb"/>
              </a:rPr>
              <a:t>List of Export Promotional Councils that provide RCMC</a:t>
            </a:r>
          </a:p>
        </p:txBody>
      </p:sp>
      <p:sp>
        <p:nvSpPr>
          <p:cNvPr id="5" name="Rectangle 4"/>
          <p:cNvSpPr/>
          <p:nvPr/>
        </p:nvSpPr>
        <p:spPr>
          <a:xfrm>
            <a:off x="635977" y="688005"/>
            <a:ext cx="11556023" cy="5539080"/>
          </a:xfrm>
          <a:prstGeom prst="rect">
            <a:avLst/>
          </a:prstGeom>
        </p:spPr>
        <p:txBody>
          <a:bodyPr wrap="square">
            <a:spAutoFit/>
          </a:bodyPr>
          <a:lstStyle/>
          <a:p>
            <a:pPr>
              <a:lnSpc>
                <a:spcPct val="150000"/>
              </a:lnSpc>
            </a:pPr>
            <a:r>
              <a:rPr lang="en-US" sz="1700" b="0" i="0" dirty="0">
                <a:solidFill>
                  <a:srgbClr val="161E2D"/>
                </a:solidFill>
                <a:effectLst/>
                <a:latin typeface="Times New Roman" panose="02020603050405020304" pitchFamily="18" charset="0"/>
                <a:cs typeface="Times New Roman" panose="02020603050405020304" pitchFamily="18" charset="0"/>
              </a:rPr>
              <a:t>RCMC is issued to exporters by registering authorities under Director General of Foreign Trade (DGFT) like Export Promotion Councils (EPCs), Commodity Boards and Export Development Authorities. Some of the export councils that provide RCMC are:</a:t>
            </a:r>
            <a:br>
              <a:rPr lang="en-US" sz="1700" dirty="0">
                <a:latin typeface="Times New Roman" panose="02020603050405020304" pitchFamily="18" charset="0"/>
                <a:cs typeface="Times New Roman" panose="02020603050405020304" pitchFamily="18" charset="0"/>
              </a:rPr>
            </a:br>
            <a:r>
              <a:rPr lang="en-IN" sz="1700" dirty="0">
                <a:latin typeface="Times New Roman" panose="02020603050405020304" pitchFamily="18" charset="0"/>
                <a:cs typeface="Times New Roman" panose="02020603050405020304" pitchFamily="18" charset="0"/>
              </a:rPr>
              <a:t>Export Promotion Councils :-</a:t>
            </a:r>
          </a:p>
          <a:p>
            <a:pPr marL="285750" indent="-285750">
              <a:lnSpc>
                <a:spcPct val="150000"/>
              </a:lnSpc>
              <a:buFontTx/>
              <a:buChar char="-"/>
            </a:pPr>
            <a:r>
              <a:rPr lang="en-IN" sz="1700" dirty="0">
                <a:latin typeface="Times New Roman" panose="02020603050405020304" pitchFamily="18" charset="0"/>
                <a:cs typeface="Times New Roman" panose="02020603050405020304" pitchFamily="18" charset="0"/>
              </a:rPr>
              <a:t>Chemicals &amp; Cosmetics :- </a:t>
            </a:r>
            <a:r>
              <a:rPr lang="en-US" sz="1700" dirty="0">
                <a:latin typeface="Times New Roman" panose="02020603050405020304" pitchFamily="18" charset="0"/>
                <a:cs typeface="Times New Roman" panose="02020603050405020304" pitchFamily="18" charset="0"/>
                <a:hlinkClick r:id="rId3"/>
              </a:rPr>
              <a:t>Basic Chemical Export Promotion Council, Dyes, Intermediates Exporters India-chemexcil.in</a:t>
            </a:r>
            <a:endParaRPr lang="en-US" sz="1700"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IN" sz="1700" dirty="0">
                <a:latin typeface="Times New Roman" panose="02020603050405020304" pitchFamily="18" charset="0"/>
                <a:cs typeface="Times New Roman" panose="02020603050405020304" pitchFamily="18" charset="0"/>
              </a:rPr>
              <a:t>Chemicals &amp; Allied Products  :- </a:t>
            </a:r>
            <a:r>
              <a:rPr lang="en-IN" sz="1700" dirty="0">
                <a:latin typeface="Times New Roman" panose="02020603050405020304" pitchFamily="18" charset="0"/>
                <a:cs typeface="Times New Roman" panose="02020603050405020304" pitchFamily="18" charset="0"/>
                <a:hlinkClick r:id="rId4"/>
              </a:rPr>
              <a:t>https://www.chemicalsallied.com/</a:t>
            </a:r>
            <a:endParaRPr lang="en-IN" sz="1700"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IN" sz="1700" dirty="0">
                <a:latin typeface="Times New Roman" panose="02020603050405020304" pitchFamily="18" charset="0"/>
                <a:cs typeface="Times New Roman" panose="02020603050405020304" pitchFamily="18" charset="0"/>
              </a:rPr>
              <a:t>Leather Products :- </a:t>
            </a:r>
            <a:r>
              <a:rPr lang="en-US" sz="1700" dirty="0">
                <a:latin typeface="Times New Roman" panose="02020603050405020304" pitchFamily="18" charset="0"/>
                <a:cs typeface="Times New Roman" panose="02020603050405020304" pitchFamily="18" charset="0"/>
                <a:hlinkClick r:id="rId5"/>
              </a:rPr>
              <a:t>Council for Leather Exports (leatherindia.org)</a:t>
            </a:r>
            <a:endParaRPr lang="en-US" sz="1700"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IN" sz="1700" dirty="0">
                <a:latin typeface="Times New Roman" panose="02020603050405020304" pitchFamily="18" charset="0"/>
                <a:cs typeface="Times New Roman" panose="02020603050405020304" pitchFamily="18" charset="0"/>
              </a:rPr>
              <a:t>Gems &amp; Jewellery Products :- </a:t>
            </a:r>
            <a:r>
              <a:rPr lang="en-US" sz="1700" dirty="0">
                <a:latin typeface="Times New Roman" panose="02020603050405020304" pitchFamily="18" charset="0"/>
                <a:cs typeface="Times New Roman" panose="02020603050405020304" pitchFamily="18" charset="0"/>
                <a:hlinkClick r:id="rId6"/>
              </a:rPr>
              <a:t>Gem &amp; </a:t>
            </a:r>
            <a:r>
              <a:rPr lang="en-US" sz="1700" dirty="0" err="1">
                <a:latin typeface="Times New Roman" panose="02020603050405020304" pitchFamily="18" charset="0"/>
                <a:cs typeface="Times New Roman" panose="02020603050405020304" pitchFamily="18" charset="0"/>
                <a:hlinkClick r:id="rId6"/>
              </a:rPr>
              <a:t>Jewellery</a:t>
            </a:r>
            <a:r>
              <a:rPr lang="en-US" sz="1700" dirty="0">
                <a:latin typeface="Times New Roman" panose="02020603050405020304" pitchFamily="18" charset="0"/>
                <a:cs typeface="Times New Roman" panose="02020603050405020304" pitchFamily="18" charset="0"/>
                <a:hlinkClick r:id="rId6"/>
              </a:rPr>
              <a:t> Export Promotion Council - GJEPC India</a:t>
            </a:r>
            <a:endParaRPr lang="en-US" sz="1700"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IN" sz="1700" dirty="0">
                <a:latin typeface="Times New Roman" panose="02020603050405020304" pitchFamily="18" charset="0"/>
                <a:cs typeface="Times New Roman" panose="02020603050405020304" pitchFamily="18" charset="0"/>
              </a:rPr>
              <a:t>Service Export  :- </a:t>
            </a:r>
            <a:r>
              <a:rPr lang="en-IN" sz="1700" dirty="0">
                <a:latin typeface="Times New Roman" panose="02020603050405020304" pitchFamily="18" charset="0"/>
                <a:cs typeface="Times New Roman" panose="02020603050405020304" pitchFamily="18" charset="0"/>
                <a:hlinkClick r:id="rId7"/>
              </a:rPr>
              <a:t>India Services (servicesepc.org)</a:t>
            </a:r>
            <a:endParaRPr lang="en-IN" sz="1700"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IN" sz="1700" dirty="0">
                <a:latin typeface="Times New Roman" panose="02020603050405020304" pitchFamily="18" charset="0"/>
                <a:cs typeface="Times New Roman" panose="02020603050405020304" pitchFamily="18" charset="0"/>
              </a:rPr>
              <a:t>Pharmaceuticals Products :- </a:t>
            </a:r>
            <a:r>
              <a:rPr lang="en-US" sz="1700" dirty="0">
                <a:latin typeface="Times New Roman" panose="02020603050405020304" pitchFamily="18" charset="0"/>
                <a:cs typeface="Times New Roman" panose="02020603050405020304" pitchFamily="18" charset="0"/>
                <a:hlinkClick r:id="rId8"/>
              </a:rPr>
              <a:t>PHARMACEUTICALS EXPORT PROMOTION COUNCIL OF INDIA (pharmexcil.com)</a:t>
            </a:r>
            <a:endParaRPr lang="en-US" sz="1700"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IN" sz="1700" dirty="0">
                <a:latin typeface="Times New Roman" panose="02020603050405020304" pitchFamily="18" charset="0"/>
                <a:cs typeface="Times New Roman" panose="02020603050405020304" pitchFamily="18" charset="0"/>
              </a:rPr>
              <a:t>Sports Goods Products :- </a:t>
            </a:r>
            <a:r>
              <a:rPr lang="en-US" sz="1700" dirty="0">
                <a:latin typeface="Times New Roman" panose="02020603050405020304" pitchFamily="18" charset="0"/>
                <a:cs typeface="Times New Roman" panose="02020603050405020304" pitchFamily="18" charset="0"/>
                <a:hlinkClick r:id="rId9"/>
              </a:rPr>
              <a:t>:: SPORTS GOODS EXPORT PROMOTION COUNCIL :: (sportsgoodsindia.org)</a:t>
            </a:r>
            <a:endParaRPr lang="en-US" sz="1700"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IN" sz="1700" dirty="0">
                <a:latin typeface="Times New Roman" panose="02020603050405020304" pitchFamily="18" charset="0"/>
                <a:cs typeface="Times New Roman" panose="02020603050405020304" pitchFamily="18" charset="0"/>
              </a:rPr>
              <a:t>Plastic Industry Products  :- </a:t>
            </a:r>
            <a:r>
              <a:rPr lang="en-IN" sz="1700" dirty="0">
                <a:latin typeface="Times New Roman" panose="02020603050405020304" pitchFamily="18" charset="0"/>
                <a:cs typeface="Times New Roman" panose="02020603050405020304" pitchFamily="18" charset="0"/>
                <a:hlinkClick r:id="rId10"/>
              </a:rPr>
              <a:t>Welcome to </a:t>
            </a:r>
            <a:r>
              <a:rPr lang="en-IN" sz="1700" dirty="0" err="1">
                <a:latin typeface="Times New Roman" panose="02020603050405020304" pitchFamily="18" charset="0"/>
                <a:cs typeface="Times New Roman" panose="02020603050405020304" pitchFamily="18" charset="0"/>
                <a:hlinkClick r:id="rId10"/>
              </a:rPr>
              <a:t>Plexconcil</a:t>
            </a:r>
            <a:endParaRPr lang="en-IN" sz="1700"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IN" sz="1700" dirty="0">
                <a:latin typeface="Times New Roman" panose="02020603050405020304" pitchFamily="18" charset="0"/>
                <a:cs typeface="Times New Roman" panose="02020603050405020304" pitchFamily="18" charset="0"/>
              </a:rPr>
              <a:t>Cashew Products :- </a:t>
            </a:r>
            <a:r>
              <a:rPr lang="en-US" sz="1700" dirty="0">
                <a:latin typeface="Times New Roman" panose="02020603050405020304" pitchFamily="18" charset="0"/>
                <a:cs typeface="Times New Roman" panose="02020603050405020304" pitchFamily="18" charset="0"/>
                <a:hlinkClick r:id="rId11"/>
              </a:rPr>
              <a:t>The Cashew Export Promotion Council Of </a:t>
            </a:r>
            <a:r>
              <a:rPr lang="en-US" sz="1700" dirty="0" err="1">
                <a:latin typeface="Times New Roman" panose="02020603050405020304" pitchFamily="18" charset="0"/>
                <a:cs typeface="Times New Roman" panose="02020603050405020304" pitchFamily="18" charset="0"/>
                <a:hlinkClick r:id="rId11"/>
              </a:rPr>
              <a:t>India|cashew</a:t>
            </a:r>
            <a:r>
              <a:rPr lang="en-US" sz="1700" dirty="0">
                <a:latin typeface="Times New Roman" panose="02020603050405020304" pitchFamily="18" charset="0"/>
                <a:cs typeface="Times New Roman" panose="02020603050405020304" pitchFamily="18" charset="0"/>
                <a:hlinkClick r:id="rId11"/>
              </a:rPr>
              <a:t> supplier in </a:t>
            </a:r>
            <a:r>
              <a:rPr lang="en-US" sz="1700" dirty="0" err="1">
                <a:latin typeface="Times New Roman" panose="02020603050405020304" pitchFamily="18" charset="0"/>
                <a:cs typeface="Times New Roman" panose="02020603050405020304" pitchFamily="18" charset="0"/>
                <a:hlinkClick r:id="rId11"/>
              </a:rPr>
              <a:t>India|cashew</a:t>
            </a:r>
            <a:r>
              <a:rPr lang="en-US" sz="1700" dirty="0">
                <a:latin typeface="Times New Roman" panose="02020603050405020304" pitchFamily="18" charset="0"/>
                <a:cs typeface="Times New Roman" panose="02020603050405020304" pitchFamily="18" charset="0"/>
                <a:hlinkClick r:id="rId11"/>
              </a:rPr>
              <a:t> producer (cashewindia.org)</a:t>
            </a:r>
            <a:endParaRPr lang="en-US" sz="1700"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IN" sz="1700" dirty="0" err="1">
                <a:latin typeface="Times New Roman" panose="02020603050405020304" pitchFamily="18" charset="0"/>
                <a:cs typeface="Times New Roman" panose="02020603050405020304" pitchFamily="18" charset="0"/>
              </a:rPr>
              <a:t>Shellack</a:t>
            </a:r>
            <a:r>
              <a:rPr lang="en-IN" sz="1700" dirty="0">
                <a:latin typeface="Times New Roman" panose="02020603050405020304" pitchFamily="18" charset="0"/>
                <a:cs typeface="Times New Roman" panose="02020603050405020304" pitchFamily="18" charset="0"/>
              </a:rPr>
              <a:t> Products :- </a:t>
            </a:r>
            <a:r>
              <a:rPr lang="en-IN" sz="1700" dirty="0">
                <a:latin typeface="Times New Roman" panose="02020603050405020304" pitchFamily="18" charset="0"/>
                <a:cs typeface="Times New Roman" panose="02020603050405020304" pitchFamily="18" charset="0"/>
                <a:hlinkClick r:id="rId12"/>
              </a:rPr>
              <a:t>SHEFEXIL</a:t>
            </a:r>
            <a:endParaRPr lang="en-IN" sz="17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327924" y="5652662"/>
            <a:ext cx="864076" cy="973379"/>
          </a:xfrm>
          <a:prstGeom prst="rect">
            <a:avLst/>
          </a:prstGeom>
        </p:spPr>
      </p:pic>
    </p:spTree>
    <p:extLst>
      <p:ext uri="{BB962C8B-B14F-4D97-AF65-F5344CB8AC3E}">
        <p14:creationId xmlns:p14="http://schemas.microsoft.com/office/powerpoint/2010/main" val="1684784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223" y="281326"/>
            <a:ext cx="3557384" cy="369332"/>
          </a:xfrm>
          <a:prstGeom prst="rect">
            <a:avLst/>
          </a:prstGeom>
        </p:spPr>
        <p:txBody>
          <a:bodyPr wrap="none">
            <a:spAutoFit/>
          </a:bodyPr>
          <a:lstStyle/>
          <a:p>
            <a:r>
              <a:rPr lang="en-IN" b="1" i="0" dirty="0">
                <a:solidFill>
                  <a:srgbClr val="232F3E"/>
                </a:solidFill>
                <a:effectLst/>
                <a:latin typeface="AEmb"/>
              </a:rPr>
              <a:t>Documents required for RCMC</a:t>
            </a:r>
          </a:p>
        </p:txBody>
      </p:sp>
      <p:sp>
        <p:nvSpPr>
          <p:cNvPr id="5" name="Rectangle 4"/>
          <p:cNvSpPr/>
          <p:nvPr/>
        </p:nvSpPr>
        <p:spPr>
          <a:xfrm>
            <a:off x="299224" y="650658"/>
            <a:ext cx="11640730" cy="5011949"/>
          </a:xfrm>
          <a:prstGeom prst="rect">
            <a:avLst/>
          </a:prstGeom>
        </p:spPr>
        <p:txBody>
          <a:bodyPr wrap="square">
            <a:spAutoFit/>
          </a:bodyPr>
          <a:lstStyle/>
          <a:p>
            <a:pPr>
              <a:lnSpc>
                <a:spcPct val="150000"/>
              </a:lnSpc>
            </a:pPr>
            <a:r>
              <a:rPr lang="en-US" sz="2400" b="0" i="0" dirty="0">
                <a:solidFill>
                  <a:srgbClr val="232F3E"/>
                </a:solidFill>
                <a:effectLst/>
                <a:latin typeface="Times New Roman" panose="02020603050405020304" pitchFamily="18" charset="0"/>
                <a:cs typeface="Times New Roman" panose="02020603050405020304" pitchFamily="18" charset="0"/>
              </a:rPr>
              <a:t>While each EPC needs a different set of documents to apply for RCMC, there are some common requirements for exporters</a:t>
            </a:r>
            <a:r>
              <a:rPr lang="en-US" sz="2400" baseline="30000" dirty="0">
                <a:solidFill>
                  <a:srgbClr val="232F3E"/>
                </a:solidFill>
                <a:latin typeface="Times New Roman" panose="02020603050405020304" pitchFamily="18" charset="0"/>
                <a:cs typeface="Times New Roman" panose="02020603050405020304" pitchFamily="18" charset="0"/>
              </a:rPr>
              <a:t> </a:t>
            </a:r>
            <a:r>
              <a:rPr lang="en-US" sz="2400" b="0" i="0" dirty="0">
                <a:solidFill>
                  <a:srgbClr val="232F3E"/>
                </a:solidFill>
                <a:effectLst/>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b="0" i="0" dirty="0">
                <a:solidFill>
                  <a:srgbClr val="232F3E"/>
                </a:solidFill>
                <a:effectLst/>
                <a:latin typeface="Times New Roman" panose="02020603050405020304" pitchFamily="18" charset="0"/>
                <a:cs typeface="Times New Roman" panose="02020603050405020304" pitchFamily="18" charset="0"/>
              </a:rPr>
              <a:t>• Duly filled and signed RCMC application form of the particular export council</a:t>
            </a:r>
            <a:br>
              <a:rPr lang="en-US" sz="2400" dirty="0">
                <a:latin typeface="Times New Roman" panose="02020603050405020304" pitchFamily="18" charset="0"/>
                <a:cs typeface="Times New Roman" panose="02020603050405020304" pitchFamily="18" charset="0"/>
              </a:rPr>
            </a:br>
            <a:r>
              <a:rPr lang="en-US" sz="2400" b="0" i="0" dirty="0">
                <a:solidFill>
                  <a:srgbClr val="232F3E"/>
                </a:solidFill>
                <a:effectLst/>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hlinkClick r:id="rId2"/>
              </a:rPr>
              <a:t>IEC</a:t>
            </a:r>
            <a:br>
              <a:rPr lang="en-US" sz="2400" dirty="0">
                <a:latin typeface="Times New Roman" panose="02020603050405020304" pitchFamily="18" charset="0"/>
                <a:cs typeface="Times New Roman" panose="02020603050405020304" pitchFamily="18" charset="0"/>
              </a:rPr>
            </a:br>
            <a:r>
              <a:rPr lang="en-US" sz="2400" b="0" i="0" dirty="0">
                <a:solidFill>
                  <a:srgbClr val="232F3E"/>
                </a:solidFill>
                <a:effectLst/>
                <a:latin typeface="Times New Roman" panose="02020603050405020304" pitchFamily="18" charset="0"/>
                <a:cs typeface="Times New Roman" panose="02020603050405020304" pitchFamily="18" charset="0"/>
              </a:rPr>
              <a:t>• Permanent Account Number (PAN)</a:t>
            </a:r>
            <a:br>
              <a:rPr lang="en-US" sz="2400" dirty="0">
                <a:latin typeface="Times New Roman" panose="02020603050405020304" pitchFamily="18" charset="0"/>
                <a:cs typeface="Times New Roman" panose="02020603050405020304" pitchFamily="18" charset="0"/>
              </a:rPr>
            </a:br>
            <a:r>
              <a:rPr lang="en-US" sz="2400" b="0" i="0" dirty="0">
                <a:solidFill>
                  <a:srgbClr val="232F3E"/>
                </a:solidFill>
                <a:effectLst/>
                <a:latin typeface="Times New Roman" panose="02020603050405020304" pitchFamily="18" charset="0"/>
                <a:cs typeface="Times New Roman" panose="02020603050405020304" pitchFamily="18" charset="0"/>
              </a:rPr>
              <a:t>• Membership fee payment receipt of the respective export council</a:t>
            </a:r>
            <a:br>
              <a:rPr lang="en-US" sz="2400" dirty="0">
                <a:latin typeface="Times New Roman" panose="02020603050405020304" pitchFamily="18" charset="0"/>
                <a:cs typeface="Times New Roman" panose="02020603050405020304" pitchFamily="18" charset="0"/>
              </a:rPr>
            </a:br>
            <a:r>
              <a:rPr lang="en-US" sz="2400" b="0" i="0" dirty="0">
                <a:solidFill>
                  <a:srgbClr val="232F3E"/>
                </a:solidFill>
                <a:effectLst/>
                <a:latin typeface="Times New Roman" panose="02020603050405020304" pitchFamily="18" charset="0"/>
                <a:cs typeface="Times New Roman" panose="02020603050405020304" pitchFamily="18" charset="0"/>
              </a:rPr>
              <a:t>• Self-certified copy of the company’s partnership deed</a:t>
            </a:r>
            <a:br>
              <a:rPr lang="en-US" sz="2400" dirty="0">
                <a:latin typeface="Times New Roman" panose="02020603050405020304" pitchFamily="18" charset="0"/>
                <a:cs typeface="Times New Roman" panose="02020603050405020304" pitchFamily="18" charset="0"/>
              </a:rPr>
            </a:br>
            <a:r>
              <a:rPr lang="en-US" sz="2400" b="0" i="0" dirty="0">
                <a:solidFill>
                  <a:srgbClr val="232F3E"/>
                </a:solidFill>
                <a:effectLst/>
                <a:latin typeface="Times New Roman" panose="02020603050405020304" pitchFamily="18" charset="0"/>
                <a:cs typeface="Times New Roman" panose="02020603050405020304" pitchFamily="18" charset="0"/>
              </a:rPr>
              <a:t>• Self-Certified copy of the certificate that is issued by the Registrar of Companies</a:t>
            </a:r>
            <a:br>
              <a:rPr lang="en-US" sz="2400" dirty="0">
                <a:latin typeface="Times New Roman" panose="02020603050405020304" pitchFamily="18" charset="0"/>
                <a:cs typeface="Times New Roman" panose="02020603050405020304" pitchFamily="18" charset="0"/>
              </a:rPr>
            </a:br>
            <a:r>
              <a:rPr lang="en-US" sz="2400" b="0" i="0" dirty="0">
                <a:solidFill>
                  <a:srgbClr val="232F3E"/>
                </a:solidFill>
                <a:effectLst/>
                <a:latin typeface="Times New Roman" panose="02020603050405020304" pitchFamily="18" charset="0"/>
                <a:cs typeface="Times New Roman" panose="02020603050405020304" pitchFamily="18" charset="0"/>
              </a:rPr>
              <a:t>• GST registration certificate</a:t>
            </a:r>
            <a:endParaRPr lang="en-IN"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7924" y="5651625"/>
            <a:ext cx="864076" cy="973379"/>
          </a:xfrm>
          <a:prstGeom prst="rect">
            <a:avLst/>
          </a:prstGeom>
        </p:spPr>
      </p:pic>
    </p:spTree>
    <p:extLst>
      <p:ext uri="{BB962C8B-B14F-4D97-AF65-F5344CB8AC3E}">
        <p14:creationId xmlns:p14="http://schemas.microsoft.com/office/powerpoint/2010/main" val="4039330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3378"/>
            <a:ext cx="2454924" cy="1015663"/>
          </a:xfrm>
          <a:prstGeom prst="rect">
            <a:avLst/>
          </a:prstGeom>
        </p:spPr>
        <p:txBody>
          <a:bodyPr wrap="square">
            <a:spAutoFit/>
          </a:bodyPr>
          <a:lstStyle/>
          <a:p>
            <a:r>
              <a:rPr lang="en-IN" sz="6000" u="sng" dirty="0"/>
              <a:t>STEP</a:t>
            </a:r>
            <a:r>
              <a:rPr lang="en-IN" sz="6000" u="sng" dirty="0">
                <a:solidFill>
                  <a:schemeClr val="accent1">
                    <a:lumMod val="50000"/>
                  </a:schemeClr>
                </a:solidFill>
              </a:rPr>
              <a:t>#9</a:t>
            </a:r>
          </a:p>
        </p:txBody>
      </p:sp>
      <p:sp>
        <p:nvSpPr>
          <p:cNvPr id="6" name="Rectangle 5"/>
          <p:cNvSpPr/>
          <p:nvPr/>
        </p:nvSpPr>
        <p:spPr>
          <a:xfrm>
            <a:off x="0" y="5108331"/>
            <a:ext cx="838200" cy="17496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1353800" y="0"/>
            <a:ext cx="838200" cy="31036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5889017"/>
            <a:ext cx="864076" cy="973379"/>
          </a:xfrm>
          <a:prstGeom prst="rect">
            <a:avLst/>
          </a:prstGeom>
        </p:spPr>
      </p:pic>
      <p:sp>
        <p:nvSpPr>
          <p:cNvPr id="10" name="Rectangle 9"/>
          <p:cNvSpPr/>
          <p:nvPr/>
        </p:nvSpPr>
        <p:spPr>
          <a:xfrm>
            <a:off x="3533248" y="2664025"/>
            <a:ext cx="5946942" cy="1200329"/>
          </a:xfrm>
          <a:prstGeom prst="rect">
            <a:avLst/>
          </a:prstGeom>
        </p:spPr>
        <p:txBody>
          <a:bodyPr wrap="square">
            <a:spAutoFit/>
          </a:bodyPr>
          <a:lstStyle/>
          <a:p>
            <a:pPr algn="ctr"/>
            <a:r>
              <a:rPr lang="en-US" dirty="0">
                <a:solidFill>
                  <a:schemeClr val="accent2">
                    <a:lumMod val="75000"/>
                  </a:schemeClr>
                </a:solidFill>
              </a:rPr>
              <a:t>All items are freely exportable except few items appearing in prohibited/ restricted list. After studying the trends of export of different Industry from India proper selection of the product(s) to be exported may be made.</a:t>
            </a:r>
            <a:endParaRPr lang="en-IN" dirty="0">
              <a:solidFill>
                <a:schemeClr val="accent2">
                  <a:lumMod val="75000"/>
                </a:schemeClr>
              </a:solidFill>
            </a:endParaRPr>
          </a:p>
        </p:txBody>
      </p:sp>
      <p:sp>
        <p:nvSpPr>
          <p:cNvPr id="13" name="Rectangle 12"/>
          <p:cNvSpPr/>
          <p:nvPr/>
        </p:nvSpPr>
        <p:spPr>
          <a:xfrm>
            <a:off x="1479658" y="1818496"/>
            <a:ext cx="9762084" cy="707886"/>
          </a:xfrm>
          <a:prstGeom prst="rect">
            <a:avLst/>
          </a:prstGeom>
        </p:spPr>
        <p:txBody>
          <a:bodyPr wrap="square">
            <a:spAutoFit/>
          </a:bodyPr>
          <a:lstStyle/>
          <a:p>
            <a:r>
              <a:rPr lang="en-IN" sz="4000" b="1" u="sng" dirty="0">
                <a:ln/>
                <a:solidFill>
                  <a:schemeClr val="accent1">
                    <a:lumMod val="50000"/>
                  </a:schemeClr>
                </a:solidFill>
                <a:latin typeface="Google Sans"/>
              </a:rPr>
              <a:t>SELECTION OF SEGMENT (INDUSTRY)</a:t>
            </a:r>
            <a:endParaRPr lang="en-IN" sz="4000" u="sng" dirty="0">
              <a:solidFill>
                <a:schemeClr val="accent1">
                  <a:lumMod val="50000"/>
                </a:schemeClr>
              </a:solidFill>
              <a:latin typeface="Google Sans"/>
            </a:endParaRPr>
          </a:p>
        </p:txBody>
      </p:sp>
      <p:cxnSp>
        <p:nvCxnSpPr>
          <p:cNvPr id="15" name="Straight Connector 14"/>
          <p:cNvCxnSpPr/>
          <p:nvPr/>
        </p:nvCxnSpPr>
        <p:spPr>
          <a:xfrm>
            <a:off x="2474379" y="2466200"/>
            <a:ext cx="0" cy="2136531"/>
          </a:xfrm>
          <a:prstGeom prst="line">
            <a:avLst/>
          </a:prstGeom>
          <a:ln>
            <a:solidFill>
              <a:schemeClr val="accent1">
                <a:lumMod val="50000"/>
              </a:schemeClr>
            </a:solidFill>
          </a:ln>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2994" y="3534465"/>
            <a:ext cx="5259327" cy="3287079"/>
          </a:xfrm>
          <a:prstGeom prst="rect">
            <a:avLst/>
          </a:prstGeom>
        </p:spPr>
      </p:pic>
      <p:pic>
        <p:nvPicPr>
          <p:cNvPr id="14" name="Picture 13"/>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225441" y="3864354"/>
            <a:ext cx="4763901" cy="3175934"/>
          </a:xfrm>
          <a:prstGeom prst="rect">
            <a:avLst/>
          </a:prstGeom>
        </p:spPr>
      </p:pic>
    </p:spTree>
    <p:extLst>
      <p:ext uri="{BB962C8B-B14F-4D97-AF65-F5344CB8AC3E}">
        <p14:creationId xmlns:p14="http://schemas.microsoft.com/office/powerpoint/2010/main" val="292287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9146" y="2772399"/>
            <a:ext cx="6550269" cy="3139321"/>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a:buFont typeface="+mj-lt"/>
              <a:buAutoNum type="arabicPeriod"/>
            </a:pPr>
            <a:r>
              <a:rPr lang="en-US" dirty="0">
                <a:solidFill>
                  <a:srgbClr val="374151"/>
                </a:solidFill>
                <a:latin typeface="Söhne"/>
              </a:rPr>
              <a:t> Textiles and Garments</a:t>
            </a:r>
          </a:p>
          <a:p>
            <a:pPr>
              <a:buFont typeface="+mj-lt"/>
              <a:buAutoNum type="arabicPeriod"/>
            </a:pPr>
            <a:r>
              <a:rPr lang="en-US" dirty="0">
                <a:solidFill>
                  <a:srgbClr val="374151"/>
                </a:solidFill>
                <a:latin typeface="Söhne"/>
              </a:rPr>
              <a:t>    Gems and Jewelry</a:t>
            </a:r>
          </a:p>
          <a:p>
            <a:pPr>
              <a:buFont typeface="+mj-lt"/>
              <a:buAutoNum type="arabicPeriod"/>
            </a:pPr>
            <a:r>
              <a:rPr lang="en-US" dirty="0">
                <a:solidFill>
                  <a:srgbClr val="374151"/>
                </a:solidFill>
                <a:latin typeface="Söhne"/>
              </a:rPr>
              <a:t>    Pharmaceuticals</a:t>
            </a:r>
          </a:p>
          <a:p>
            <a:pPr>
              <a:buFont typeface="+mj-lt"/>
              <a:buAutoNum type="arabicPeriod"/>
            </a:pPr>
            <a:r>
              <a:rPr lang="en-US" dirty="0">
                <a:solidFill>
                  <a:srgbClr val="374151"/>
                </a:solidFill>
                <a:latin typeface="Söhne"/>
              </a:rPr>
              <a:t>    Automobiles and Auto Parts</a:t>
            </a:r>
          </a:p>
          <a:p>
            <a:pPr>
              <a:buFont typeface="+mj-lt"/>
              <a:buAutoNum type="arabicPeriod"/>
            </a:pPr>
            <a:r>
              <a:rPr lang="en-US" dirty="0">
                <a:solidFill>
                  <a:srgbClr val="374151"/>
                </a:solidFill>
                <a:latin typeface="Söhne"/>
              </a:rPr>
              <a:t>    Agricultural Products (such as rice, tea, spices, and fruits)</a:t>
            </a:r>
          </a:p>
          <a:p>
            <a:pPr>
              <a:buFont typeface="+mj-lt"/>
              <a:buAutoNum type="arabicPeriod"/>
            </a:pPr>
            <a:r>
              <a:rPr lang="en-US" dirty="0">
                <a:solidFill>
                  <a:srgbClr val="374151"/>
                </a:solidFill>
                <a:latin typeface="Söhne"/>
              </a:rPr>
              <a:t>    Engineering Goods</a:t>
            </a:r>
          </a:p>
          <a:p>
            <a:pPr>
              <a:buFont typeface="+mj-lt"/>
              <a:buAutoNum type="arabicPeriod"/>
            </a:pPr>
            <a:r>
              <a:rPr lang="en-US" dirty="0">
                <a:solidFill>
                  <a:srgbClr val="374151"/>
                </a:solidFill>
                <a:latin typeface="Söhne"/>
              </a:rPr>
              <a:t>    Chemicals</a:t>
            </a:r>
          </a:p>
          <a:p>
            <a:pPr>
              <a:buFont typeface="+mj-lt"/>
              <a:buAutoNum type="arabicPeriod"/>
            </a:pPr>
            <a:r>
              <a:rPr lang="en-US" dirty="0">
                <a:solidFill>
                  <a:srgbClr val="374151"/>
                </a:solidFill>
                <a:latin typeface="Söhne"/>
              </a:rPr>
              <a:t>    Leather and Leather Goods</a:t>
            </a:r>
          </a:p>
          <a:p>
            <a:pPr>
              <a:buFont typeface="+mj-lt"/>
              <a:buAutoNum type="arabicPeriod"/>
            </a:pPr>
            <a:r>
              <a:rPr lang="en-US" dirty="0">
                <a:solidFill>
                  <a:srgbClr val="374151"/>
                </a:solidFill>
                <a:latin typeface="Söhne"/>
              </a:rPr>
              <a:t>    Information Technology and Software Services</a:t>
            </a:r>
          </a:p>
          <a:p>
            <a:pPr>
              <a:buFont typeface="+mj-lt"/>
              <a:buAutoNum type="arabicPeriod"/>
            </a:pPr>
            <a:r>
              <a:rPr lang="en-US" dirty="0">
                <a:solidFill>
                  <a:srgbClr val="374151"/>
                </a:solidFill>
                <a:latin typeface="Söhne"/>
              </a:rPr>
              <a:t>  Handicrafts and Home Decor Items</a:t>
            </a:r>
          </a:p>
          <a:p>
            <a:pPr>
              <a:buFont typeface="+mj-lt"/>
              <a:buAutoNum type="arabicPeriod"/>
            </a:pPr>
            <a:r>
              <a:rPr lang="en-US" dirty="0">
                <a:solidFill>
                  <a:srgbClr val="374151"/>
                </a:solidFill>
                <a:latin typeface="Söhne"/>
              </a:rPr>
              <a:t>  Many More…</a:t>
            </a:r>
            <a:endParaRPr lang="en-US" b="0" i="0" dirty="0">
              <a:solidFill>
                <a:srgbClr val="374151"/>
              </a:solidFill>
              <a:effectLst/>
              <a:latin typeface="Söhne"/>
            </a:endParaRPr>
          </a:p>
        </p:txBody>
      </p:sp>
      <p:sp>
        <p:nvSpPr>
          <p:cNvPr id="3" name="TextBox 2"/>
          <p:cNvSpPr txBox="1"/>
          <p:nvPr/>
        </p:nvSpPr>
        <p:spPr>
          <a:xfrm>
            <a:off x="3719146" y="2195709"/>
            <a:ext cx="2819105" cy="369332"/>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LIST OF SEGMENT </a:t>
            </a:r>
            <a:r>
              <a:rPr lang="en-IN" dirty="0"/>
              <a:t>(Industry)</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9158"/>
            <a:ext cx="3719146" cy="3719146"/>
          </a:xfrm>
          <a:prstGeom prst="rect">
            <a:avLst/>
          </a:prstGeom>
        </p:spPr>
      </p:pic>
      <p:sp>
        <p:nvSpPr>
          <p:cNvPr id="5" name="Rectangle 4"/>
          <p:cNvSpPr/>
          <p:nvPr/>
        </p:nvSpPr>
        <p:spPr>
          <a:xfrm>
            <a:off x="151671" y="3428972"/>
            <a:ext cx="2789938" cy="646331"/>
          </a:xfrm>
          <a:prstGeom prst="rect">
            <a:avLst/>
          </a:prstGeom>
        </p:spPr>
        <p:txBody>
          <a:bodyPr wrap="square">
            <a:spAutoFit/>
          </a:bodyPr>
          <a:lstStyle/>
          <a:p>
            <a:r>
              <a:rPr lang="en-US" dirty="0">
                <a:solidFill>
                  <a:schemeClr val="accent4">
                    <a:lumMod val="75000"/>
                  </a:schemeClr>
                </a:solidFill>
              </a:rPr>
              <a:t>SEGMENT</a:t>
            </a:r>
            <a:r>
              <a:rPr lang="en-IN" dirty="0">
                <a:solidFill>
                  <a:schemeClr val="accent4">
                    <a:lumMod val="75000"/>
                  </a:schemeClr>
                </a:solidFill>
              </a:rPr>
              <a:t>(Industry)</a:t>
            </a:r>
            <a:r>
              <a:rPr lang="en-US" dirty="0">
                <a:solidFill>
                  <a:schemeClr val="accent4">
                    <a:lumMod val="75000"/>
                  </a:schemeClr>
                </a:solidFill>
              </a:rPr>
              <a:t> SELECTION FOR EXPORT</a:t>
            </a:r>
            <a:endParaRPr lang="en-IN" dirty="0">
              <a:solidFill>
                <a:schemeClr val="accent4">
                  <a:lumMod val="75000"/>
                </a:schemeClr>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53800" y="5889017"/>
            <a:ext cx="864076" cy="973379"/>
          </a:xfrm>
          <a:prstGeom prst="rect">
            <a:avLst/>
          </a:prstGeom>
        </p:spPr>
      </p:pic>
    </p:spTree>
    <p:extLst>
      <p:ext uri="{BB962C8B-B14F-4D97-AF65-F5344CB8AC3E}">
        <p14:creationId xmlns:p14="http://schemas.microsoft.com/office/powerpoint/2010/main" val="39268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67596" y="2432379"/>
            <a:ext cx="10515600" cy="1325563"/>
          </a:xfrm>
        </p:spPr>
        <p:txBody>
          <a:bodyPr/>
          <a:lstStyle/>
          <a:p>
            <a:r>
              <a:rPr lang="en-US" dirty="0">
                <a:solidFill>
                  <a:schemeClr val="accent4">
                    <a:lumMod val="75000"/>
                  </a:schemeClr>
                </a:solidFill>
              </a:rPr>
              <a:t>Why important Segment</a:t>
            </a:r>
            <a:r>
              <a:rPr lang="en-IN" dirty="0">
                <a:solidFill>
                  <a:schemeClr val="accent4">
                    <a:lumMod val="75000"/>
                  </a:schemeClr>
                </a:solidFill>
              </a:rPr>
              <a:t>(Industry)</a:t>
            </a:r>
            <a:r>
              <a:rPr lang="en-US" dirty="0">
                <a:solidFill>
                  <a:schemeClr val="accent4">
                    <a:lumMod val="75000"/>
                  </a:schemeClr>
                </a:solidFill>
              </a:rPr>
              <a:t> selection for export</a:t>
            </a:r>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5889017"/>
            <a:ext cx="864076" cy="973379"/>
          </a:xfrm>
          <a:prstGeom prst="rect">
            <a:avLst/>
          </a:prstGeom>
        </p:spPr>
      </p:pic>
    </p:spTree>
    <p:extLst>
      <p:ext uri="{BB962C8B-B14F-4D97-AF65-F5344CB8AC3E}">
        <p14:creationId xmlns:p14="http://schemas.microsoft.com/office/powerpoint/2010/main" val="4028044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792" y="445397"/>
            <a:ext cx="11783208" cy="5618972"/>
          </a:xfrm>
        </p:spPr>
        <p:txBody>
          <a:bodyPr>
            <a:noAutofit/>
          </a:bodyPr>
          <a:lstStyle/>
          <a:p>
            <a:pPr>
              <a:lnSpc>
                <a:spcPct val="150000"/>
              </a:lnSpc>
              <a:buFont typeface="Wingdings" panose="05000000000000000000" pitchFamily="2" charset="2"/>
              <a:buChar char="Ø"/>
            </a:pPr>
            <a:r>
              <a:rPr lang="en-US" sz="2400" dirty="0"/>
              <a:t>  You can </a:t>
            </a:r>
            <a:r>
              <a:rPr lang="en-US" sz="2400" dirty="0">
                <a:solidFill>
                  <a:srgbClr val="00B050"/>
                </a:solidFill>
              </a:rPr>
              <a:t>navigate market challenges</a:t>
            </a:r>
            <a:r>
              <a:rPr lang="en-US" sz="2400" dirty="0">
                <a:solidFill>
                  <a:srgbClr val="FF0000"/>
                </a:solidFill>
              </a:rPr>
              <a:t> </a:t>
            </a:r>
            <a:r>
              <a:rPr lang="en-US" sz="2400" dirty="0"/>
              <a:t>more effectively and build stronger relationships with customers(buyer) within the chosen segment.</a:t>
            </a:r>
          </a:p>
          <a:p>
            <a:pPr>
              <a:lnSpc>
                <a:spcPct val="150000"/>
              </a:lnSpc>
              <a:buFont typeface="Wingdings" panose="05000000000000000000" pitchFamily="2" charset="2"/>
              <a:buChar char="Ø"/>
            </a:pPr>
            <a:r>
              <a:rPr lang="en-US" sz="2400" dirty="0"/>
              <a:t>  Segment selection allows you to </a:t>
            </a:r>
            <a:r>
              <a:rPr lang="en-US" sz="2400" dirty="0">
                <a:solidFill>
                  <a:srgbClr val="00B050"/>
                </a:solidFill>
              </a:rPr>
              <a:t>deeper into understanding the target market's dynamics, consumer behavior, and market trends.</a:t>
            </a:r>
          </a:p>
          <a:p>
            <a:pPr>
              <a:lnSpc>
                <a:spcPct val="150000"/>
              </a:lnSpc>
              <a:buFont typeface="Wingdings" panose="05000000000000000000" pitchFamily="2" charset="2"/>
              <a:buChar char="Ø"/>
            </a:pPr>
            <a:r>
              <a:rPr lang="en-US" sz="2400" dirty="0"/>
              <a:t>  You can </a:t>
            </a:r>
            <a:r>
              <a:rPr lang="en-US" sz="2400" dirty="0">
                <a:solidFill>
                  <a:srgbClr val="00B050"/>
                </a:solidFill>
              </a:rPr>
              <a:t>gain valuable insights </a:t>
            </a:r>
            <a:r>
              <a:rPr lang="en-US" sz="2400" dirty="0"/>
              <a:t>into </a:t>
            </a:r>
            <a:r>
              <a:rPr lang="en-US" sz="2400" dirty="0">
                <a:solidFill>
                  <a:srgbClr val="00B050"/>
                </a:solidFill>
              </a:rPr>
              <a:t>customer preferences, market size, growth potential, and competition.</a:t>
            </a:r>
            <a:r>
              <a:rPr lang="en-US" sz="2400" dirty="0"/>
              <a:t> </a:t>
            </a:r>
          </a:p>
          <a:p>
            <a:pPr>
              <a:lnSpc>
                <a:spcPct val="150000"/>
              </a:lnSpc>
              <a:buFont typeface="Wingdings" panose="05000000000000000000" pitchFamily="2" charset="2"/>
              <a:buChar char="Ø"/>
            </a:pPr>
            <a:r>
              <a:rPr lang="en-US" sz="2400" dirty="0"/>
              <a:t>  This knowledge enables </a:t>
            </a:r>
            <a:r>
              <a:rPr lang="en-US" sz="2400" dirty="0">
                <a:solidFill>
                  <a:srgbClr val="00B050"/>
                </a:solidFill>
              </a:rPr>
              <a:t>you to make informed decisions and identify opportunities </a:t>
            </a:r>
            <a:r>
              <a:rPr lang="en-US" sz="2400" dirty="0"/>
              <a:t>within the chosen segment.</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3192" y="5749167"/>
            <a:ext cx="864076" cy="973379"/>
          </a:xfrm>
          <a:prstGeom prst="rect">
            <a:avLst/>
          </a:prstGeom>
        </p:spPr>
      </p:pic>
    </p:spTree>
    <p:extLst>
      <p:ext uri="{BB962C8B-B14F-4D97-AF65-F5344CB8AC3E}">
        <p14:creationId xmlns:p14="http://schemas.microsoft.com/office/powerpoint/2010/main" val="53175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3378"/>
            <a:ext cx="2454924" cy="1015663"/>
          </a:xfrm>
          <a:prstGeom prst="rect">
            <a:avLst/>
          </a:prstGeom>
        </p:spPr>
        <p:txBody>
          <a:bodyPr wrap="square">
            <a:spAutoFit/>
          </a:bodyPr>
          <a:lstStyle/>
          <a:p>
            <a:r>
              <a:rPr lang="en-IN" sz="6000" u="sng" dirty="0"/>
              <a:t>STEP</a:t>
            </a:r>
            <a:r>
              <a:rPr lang="en-IN" sz="6000" u="sng" dirty="0">
                <a:solidFill>
                  <a:schemeClr val="accent1">
                    <a:lumMod val="50000"/>
                  </a:schemeClr>
                </a:solidFill>
              </a:rPr>
              <a:t>#5</a:t>
            </a:r>
          </a:p>
        </p:txBody>
      </p:sp>
      <p:sp>
        <p:nvSpPr>
          <p:cNvPr id="6" name="Rectangle 5"/>
          <p:cNvSpPr/>
          <p:nvPr/>
        </p:nvSpPr>
        <p:spPr>
          <a:xfrm>
            <a:off x="0" y="5108331"/>
            <a:ext cx="838200" cy="17496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1353800" y="0"/>
            <a:ext cx="838200" cy="31036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5889017"/>
            <a:ext cx="864076" cy="973379"/>
          </a:xfrm>
          <a:prstGeom prst="rect">
            <a:avLst/>
          </a:prstGeom>
        </p:spPr>
      </p:pic>
      <p:sp>
        <p:nvSpPr>
          <p:cNvPr id="10" name="Rectangle 9"/>
          <p:cNvSpPr/>
          <p:nvPr/>
        </p:nvSpPr>
        <p:spPr>
          <a:xfrm>
            <a:off x="2616766" y="2781861"/>
            <a:ext cx="7838216" cy="923330"/>
          </a:xfrm>
          <a:prstGeom prst="rect">
            <a:avLst/>
          </a:prstGeom>
        </p:spPr>
        <p:txBody>
          <a:bodyPr wrap="square">
            <a:spAutoFit/>
          </a:bodyPr>
          <a:lstStyle/>
          <a:p>
            <a:pPr algn="ctr"/>
            <a:r>
              <a:rPr lang="en-US" dirty="0">
                <a:solidFill>
                  <a:schemeClr val="accent2">
                    <a:lumMod val="75000"/>
                  </a:schemeClr>
                </a:solidFill>
              </a:rPr>
              <a:t>Export of goods and services are zero rated under GST. Exporters can claim refund of input tax credit (ITC) of inputs/input services used in export of goods/services, subject to fulfilment of prescribed conditions.</a:t>
            </a:r>
            <a:endParaRPr lang="en-IN" dirty="0">
              <a:solidFill>
                <a:schemeClr val="accent2">
                  <a:lumMod val="75000"/>
                </a:schemeClr>
              </a:solidFill>
            </a:endParaRPr>
          </a:p>
        </p:txBody>
      </p:sp>
      <p:sp>
        <p:nvSpPr>
          <p:cNvPr id="13" name="Rectangle 12"/>
          <p:cNvSpPr/>
          <p:nvPr/>
        </p:nvSpPr>
        <p:spPr>
          <a:xfrm>
            <a:off x="1479657" y="1818496"/>
            <a:ext cx="8076506" cy="769441"/>
          </a:xfrm>
          <a:prstGeom prst="rect">
            <a:avLst/>
          </a:prstGeom>
        </p:spPr>
        <p:txBody>
          <a:bodyPr wrap="none">
            <a:spAutoFit/>
          </a:bodyPr>
          <a:lstStyle/>
          <a:p>
            <a:r>
              <a:rPr lang="en-US" sz="4400" b="1" u="sng" dirty="0">
                <a:solidFill>
                  <a:schemeClr val="accent1">
                    <a:lumMod val="50000"/>
                  </a:schemeClr>
                </a:solidFill>
              </a:rPr>
              <a:t>GST ( GOODS AND SERVICES TAX )</a:t>
            </a:r>
            <a:endParaRPr lang="en-IN" sz="4400" b="1" u="sng" dirty="0"/>
          </a:p>
        </p:txBody>
      </p:sp>
      <p:cxnSp>
        <p:nvCxnSpPr>
          <p:cNvPr id="15" name="Straight Connector 14"/>
          <p:cNvCxnSpPr/>
          <p:nvPr/>
        </p:nvCxnSpPr>
        <p:spPr>
          <a:xfrm>
            <a:off x="2439063" y="2461898"/>
            <a:ext cx="0" cy="2136531"/>
          </a:xfrm>
          <a:prstGeom prst="line">
            <a:avLst/>
          </a:prstGeom>
          <a:ln>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11" name="Rectangle 10"/>
          <p:cNvSpPr/>
          <p:nvPr/>
        </p:nvSpPr>
        <p:spPr>
          <a:xfrm>
            <a:off x="3637749" y="4009155"/>
            <a:ext cx="6817233" cy="369332"/>
          </a:xfrm>
          <a:prstGeom prst="rect">
            <a:avLst/>
          </a:prstGeom>
        </p:spPr>
        <p:txBody>
          <a:bodyPr wrap="square">
            <a:spAutoFit/>
          </a:bodyPr>
          <a:lstStyle/>
          <a:p>
            <a:r>
              <a:rPr lang="en-US" dirty="0">
                <a:solidFill>
                  <a:srgbClr val="FF0000"/>
                </a:solidFill>
              </a:rPr>
              <a:t>MANDATORY FOR EACH AND EVERY EXPORTER AND IMPORTER</a:t>
            </a:r>
            <a:endParaRPr lang="en-IN" dirty="0">
              <a:solidFill>
                <a:srgbClr val="FF0000"/>
              </a:solidFill>
            </a:endParaRPr>
          </a:p>
        </p:txBody>
      </p:sp>
      <p:pic>
        <p:nvPicPr>
          <p:cNvPr id="4098" name="Picture 2" descr="Face challenges as drive against fake GST registration intensifies  TAXCONCEP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2720" y="4682451"/>
            <a:ext cx="3442745" cy="206564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539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CC95-031C-B484-5D79-ACCE932CE701}"/>
              </a:ext>
            </a:extLst>
          </p:cNvPr>
          <p:cNvSpPr>
            <a:spLocks noGrp="1"/>
          </p:cNvSpPr>
          <p:nvPr>
            <p:ph type="title"/>
          </p:nvPr>
        </p:nvSpPr>
        <p:spPr>
          <a:xfrm>
            <a:off x="0" y="0"/>
            <a:ext cx="8014447" cy="1325563"/>
          </a:xfrm>
        </p:spPr>
        <p:txBody>
          <a:bodyPr/>
          <a:lstStyle/>
          <a:p>
            <a:r>
              <a:rPr lang="en-US" dirty="0"/>
              <a:t>HOW TO SELECT RIGHT INDUSTRY</a:t>
            </a:r>
          </a:p>
        </p:txBody>
      </p:sp>
      <p:pic>
        <p:nvPicPr>
          <p:cNvPr id="4" name="Picture 3">
            <a:extLst>
              <a:ext uri="{FF2B5EF4-FFF2-40B4-BE49-F238E27FC236}">
                <a16:creationId xmlns:a16="http://schemas.microsoft.com/office/drawing/2014/main" id="{3464357D-F001-6BAE-7F43-F97936994E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9405" y="5684622"/>
            <a:ext cx="864076" cy="973379"/>
          </a:xfrm>
          <a:prstGeom prst="rect">
            <a:avLst/>
          </a:prstGeom>
        </p:spPr>
      </p:pic>
      <p:pic>
        <p:nvPicPr>
          <p:cNvPr id="1026" name="Picture 2" descr="Pin by R on 7!!🐐 in 2023 | Ms dhoni wallpapers, Ms dhoni photos, Dhoni  wallpapers">
            <a:extLst>
              <a:ext uri="{FF2B5EF4-FFF2-40B4-BE49-F238E27FC236}">
                <a16:creationId xmlns:a16="http://schemas.microsoft.com/office/drawing/2014/main" id="{8B844D4E-76FB-564B-6AF8-28DDC3FA49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7493" y="1260619"/>
            <a:ext cx="2753445" cy="4934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3B8BC3-EA82-E0BD-804C-53F995AE3BEE}"/>
              </a:ext>
            </a:extLst>
          </p:cNvPr>
          <p:cNvSpPr txBox="1"/>
          <p:nvPr/>
        </p:nvSpPr>
        <p:spPr>
          <a:xfrm>
            <a:off x="8670830" y="877831"/>
            <a:ext cx="1925452" cy="400110"/>
          </a:xfrm>
          <a:prstGeom prst="rect">
            <a:avLst/>
          </a:prstGeom>
          <a:noFill/>
        </p:spPr>
        <p:txBody>
          <a:bodyPr wrap="square">
            <a:spAutoFit/>
          </a:bodyPr>
          <a:lstStyle/>
          <a:p>
            <a:r>
              <a:rPr lang="en-US" sz="2000" dirty="0"/>
              <a:t>OPPORTUNITIES</a:t>
            </a:r>
          </a:p>
        </p:txBody>
      </p:sp>
      <p:sp>
        <p:nvSpPr>
          <p:cNvPr id="8" name="TextBox 7">
            <a:extLst>
              <a:ext uri="{FF2B5EF4-FFF2-40B4-BE49-F238E27FC236}">
                <a16:creationId xmlns:a16="http://schemas.microsoft.com/office/drawing/2014/main" id="{A731CDC9-42CF-18A2-0156-7260F9975ED4}"/>
              </a:ext>
            </a:extLst>
          </p:cNvPr>
          <p:cNvSpPr txBox="1"/>
          <p:nvPr/>
        </p:nvSpPr>
        <p:spPr>
          <a:xfrm>
            <a:off x="1041566" y="2442599"/>
            <a:ext cx="2121182" cy="400110"/>
          </a:xfrm>
          <a:prstGeom prst="rect">
            <a:avLst/>
          </a:prstGeom>
          <a:noFill/>
        </p:spPr>
        <p:txBody>
          <a:bodyPr wrap="square">
            <a:spAutoFit/>
          </a:bodyPr>
          <a:lstStyle/>
          <a:p>
            <a:r>
              <a:rPr lang="en-US" sz="2000" dirty="0"/>
              <a:t>YOUR INTEREST</a:t>
            </a:r>
          </a:p>
        </p:txBody>
      </p:sp>
      <p:pic>
        <p:nvPicPr>
          <p:cNvPr id="1030" name="Picture 6" descr="Mukesh Ambani, Richest, Reliance top 50 valued companies, net worth list,  forbes billionaires | Business News – India TV">
            <a:extLst>
              <a:ext uri="{FF2B5EF4-FFF2-40B4-BE49-F238E27FC236}">
                <a16:creationId xmlns:a16="http://schemas.microsoft.com/office/drawing/2014/main" id="{C8950B9E-303D-3A66-431D-6C0E3E21F2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40627" y="3541956"/>
            <a:ext cx="4656866" cy="26194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42C54B8-93E5-03B0-5813-133947177F8C}"/>
              </a:ext>
            </a:extLst>
          </p:cNvPr>
          <p:cNvSpPr txBox="1"/>
          <p:nvPr/>
        </p:nvSpPr>
        <p:spPr>
          <a:xfrm>
            <a:off x="4897286" y="3124495"/>
            <a:ext cx="2331853" cy="400110"/>
          </a:xfrm>
          <a:prstGeom prst="rect">
            <a:avLst/>
          </a:prstGeom>
          <a:noFill/>
        </p:spPr>
        <p:txBody>
          <a:bodyPr wrap="square">
            <a:spAutoFit/>
          </a:bodyPr>
          <a:lstStyle/>
          <a:p>
            <a:r>
              <a:rPr lang="en-US" sz="2000" dirty="0"/>
              <a:t>YOUR BACKGROUND</a:t>
            </a:r>
          </a:p>
        </p:txBody>
      </p:sp>
      <p:pic>
        <p:nvPicPr>
          <p:cNvPr id="1032" name="Picture 8" descr="Shah Rukh Khan and Saif Ali Khan To Collaborate After 20 Years For A  Thriller? Here's What We Know - News18">
            <a:extLst>
              <a:ext uri="{FF2B5EF4-FFF2-40B4-BE49-F238E27FC236}">
                <a16:creationId xmlns:a16="http://schemas.microsoft.com/office/drawing/2014/main" id="{6BA7651B-9623-5A7A-D354-7A262C65A88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3067" y="2842709"/>
            <a:ext cx="3318734" cy="3318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339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8174" y="3999576"/>
            <a:ext cx="2194024" cy="247156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621" y="114296"/>
            <a:ext cx="6399131" cy="3789485"/>
          </a:xfrm>
          <a:prstGeom prst="rect">
            <a:avLst/>
          </a:prstGeom>
        </p:spPr>
      </p:pic>
    </p:spTree>
    <p:extLst>
      <p:ext uri="{BB962C8B-B14F-4D97-AF65-F5344CB8AC3E}">
        <p14:creationId xmlns:p14="http://schemas.microsoft.com/office/powerpoint/2010/main" val="76677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3378"/>
            <a:ext cx="2454924" cy="1015663"/>
          </a:xfrm>
          <a:prstGeom prst="rect">
            <a:avLst/>
          </a:prstGeom>
        </p:spPr>
        <p:txBody>
          <a:bodyPr wrap="square">
            <a:spAutoFit/>
          </a:bodyPr>
          <a:lstStyle/>
          <a:p>
            <a:r>
              <a:rPr lang="en-IN" sz="6000" u="sng" dirty="0"/>
              <a:t>STEP</a:t>
            </a:r>
            <a:r>
              <a:rPr lang="en-IN" sz="6000" u="sng" dirty="0">
                <a:solidFill>
                  <a:schemeClr val="accent1">
                    <a:lumMod val="50000"/>
                  </a:schemeClr>
                </a:solidFill>
              </a:rPr>
              <a:t>#6</a:t>
            </a:r>
          </a:p>
        </p:txBody>
      </p:sp>
      <p:sp>
        <p:nvSpPr>
          <p:cNvPr id="6" name="Rectangle 5"/>
          <p:cNvSpPr/>
          <p:nvPr/>
        </p:nvSpPr>
        <p:spPr>
          <a:xfrm>
            <a:off x="0" y="5108331"/>
            <a:ext cx="838200" cy="17496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1353800" y="0"/>
            <a:ext cx="838200" cy="31036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5889017"/>
            <a:ext cx="864076" cy="973379"/>
          </a:xfrm>
          <a:prstGeom prst="rect">
            <a:avLst/>
          </a:prstGeom>
        </p:spPr>
      </p:pic>
      <p:sp>
        <p:nvSpPr>
          <p:cNvPr id="10" name="Rectangle 9"/>
          <p:cNvSpPr/>
          <p:nvPr/>
        </p:nvSpPr>
        <p:spPr>
          <a:xfrm>
            <a:off x="2633901" y="3017136"/>
            <a:ext cx="5946942" cy="646331"/>
          </a:xfrm>
          <a:prstGeom prst="rect">
            <a:avLst/>
          </a:prstGeom>
        </p:spPr>
        <p:txBody>
          <a:bodyPr wrap="square">
            <a:spAutoFit/>
          </a:bodyPr>
          <a:lstStyle/>
          <a:p>
            <a:pPr algn="ctr"/>
            <a:r>
              <a:rPr lang="en-US" dirty="0">
                <a:solidFill>
                  <a:schemeClr val="accent2">
                    <a:lumMod val="75000"/>
                  </a:schemeClr>
                </a:solidFill>
              </a:rPr>
              <a:t>A current account with a Bank authorized to deal in Foreign Exchange should be opened.</a:t>
            </a:r>
            <a:endParaRPr lang="en-IN" dirty="0">
              <a:solidFill>
                <a:schemeClr val="accent2">
                  <a:lumMod val="75000"/>
                </a:schemeClr>
              </a:solidFill>
            </a:endParaRPr>
          </a:p>
        </p:txBody>
      </p:sp>
      <p:sp>
        <p:nvSpPr>
          <p:cNvPr id="13" name="Rectangle 12"/>
          <p:cNvSpPr/>
          <p:nvPr/>
        </p:nvSpPr>
        <p:spPr>
          <a:xfrm>
            <a:off x="1479658" y="1818496"/>
            <a:ext cx="6723565" cy="769441"/>
          </a:xfrm>
          <a:prstGeom prst="rect">
            <a:avLst/>
          </a:prstGeom>
        </p:spPr>
        <p:txBody>
          <a:bodyPr wrap="square">
            <a:spAutoFit/>
          </a:bodyPr>
          <a:lstStyle/>
          <a:p>
            <a:r>
              <a:rPr lang="en-US" sz="4400" b="1" u="sng" dirty="0">
                <a:solidFill>
                  <a:schemeClr val="accent1">
                    <a:lumMod val="50000"/>
                  </a:schemeClr>
                </a:solidFill>
              </a:rPr>
              <a:t>OPENING A BANK ACCOUNT</a:t>
            </a:r>
            <a:endParaRPr lang="en-IN" sz="4400" b="1" u="sng" dirty="0">
              <a:solidFill>
                <a:schemeClr val="accent1">
                  <a:lumMod val="50000"/>
                </a:schemeClr>
              </a:solidFill>
            </a:endParaRPr>
          </a:p>
        </p:txBody>
      </p:sp>
      <p:cxnSp>
        <p:nvCxnSpPr>
          <p:cNvPr id="15" name="Straight Connector 14"/>
          <p:cNvCxnSpPr/>
          <p:nvPr/>
        </p:nvCxnSpPr>
        <p:spPr>
          <a:xfrm>
            <a:off x="2456794" y="2466200"/>
            <a:ext cx="0" cy="2136531"/>
          </a:xfrm>
          <a:prstGeom prst="line">
            <a:avLst/>
          </a:prstGeom>
          <a:ln>
            <a:solidFill>
              <a:schemeClr val="accent1">
                <a:lumMod val="50000"/>
              </a:schemeClr>
            </a:solidFill>
          </a:ln>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370" y="4975982"/>
            <a:ext cx="2739107" cy="1826070"/>
          </a:xfrm>
          <a:prstGeom prst="rect">
            <a:avLst/>
          </a:prstGeom>
        </p:spPr>
      </p:pic>
    </p:spTree>
    <p:extLst>
      <p:ext uri="{BB962C8B-B14F-4D97-AF65-F5344CB8AC3E}">
        <p14:creationId xmlns:p14="http://schemas.microsoft.com/office/powerpoint/2010/main" val="308298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7119" y="970549"/>
            <a:ext cx="5114046" cy="3409364"/>
          </a:xfrm>
          <a:prstGeom prst="rect">
            <a:avLst/>
          </a:prstGeom>
        </p:spPr>
      </p:pic>
      <p:sp>
        <p:nvSpPr>
          <p:cNvPr id="5" name="Rectangle 4"/>
          <p:cNvSpPr/>
          <p:nvPr/>
        </p:nvSpPr>
        <p:spPr>
          <a:xfrm>
            <a:off x="0" y="970549"/>
            <a:ext cx="8659906" cy="5632311"/>
          </a:xfrm>
          <a:prstGeom prst="rect">
            <a:avLst/>
          </a:prstGeom>
        </p:spPr>
        <p:txBody>
          <a:bodyPr wrap="square">
            <a:spAutoFit/>
          </a:bodyPr>
          <a:lstStyle/>
          <a:p>
            <a:pPr marL="285750" indent="-285750" algn="just">
              <a:buFont typeface="Wingdings" panose="05000000000000000000" pitchFamily="2" charset="2"/>
              <a:buChar char="v"/>
            </a:pPr>
            <a:r>
              <a:rPr lang="en-US" sz="2000" b="1" dirty="0"/>
              <a:t>Identity Proof</a:t>
            </a:r>
            <a:r>
              <a:rPr lang="en-US" sz="2000" dirty="0"/>
              <a:t>: You need to submit any one of the following identity proof documents:</a:t>
            </a:r>
          </a:p>
          <a:p>
            <a:pPr lvl="1" algn="just">
              <a:buFont typeface="Wingdings" pitchFamily="2" charset="2"/>
              <a:buChar char="ü"/>
            </a:pPr>
            <a:r>
              <a:rPr lang="en-US" sz="2000" dirty="0" err="1"/>
              <a:t>Aadhaar</a:t>
            </a:r>
            <a:r>
              <a:rPr lang="en-US" sz="2000" dirty="0"/>
              <a:t> card</a:t>
            </a:r>
          </a:p>
          <a:p>
            <a:pPr lvl="1" algn="just">
              <a:buFont typeface="Wingdings" pitchFamily="2" charset="2"/>
              <a:buChar char="ü"/>
            </a:pPr>
            <a:r>
              <a:rPr lang="en-US" sz="2000" dirty="0"/>
              <a:t>PAN card (Permanent Account Number)</a:t>
            </a:r>
          </a:p>
          <a:p>
            <a:pPr lvl="1" algn="just">
              <a:buFont typeface="Wingdings" pitchFamily="2" charset="2"/>
              <a:buChar char="ü"/>
            </a:pPr>
            <a:r>
              <a:rPr lang="en-US" sz="2000" dirty="0"/>
              <a:t>Passport</a:t>
            </a:r>
          </a:p>
          <a:p>
            <a:pPr lvl="1" algn="just">
              <a:buFont typeface="Wingdings" pitchFamily="2" charset="2"/>
              <a:buChar char="ü"/>
            </a:pPr>
            <a:r>
              <a:rPr lang="en-US" sz="2000" dirty="0"/>
              <a:t>Voter ID card</a:t>
            </a:r>
          </a:p>
          <a:p>
            <a:pPr lvl="1" algn="just">
              <a:buFont typeface="Wingdings" pitchFamily="2" charset="2"/>
              <a:buChar char="ü"/>
            </a:pPr>
            <a:r>
              <a:rPr lang="en-US" sz="2000" dirty="0"/>
              <a:t>Driving license</a:t>
            </a:r>
          </a:p>
          <a:p>
            <a:pPr lvl="1" algn="just"/>
            <a:endParaRPr lang="en-US" sz="2000" dirty="0"/>
          </a:p>
          <a:p>
            <a:pPr lvl="1" algn="just"/>
            <a:endParaRPr lang="en-US" sz="2000" dirty="0"/>
          </a:p>
          <a:p>
            <a:pPr lvl="1" algn="just"/>
            <a:endParaRPr lang="en-US" sz="2000" dirty="0"/>
          </a:p>
          <a:p>
            <a:pPr marL="285750" indent="-285750" algn="just">
              <a:buFont typeface="Wingdings" panose="05000000000000000000" pitchFamily="2" charset="2"/>
              <a:buChar char="v"/>
            </a:pPr>
            <a:r>
              <a:rPr lang="en-US" sz="2000" b="1" dirty="0"/>
              <a:t>Address Proof</a:t>
            </a:r>
            <a:r>
              <a:rPr lang="en-US" sz="2000" dirty="0"/>
              <a:t>: You need to provide any one of the following address proof documents:</a:t>
            </a:r>
          </a:p>
          <a:p>
            <a:pPr lvl="1" algn="just">
              <a:buFont typeface="Wingdings" pitchFamily="2" charset="2"/>
              <a:buChar char="ü"/>
            </a:pPr>
            <a:r>
              <a:rPr lang="en-US" sz="2000" dirty="0" err="1"/>
              <a:t>Aadhaar</a:t>
            </a:r>
            <a:r>
              <a:rPr lang="en-US" sz="2000" dirty="0"/>
              <a:t> card</a:t>
            </a:r>
          </a:p>
          <a:p>
            <a:pPr lvl="1" algn="just">
              <a:buFont typeface="Wingdings" pitchFamily="2" charset="2"/>
              <a:buChar char="ü"/>
            </a:pPr>
            <a:r>
              <a:rPr lang="en-US" sz="2000" dirty="0"/>
              <a:t>Passport</a:t>
            </a:r>
          </a:p>
          <a:p>
            <a:pPr lvl="1" algn="just">
              <a:buFont typeface="Wingdings" pitchFamily="2" charset="2"/>
              <a:buChar char="ü"/>
            </a:pPr>
            <a:r>
              <a:rPr lang="en-US" sz="2000" dirty="0"/>
              <a:t>Utility bills (electricity bill, water bill, gas bill, etc.) in your name</a:t>
            </a:r>
          </a:p>
          <a:p>
            <a:pPr lvl="1" algn="just">
              <a:buFont typeface="Wingdings" pitchFamily="2" charset="2"/>
              <a:buChar char="ü"/>
            </a:pPr>
            <a:r>
              <a:rPr lang="en-US" sz="2000" dirty="0"/>
              <a:t>Bank statement or passbook with address mentioned</a:t>
            </a:r>
          </a:p>
          <a:p>
            <a:pPr lvl="1" algn="just">
              <a:buFont typeface="Wingdings" pitchFamily="2" charset="2"/>
              <a:buChar char="ü"/>
            </a:pPr>
            <a:r>
              <a:rPr lang="en-US" sz="2000" dirty="0"/>
              <a:t>Rental agreement or lease agreement</a:t>
            </a:r>
          </a:p>
          <a:p>
            <a:pPr lvl="1" algn="just"/>
            <a:endParaRPr lang="en-US" sz="20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5889017"/>
            <a:ext cx="864076" cy="973379"/>
          </a:xfrm>
          <a:prstGeom prst="rect">
            <a:avLst/>
          </a:prstGeom>
        </p:spPr>
      </p:pic>
      <p:sp>
        <p:nvSpPr>
          <p:cNvPr id="9" name="TextBox 8">
            <a:extLst>
              <a:ext uri="{FF2B5EF4-FFF2-40B4-BE49-F238E27FC236}">
                <a16:creationId xmlns:a16="http://schemas.microsoft.com/office/drawing/2014/main" id="{EFD6CE65-4F0D-1787-086C-A690FD7B4D77}"/>
              </a:ext>
            </a:extLst>
          </p:cNvPr>
          <p:cNvSpPr txBox="1"/>
          <p:nvPr/>
        </p:nvSpPr>
        <p:spPr>
          <a:xfrm>
            <a:off x="0" y="114732"/>
            <a:ext cx="6951134" cy="584775"/>
          </a:xfrm>
          <a:prstGeom prst="rect">
            <a:avLst/>
          </a:prstGeom>
          <a:noFill/>
        </p:spPr>
        <p:txBody>
          <a:bodyPr wrap="none" rtlCol="0">
            <a:spAutoFit/>
          </a:bodyPr>
          <a:lstStyle/>
          <a:p>
            <a:r>
              <a:rPr lang="en-US" sz="3200" b="1" u="sng" dirty="0"/>
              <a:t>Some Important Documents Required :-</a:t>
            </a:r>
          </a:p>
        </p:txBody>
      </p:sp>
    </p:spTree>
    <p:extLst>
      <p:ext uri="{BB962C8B-B14F-4D97-AF65-F5344CB8AC3E}">
        <p14:creationId xmlns:p14="http://schemas.microsoft.com/office/powerpoint/2010/main" val="375322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8982" y="667687"/>
            <a:ext cx="4710780" cy="3140520"/>
          </a:xfrm>
          <a:prstGeom prst="rect">
            <a:avLst/>
          </a:prstGeom>
        </p:spPr>
      </p:pic>
      <p:sp>
        <p:nvSpPr>
          <p:cNvPr id="4" name="Rectangle 3"/>
          <p:cNvSpPr/>
          <p:nvPr/>
        </p:nvSpPr>
        <p:spPr>
          <a:xfrm>
            <a:off x="32238" y="272251"/>
            <a:ext cx="11863754" cy="5324535"/>
          </a:xfrm>
          <a:prstGeom prst="rect">
            <a:avLst/>
          </a:prstGeom>
        </p:spPr>
        <p:txBody>
          <a:bodyPr wrap="square">
            <a:spAutoFit/>
          </a:bodyPr>
          <a:lstStyle/>
          <a:p>
            <a:pPr marL="285750" indent="-285750" algn="just">
              <a:buFont typeface="Wingdings" panose="05000000000000000000" pitchFamily="2" charset="2"/>
              <a:buChar char="v"/>
            </a:pPr>
            <a:r>
              <a:rPr lang="en-US" sz="2000" b="1" dirty="0"/>
              <a:t>Passport-sized photographs</a:t>
            </a:r>
          </a:p>
          <a:p>
            <a:pPr algn="just"/>
            <a:endParaRPr lang="en-US" sz="2000" dirty="0"/>
          </a:p>
          <a:p>
            <a:pPr marL="285750" indent="-285750" algn="just">
              <a:buFont typeface="Wingdings" panose="05000000000000000000" pitchFamily="2" charset="2"/>
              <a:buChar char="v"/>
            </a:pPr>
            <a:r>
              <a:rPr lang="en-US" sz="2000" b="1" dirty="0"/>
              <a:t>Business Proof</a:t>
            </a:r>
            <a:r>
              <a:rPr lang="en-US" sz="2000" dirty="0"/>
              <a:t>: </a:t>
            </a:r>
          </a:p>
          <a:p>
            <a:pPr lvl="1" algn="just"/>
            <a:r>
              <a:rPr lang="en-US" sz="2000" dirty="0"/>
              <a:t>Business-related documents, such as:</a:t>
            </a:r>
          </a:p>
          <a:p>
            <a:pPr lvl="1" algn="just">
              <a:buFont typeface="Wingdings" pitchFamily="2" charset="2"/>
              <a:buChar char="ü"/>
            </a:pPr>
            <a:r>
              <a:rPr lang="en-US" sz="2000" dirty="0"/>
              <a:t>Partnership deed (in case of a partnership firm)</a:t>
            </a:r>
          </a:p>
          <a:p>
            <a:pPr lvl="1" algn="just">
              <a:buFont typeface="Wingdings" pitchFamily="2" charset="2"/>
              <a:buChar char="ü"/>
            </a:pPr>
            <a:r>
              <a:rPr lang="en-US" sz="2000" dirty="0"/>
              <a:t>Memorandum and Articles of Association (in case of a company)</a:t>
            </a:r>
          </a:p>
          <a:p>
            <a:pPr lvl="1" algn="just">
              <a:buFont typeface="Wingdings" pitchFamily="2" charset="2"/>
              <a:buChar char="ü"/>
            </a:pPr>
            <a:r>
              <a:rPr lang="en-US" sz="2000" dirty="0"/>
              <a:t>Certificate of incorporation (in case of a company)</a:t>
            </a:r>
          </a:p>
          <a:p>
            <a:pPr lvl="1" algn="just"/>
            <a:endParaRPr lang="en-US" sz="2000" dirty="0"/>
          </a:p>
          <a:p>
            <a:pPr marL="285750" indent="-285750" algn="just">
              <a:buFont typeface="Wingdings" panose="05000000000000000000" pitchFamily="2" charset="2"/>
              <a:buChar char="v"/>
            </a:pPr>
            <a:r>
              <a:rPr lang="en-US" sz="2000" b="1" dirty="0"/>
              <a:t>KYC Documents</a:t>
            </a:r>
            <a:r>
              <a:rPr lang="en-US" sz="2000" dirty="0"/>
              <a:t>: </a:t>
            </a:r>
          </a:p>
          <a:p>
            <a:pPr lvl="1" algn="just"/>
            <a:r>
              <a:rPr lang="en-US" sz="2000" dirty="0"/>
              <a:t>which include:</a:t>
            </a:r>
          </a:p>
          <a:p>
            <a:pPr lvl="1" algn="just">
              <a:buFont typeface="Wingdings" pitchFamily="2" charset="2"/>
              <a:buChar char="ü"/>
            </a:pPr>
            <a:r>
              <a:rPr lang="en-US" sz="2000" dirty="0"/>
              <a:t>Duly filled and signed KYC form provided by the bank</a:t>
            </a:r>
          </a:p>
          <a:p>
            <a:pPr lvl="1" algn="just">
              <a:buFont typeface="Wingdings" pitchFamily="2" charset="2"/>
              <a:buChar char="ü"/>
            </a:pPr>
            <a:r>
              <a:rPr lang="en-US" sz="2000" dirty="0"/>
              <a:t>Personal details such as date of birth, occupation, etc.</a:t>
            </a:r>
          </a:p>
          <a:p>
            <a:pPr lvl="1" algn="just">
              <a:buFont typeface="Wingdings" pitchFamily="2" charset="2"/>
              <a:buChar char="ü"/>
            </a:pPr>
            <a:endParaRPr lang="en-US" sz="2000" dirty="0"/>
          </a:p>
          <a:p>
            <a:pPr algn="just"/>
            <a:r>
              <a:rPr lang="en-US" sz="2000" dirty="0"/>
              <a:t>Additionally, some banks may have their </a:t>
            </a:r>
            <a:r>
              <a:rPr lang="en-US" sz="2000" b="1" dirty="0">
                <a:solidFill>
                  <a:srgbClr val="FF0000"/>
                </a:solidFill>
              </a:rPr>
              <a:t>SPECIFIC REQUIREMENTS AND MAY ASK FOR ADDITIONAL DOCUMENTS</a:t>
            </a:r>
            <a:r>
              <a:rPr lang="en-US" sz="2000" dirty="0"/>
              <a:t> based on their internal policies and procedures. It's always recommended to contact the bank where you intend to open the current account to get accurate information about the required documents and any other specific requirements they may have.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38" y="5839069"/>
            <a:ext cx="864076" cy="973379"/>
          </a:xfrm>
          <a:prstGeom prst="rect">
            <a:avLst/>
          </a:prstGeom>
        </p:spPr>
      </p:pic>
    </p:spTree>
    <p:extLst>
      <p:ext uri="{BB962C8B-B14F-4D97-AF65-F5344CB8AC3E}">
        <p14:creationId xmlns:p14="http://schemas.microsoft.com/office/powerpoint/2010/main" val="9917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3378"/>
            <a:ext cx="2454924" cy="1015663"/>
          </a:xfrm>
          <a:prstGeom prst="rect">
            <a:avLst/>
          </a:prstGeom>
        </p:spPr>
        <p:txBody>
          <a:bodyPr wrap="square">
            <a:spAutoFit/>
          </a:bodyPr>
          <a:lstStyle/>
          <a:p>
            <a:r>
              <a:rPr lang="en-IN" sz="6000" u="sng" dirty="0"/>
              <a:t>STEP</a:t>
            </a:r>
            <a:r>
              <a:rPr lang="en-IN" sz="6000" u="sng" dirty="0">
                <a:solidFill>
                  <a:schemeClr val="accent1">
                    <a:lumMod val="50000"/>
                  </a:schemeClr>
                </a:solidFill>
              </a:rPr>
              <a:t>#7</a:t>
            </a:r>
          </a:p>
        </p:txBody>
      </p:sp>
      <p:sp>
        <p:nvSpPr>
          <p:cNvPr id="6" name="Rectangle 5"/>
          <p:cNvSpPr/>
          <p:nvPr/>
        </p:nvSpPr>
        <p:spPr>
          <a:xfrm>
            <a:off x="0" y="5108331"/>
            <a:ext cx="838200" cy="17496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1353800" y="0"/>
            <a:ext cx="838200" cy="31036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5889017"/>
            <a:ext cx="864076" cy="973379"/>
          </a:xfrm>
          <a:prstGeom prst="rect">
            <a:avLst/>
          </a:prstGeom>
        </p:spPr>
      </p:pic>
      <p:sp>
        <p:nvSpPr>
          <p:cNvPr id="10" name="Rectangle 9"/>
          <p:cNvSpPr/>
          <p:nvPr/>
        </p:nvSpPr>
        <p:spPr>
          <a:xfrm>
            <a:off x="2684323" y="3030068"/>
            <a:ext cx="7839013" cy="954107"/>
          </a:xfrm>
          <a:prstGeom prst="rect">
            <a:avLst/>
          </a:prstGeom>
        </p:spPr>
        <p:txBody>
          <a:bodyPr wrap="square">
            <a:spAutoFit/>
          </a:bodyPr>
          <a:lstStyle/>
          <a:p>
            <a:pPr algn="ctr"/>
            <a:r>
              <a:rPr lang="en-US" sz="2800" dirty="0">
                <a:solidFill>
                  <a:schemeClr val="accent2">
                    <a:lumMod val="75000"/>
                  </a:schemeClr>
                </a:solidFill>
              </a:rPr>
              <a:t>As per the Foreign Trade Policy, it is mandatory to obtain IEC for export/import from India.</a:t>
            </a:r>
          </a:p>
        </p:txBody>
      </p:sp>
      <p:sp>
        <p:nvSpPr>
          <p:cNvPr id="13" name="Rectangle 12"/>
          <p:cNvSpPr/>
          <p:nvPr/>
        </p:nvSpPr>
        <p:spPr>
          <a:xfrm>
            <a:off x="371959" y="1818496"/>
            <a:ext cx="10869783" cy="646331"/>
          </a:xfrm>
          <a:prstGeom prst="rect">
            <a:avLst/>
          </a:prstGeom>
        </p:spPr>
        <p:txBody>
          <a:bodyPr wrap="square">
            <a:spAutoFit/>
          </a:bodyPr>
          <a:lstStyle/>
          <a:p>
            <a:r>
              <a:rPr lang="en-US" sz="3600" b="1" u="sng" dirty="0">
                <a:solidFill>
                  <a:schemeClr val="accent1">
                    <a:lumMod val="50000"/>
                  </a:schemeClr>
                </a:solidFill>
                <a:latin typeface="Google Sans"/>
              </a:rPr>
              <a:t>OBTAINING IMPORTER-EXPORTER CODE (IEC) NUMBER</a:t>
            </a:r>
            <a:endParaRPr lang="en-IN" sz="3600" b="1" u="sng" dirty="0">
              <a:solidFill>
                <a:schemeClr val="accent1">
                  <a:lumMod val="50000"/>
                </a:schemeClr>
              </a:solidFill>
              <a:latin typeface="Google Sans"/>
            </a:endParaRPr>
          </a:p>
        </p:txBody>
      </p:sp>
      <p:cxnSp>
        <p:nvCxnSpPr>
          <p:cNvPr id="15" name="Straight Connector 14"/>
          <p:cNvCxnSpPr/>
          <p:nvPr/>
        </p:nvCxnSpPr>
        <p:spPr>
          <a:xfrm>
            <a:off x="2454924" y="3050988"/>
            <a:ext cx="0" cy="2136531"/>
          </a:xfrm>
          <a:prstGeom prst="line">
            <a:avLst/>
          </a:prstGeom>
          <a:ln>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3556517" y="4119253"/>
            <a:ext cx="6817233" cy="954107"/>
          </a:xfrm>
          <a:prstGeom prst="rect">
            <a:avLst/>
          </a:prstGeom>
        </p:spPr>
        <p:txBody>
          <a:bodyPr wrap="square">
            <a:spAutoFit/>
          </a:bodyPr>
          <a:lstStyle/>
          <a:p>
            <a:pPr algn="ctr"/>
            <a:r>
              <a:rPr lang="en-US" sz="2800" dirty="0">
                <a:solidFill>
                  <a:srgbClr val="FF0000"/>
                </a:solidFill>
              </a:rPr>
              <a:t>MANDATORY FOR EACH AND EVERY EXPORTER AND IMPORTER</a:t>
            </a:r>
            <a:endParaRPr lang="en-IN" sz="2800" dirty="0">
              <a:solidFill>
                <a:srgbClr val="FF0000"/>
              </a:solidFill>
            </a:endParaRPr>
          </a:p>
        </p:txBody>
      </p:sp>
      <p:pic>
        <p:nvPicPr>
          <p:cNvPr id="5122" name="Picture 2" descr="Importer-Exporter Code (IEC) /e-IEC | CA Affin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990" y="5108331"/>
            <a:ext cx="3747561" cy="136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16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0512" y="1033653"/>
            <a:ext cx="10643627"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t> Import &amp; Export Code is a </a:t>
            </a:r>
            <a:r>
              <a:rPr lang="en-US" sz="2400" b="1" dirty="0"/>
              <a:t>10 digit</a:t>
            </a:r>
            <a:r>
              <a:rPr lang="en-US" sz="2400" dirty="0"/>
              <a:t> unique number.</a:t>
            </a:r>
          </a:p>
          <a:p>
            <a:pPr marL="342900" indent="-342900" algn="just">
              <a:lnSpc>
                <a:spcPct val="150000"/>
              </a:lnSpc>
              <a:buFont typeface="Wingdings" panose="05000000000000000000" pitchFamily="2" charset="2"/>
              <a:buChar char="Ø"/>
            </a:pPr>
            <a:r>
              <a:rPr lang="en-US" sz="2400" dirty="0"/>
              <a:t> </a:t>
            </a:r>
            <a:r>
              <a:rPr lang="en-US" sz="2400" b="1" dirty="0"/>
              <a:t>Issued</a:t>
            </a:r>
            <a:r>
              <a:rPr lang="en-US" sz="2400" dirty="0"/>
              <a:t> </a:t>
            </a:r>
            <a:r>
              <a:rPr lang="en-US" sz="2400" b="1" dirty="0"/>
              <a:t>by</a:t>
            </a:r>
            <a:r>
              <a:rPr lang="en-US" sz="2400" dirty="0"/>
              <a:t> the Directorate General of Foreign Trade (</a:t>
            </a:r>
            <a:r>
              <a:rPr lang="en-US" sz="2400" b="1" dirty="0"/>
              <a:t>DGFT</a:t>
            </a:r>
            <a:r>
              <a:rPr lang="en-US" sz="2400" dirty="0"/>
              <a:t>).</a:t>
            </a:r>
          </a:p>
          <a:p>
            <a:pPr marL="342900" indent="-342900" algn="just">
              <a:lnSpc>
                <a:spcPct val="150000"/>
              </a:lnSpc>
              <a:buFont typeface="Wingdings" panose="05000000000000000000" pitchFamily="2" charset="2"/>
              <a:buChar char="Ø"/>
            </a:pPr>
            <a:r>
              <a:rPr lang="en-US" sz="2400" dirty="0"/>
              <a:t> IEC registration certificate is </a:t>
            </a:r>
            <a:r>
              <a:rPr lang="en-US" sz="2400" b="1" dirty="0"/>
              <a:t>mandatory</a:t>
            </a:r>
            <a:r>
              <a:rPr lang="en-US" sz="2400" dirty="0"/>
              <a:t> for a business involved in import and export.</a:t>
            </a:r>
          </a:p>
          <a:p>
            <a:pPr marL="342900" indent="-342900" algn="just">
              <a:lnSpc>
                <a:spcPct val="150000"/>
              </a:lnSpc>
              <a:buFont typeface="Wingdings" panose="05000000000000000000" pitchFamily="2" charset="2"/>
              <a:buChar char="Ø"/>
            </a:pPr>
            <a:r>
              <a:rPr lang="en-US" sz="2400" dirty="0"/>
              <a:t> IE Code registration is permanent and </a:t>
            </a:r>
            <a:r>
              <a:rPr lang="en-US" sz="2400" b="1" dirty="0"/>
              <a:t>valid for a lifetime.</a:t>
            </a:r>
            <a:r>
              <a:rPr lang="en-US" sz="2400" dirty="0"/>
              <a:t>  </a:t>
            </a:r>
          </a:p>
          <a:p>
            <a:pPr marL="342900" indent="-342900" algn="just">
              <a:lnSpc>
                <a:spcPct val="150000"/>
              </a:lnSpc>
              <a:buFont typeface="Wingdings" panose="05000000000000000000" pitchFamily="2" charset="2"/>
              <a:buChar char="Ø"/>
            </a:pPr>
            <a:r>
              <a:rPr lang="en-US" sz="2400" dirty="0"/>
              <a:t> Hence, before initiating an import of goods into India, an importer must ensure that the importing entity has </a:t>
            </a:r>
            <a:r>
              <a:rPr lang="en-US" sz="2400" b="1" dirty="0"/>
              <a:t>GST registration and IE code </a:t>
            </a:r>
            <a:r>
              <a:rPr lang="en-US" sz="2400" dirty="0"/>
              <a:t>– both of which are required to clear customs.</a:t>
            </a:r>
          </a:p>
          <a:p>
            <a:pPr marL="342900" indent="-342900" algn="just">
              <a:lnSpc>
                <a:spcPct val="150000"/>
              </a:lnSpc>
              <a:buFont typeface="Wingdings" panose="05000000000000000000" pitchFamily="2" charset="2"/>
              <a:buChar char="Ø"/>
            </a:pPr>
            <a:r>
              <a:rPr lang="en-US" sz="2400" dirty="0"/>
              <a:t>IEC may be </a:t>
            </a:r>
            <a:r>
              <a:rPr lang="en-US" sz="2400" b="1" dirty="0"/>
              <a:t>applied on behalf </a:t>
            </a:r>
            <a:r>
              <a:rPr lang="en-US" sz="2400" dirty="0"/>
              <a:t>of a firm which may be a Proprietorship, Partnership, LLP, Limited Company, Trust, HUF, and Society.</a:t>
            </a:r>
          </a:p>
        </p:txBody>
      </p:sp>
      <p:sp>
        <p:nvSpPr>
          <p:cNvPr id="8" name="Rectangle 7"/>
          <p:cNvSpPr/>
          <p:nvPr/>
        </p:nvSpPr>
        <p:spPr>
          <a:xfrm>
            <a:off x="193430" y="316130"/>
            <a:ext cx="8721969" cy="461665"/>
          </a:xfrm>
          <a:prstGeom prst="rect">
            <a:avLst/>
          </a:prstGeom>
        </p:spPr>
        <p:txBody>
          <a:bodyPr wrap="square">
            <a:spAutoFit/>
          </a:bodyPr>
          <a:lstStyle/>
          <a:p>
            <a:r>
              <a:rPr lang="en-US" sz="2400" b="1" u="sng" dirty="0">
                <a:solidFill>
                  <a:srgbClr val="040C28"/>
                </a:solidFill>
                <a:latin typeface="Google Sans"/>
              </a:rPr>
              <a:t>OBTAINING IMPORTER-EXPORTER CODE (IEC) NUMBER</a:t>
            </a:r>
            <a:endParaRPr lang="en-IN" sz="2400" b="1" u="sng" dirty="0">
              <a:solidFill>
                <a:srgbClr val="040C28"/>
              </a:solidFill>
              <a:latin typeface="Google San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8793" y="60274"/>
            <a:ext cx="864076" cy="973379"/>
          </a:xfrm>
          <a:prstGeom prst="rect">
            <a:avLst/>
          </a:prstGeom>
        </p:spPr>
      </p:pic>
    </p:spTree>
    <p:extLst>
      <p:ext uri="{BB962C8B-B14F-4D97-AF65-F5344CB8AC3E}">
        <p14:creationId xmlns:p14="http://schemas.microsoft.com/office/powerpoint/2010/main" val="361873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7878" y="842694"/>
            <a:ext cx="10788161" cy="4708981"/>
          </a:xfrm>
          <a:prstGeom prst="rect">
            <a:avLst/>
          </a:prstGeom>
        </p:spPr>
        <p:txBody>
          <a:bodyPr wrap="square">
            <a:spAutoFit/>
          </a:bodyPr>
          <a:lstStyle/>
          <a:p>
            <a:pPr marL="342900" indent="-342900">
              <a:buFont typeface="Wingdings" panose="05000000000000000000" pitchFamily="2" charset="2"/>
              <a:buChar char="q"/>
            </a:pPr>
            <a:r>
              <a:rPr lang="en-US" sz="2000" dirty="0"/>
              <a:t>The </a:t>
            </a:r>
            <a:r>
              <a:rPr lang="en-US" sz="2000" b="1" dirty="0"/>
              <a:t>list of scanned documents required </a:t>
            </a:r>
            <a:r>
              <a:rPr lang="en-US" sz="2000" dirty="0"/>
              <a:t>for IEC Registration is listed as follows: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q"/>
            </a:pPr>
            <a:r>
              <a:rPr lang="en-US" sz="2000" dirty="0"/>
              <a:t> </a:t>
            </a:r>
            <a:r>
              <a:rPr lang="en-US" sz="2000" b="1" dirty="0"/>
              <a:t>Proof of establishment/incorporation/registration</a:t>
            </a:r>
            <a:r>
              <a:rPr lang="en-US" sz="2000" dirty="0"/>
              <a:t>: The following type of Firm needs to submit the establishment/incorporation/registration certificate:</a:t>
            </a:r>
          </a:p>
          <a:p>
            <a:pPr marL="800100" lvl="1" indent="-342900">
              <a:buFont typeface="Wingdings" panose="05000000000000000000" pitchFamily="2" charset="2"/>
              <a:buChar char="Ø"/>
            </a:pPr>
            <a:r>
              <a:rPr lang="en-US" sz="2000" dirty="0"/>
              <a:t>Partnership</a:t>
            </a:r>
          </a:p>
          <a:p>
            <a:pPr marL="800100" lvl="1" indent="-342900">
              <a:buFont typeface="Wingdings" panose="05000000000000000000" pitchFamily="2" charset="2"/>
              <a:buChar char="Ø"/>
            </a:pPr>
            <a:r>
              <a:rPr lang="en-US" sz="2000" dirty="0"/>
              <a:t>Registered Society</a:t>
            </a:r>
          </a:p>
          <a:p>
            <a:pPr marL="800100" lvl="1" indent="-342900">
              <a:buFont typeface="Wingdings" panose="05000000000000000000" pitchFamily="2" charset="2"/>
              <a:buChar char="Ø"/>
            </a:pPr>
            <a:r>
              <a:rPr lang="en-US" sz="2000" dirty="0"/>
              <a:t>Trust</a:t>
            </a:r>
          </a:p>
          <a:p>
            <a:pPr marL="800100" lvl="1" indent="-342900">
              <a:buFont typeface="Wingdings" panose="05000000000000000000" pitchFamily="2" charset="2"/>
              <a:buChar char="Ø"/>
            </a:pPr>
            <a:r>
              <a:rPr lang="en-US" sz="2000" dirty="0"/>
              <a:t>HUF</a:t>
            </a:r>
          </a:p>
          <a:p>
            <a:pPr marL="800100" lvl="1" indent="-342900">
              <a:buFont typeface="Wingdings" panose="05000000000000000000" pitchFamily="2" charset="2"/>
              <a:buChar char="Ø"/>
            </a:pPr>
            <a:r>
              <a:rPr lang="en-US" sz="2000" dirty="0"/>
              <a:t>Other</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q"/>
            </a:pPr>
            <a:r>
              <a:rPr lang="en-US" sz="2000" b="1" dirty="0"/>
              <a:t>Proof of Address</a:t>
            </a:r>
            <a:r>
              <a:rPr lang="en-US" sz="2000" dirty="0"/>
              <a:t>: Proof of Address can be any one of the following documents:</a:t>
            </a:r>
          </a:p>
          <a:p>
            <a:pPr marL="800100" lvl="1" indent="-342900">
              <a:buFont typeface="Wingdings" panose="05000000000000000000" pitchFamily="2" charset="2"/>
              <a:buChar char="Ø"/>
            </a:pPr>
            <a:r>
              <a:rPr lang="en-US" sz="2000" dirty="0"/>
              <a:t>Rent agreement</a:t>
            </a:r>
          </a:p>
          <a:p>
            <a:pPr marL="800100" lvl="1" indent="-342900">
              <a:buFont typeface="Wingdings" panose="05000000000000000000" pitchFamily="2" charset="2"/>
              <a:buChar char="Ø"/>
            </a:pPr>
            <a:r>
              <a:rPr lang="en-US" sz="2000" dirty="0"/>
              <a:t>Lease deed</a:t>
            </a:r>
          </a:p>
          <a:p>
            <a:pPr marL="800100" lvl="1" indent="-342900">
              <a:buFont typeface="Wingdings" panose="05000000000000000000" pitchFamily="2" charset="2"/>
              <a:buChar char="Ø"/>
            </a:pPr>
            <a:r>
              <a:rPr lang="en-US" sz="2000" dirty="0"/>
              <a:t>Electricity bill</a:t>
            </a:r>
          </a:p>
          <a:p>
            <a:pPr marL="800100" lvl="1" indent="-342900">
              <a:buFont typeface="Wingdings" panose="05000000000000000000" pitchFamily="2" charset="2"/>
              <a:buChar char="Ø"/>
            </a:pPr>
            <a:r>
              <a:rPr lang="en-US" sz="2000" dirty="0"/>
              <a:t>Partnership deed</a:t>
            </a:r>
          </a:p>
        </p:txBody>
      </p:sp>
      <p:sp>
        <p:nvSpPr>
          <p:cNvPr id="5" name="Rectangle 4"/>
          <p:cNvSpPr/>
          <p:nvPr/>
        </p:nvSpPr>
        <p:spPr>
          <a:xfrm>
            <a:off x="152401" y="263769"/>
            <a:ext cx="5612177"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marL="285750" indent="-285750">
              <a:buFont typeface="Wingdings" panose="05000000000000000000" pitchFamily="2" charset="2"/>
              <a:buChar char="Ø"/>
            </a:pPr>
            <a:r>
              <a:rPr lang="en-US" b="1" dirty="0">
                <a:solidFill>
                  <a:schemeClr val="bg1"/>
                </a:solidFill>
              </a:rPr>
              <a:t>DOCUMENTS REQUIRED FOR IEC CODE REGISTRATION</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5889017"/>
            <a:ext cx="864076" cy="973379"/>
          </a:xfrm>
          <a:prstGeom prst="rect">
            <a:avLst/>
          </a:prstGeom>
        </p:spPr>
      </p:pic>
    </p:spTree>
    <p:extLst>
      <p:ext uri="{BB962C8B-B14F-4D97-AF65-F5344CB8AC3E}">
        <p14:creationId xmlns:p14="http://schemas.microsoft.com/office/powerpoint/2010/main" val="285256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2128</Words>
  <Application>Microsoft Office PowerPoint</Application>
  <PresentationFormat>Widescreen</PresentationFormat>
  <Paragraphs>191</Paragraphs>
  <Slides>31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AEmb</vt:lpstr>
      <vt:lpstr>Arial</vt:lpstr>
      <vt:lpstr>Calibri</vt:lpstr>
      <vt:lpstr>Calibri Light</vt:lpstr>
      <vt:lpstr>Google Sans</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 OF REGISTRATION EPC</vt:lpstr>
      <vt:lpstr>PowerPoint Presentation</vt:lpstr>
      <vt:lpstr>International Body</vt:lpstr>
      <vt:lpstr>Local Bodies</vt:lpstr>
      <vt:lpstr>TRADE PROMOTION AGENCIES </vt:lpstr>
      <vt:lpstr>Development Authorities (Mandatory)</vt:lpstr>
      <vt:lpstr>Commodity Board (Mandatory)</vt:lpstr>
      <vt:lpstr>PowerPoint Presentation</vt:lpstr>
      <vt:lpstr>PowerPoint Presentation</vt:lpstr>
      <vt:lpstr>PowerPoint Presentation</vt:lpstr>
      <vt:lpstr>PowerPoint Presentation</vt:lpstr>
      <vt:lpstr>Why important Segment(Industry) selection for export</vt:lpstr>
      <vt:lpstr>PowerPoint Presentation</vt:lpstr>
      <vt:lpstr>HOW TO SELECT RIGHT INDUSTRY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1</dc:creator>
  <cp:lastModifiedBy>Vijay Gondaliya</cp:lastModifiedBy>
  <cp:revision>25</cp:revision>
  <dcterms:created xsi:type="dcterms:W3CDTF">2023-09-20T04:29:31Z</dcterms:created>
  <dcterms:modified xsi:type="dcterms:W3CDTF">2024-08-03T06:39:49Z</dcterms:modified>
</cp:coreProperties>
</file>