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4" r:id="rId3"/>
    <p:sldId id="258" r:id="rId4"/>
    <p:sldId id="259" r:id="rId5"/>
    <p:sldId id="260" r:id="rId6"/>
    <p:sldId id="261" r:id="rId7"/>
    <p:sldId id="262" r:id="rId8"/>
    <p:sldId id="264" r:id="rId9"/>
    <p:sldId id="263"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C799"/>
    <a:srgbClr val="FAD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70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802DE2A-8E82-4DAE-B7A4-2826E9A4EC8B}" type="datetimeFigureOut">
              <a:rPr lang="en-IN" smtClean="0"/>
              <a:pPr/>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A694B5-214A-4A34-A158-92ECE9821671}" type="slidenum">
              <a:rPr lang="en-IN" smtClean="0"/>
              <a:pPr/>
              <a:t>‹#›</a:t>
            </a:fld>
            <a:endParaRPr lang="en-IN"/>
          </a:p>
        </p:txBody>
      </p:sp>
    </p:spTree>
    <p:extLst>
      <p:ext uri="{BB962C8B-B14F-4D97-AF65-F5344CB8AC3E}">
        <p14:creationId xmlns:p14="http://schemas.microsoft.com/office/powerpoint/2010/main" val="32857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802DE2A-8E82-4DAE-B7A4-2826E9A4EC8B}" type="datetimeFigureOut">
              <a:rPr lang="en-IN" smtClean="0"/>
              <a:pPr/>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A694B5-214A-4A34-A158-92ECE9821671}" type="slidenum">
              <a:rPr lang="en-IN" smtClean="0"/>
              <a:pPr/>
              <a:t>‹#›</a:t>
            </a:fld>
            <a:endParaRPr lang="en-IN"/>
          </a:p>
        </p:txBody>
      </p:sp>
    </p:spTree>
    <p:extLst>
      <p:ext uri="{BB962C8B-B14F-4D97-AF65-F5344CB8AC3E}">
        <p14:creationId xmlns:p14="http://schemas.microsoft.com/office/powerpoint/2010/main" val="111015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802DE2A-8E82-4DAE-B7A4-2826E9A4EC8B}" type="datetimeFigureOut">
              <a:rPr lang="en-IN" smtClean="0"/>
              <a:pPr/>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A694B5-214A-4A34-A158-92ECE9821671}" type="slidenum">
              <a:rPr lang="en-IN" smtClean="0"/>
              <a:pPr/>
              <a:t>‹#›</a:t>
            </a:fld>
            <a:endParaRPr lang="en-IN"/>
          </a:p>
        </p:txBody>
      </p:sp>
    </p:spTree>
    <p:extLst>
      <p:ext uri="{BB962C8B-B14F-4D97-AF65-F5344CB8AC3E}">
        <p14:creationId xmlns:p14="http://schemas.microsoft.com/office/powerpoint/2010/main" val="290115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802DE2A-8E82-4DAE-B7A4-2826E9A4EC8B}" type="datetimeFigureOut">
              <a:rPr lang="en-IN" smtClean="0"/>
              <a:pPr/>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A694B5-214A-4A34-A158-92ECE9821671}" type="slidenum">
              <a:rPr lang="en-IN" smtClean="0"/>
              <a:pPr/>
              <a:t>‹#›</a:t>
            </a:fld>
            <a:endParaRPr lang="en-IN"/>
          </a:p>
        </p:txBody>
      </p:sp>
    </p:spTree>
    <p:extLst>
      <p:ext uri="{BB962C8B-B14F-4D97-AF65-F5344CB8AC3E}">
        <p14:creationId xmlns:p14="http://schemas.microsoft.com/office/powerpoint/2010/main" val="4108082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02DE2A-8E82-4DAE-B7A4-2826E9A4EC8B}" type="datetimeFigureOut">
              <a:rPr lang="en-IN" smtClean="0"/>
              <a:pPr/>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A694B5-214A-4A34-A158-92ECE9821671}" type="slidenum">
              <a:rPr lang="en-IN" smtClean="0"/>
              <a:pPr/>
              <a:t>‹#›</a:t>
            </a:fld>
            <a:endParaRPr lang="en-IN"/>
          </a:p>
        </p:txBody>
      </p:sp>
    </p:spTree>
    <p:extLst>
      <p:ext uri="{BB962C8B-B14F-4D97-AF65-F5344CB8AC3E}">
        <p14:creationId xmlns:p14="http://schemas.microsoft.com/office/powerpoint/2010/main" val="28172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802DE2A-8E82-4DAE-B7A4-2826E9A4EC8B}" type="datetimeFigureOut">
              <a:rPr lang="en-IN" smtClean="0"/>
              <a:pPr/>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A694B5-214A-4A34-A158-92ECE9821671}" type="slidenum">
              <a:rPr lang="en-IN" smtClean="0"/>
              <a:pPr/>
              <a:t>‹#›</a:t>
            </a:fld>
            <a:endParaRPr lang="en-IN"/>
          </a:p>
        </p:txBody>
      </p:sp>
    </p:spTree>
    <p:extLst>
      <p:ext uri="{BB962C8B-B14F-4D97-AF65-F5344CB8AC3E}">
        <p14:creationId xmlns:p14="http://schemas.microsoft.com/office/powerpoint/2010/main" val="319399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802DE2A-8E82-4DAE-B7A4-2826E9A4EC8B}" type="datetimeFigureOut">
              <a:rPr lang="en-IN" smtClean="0"/>
              <a:pPr/>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A694B5-214A-4A34-A158-92ECE9821671}" type="slidenum">
              <a:rPr lang="en-IN" smtClean="0"/>
              <a:pPr/>
              <a:t>‹#›</a:t>
            </a:fld>
            <a:endParaRPr lang="en-IN"/>
          </a:p>
        </p:txBody>
      </p:sp>
    </p:spTree>
    <p:extLst>
      <p:ext uri="{BB962C8B-B14F-4D97-AF65-F5344CB8AC3E}">
        <p14:creationId xmlns:p14="http://schemas.microsoft.com/office/powerpoint/2010/main" val="90511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802DE2A-8E82-4DAE-B7A4-2826E9A4EC8B}" type="datetimeFigureOut">
              <a:rPr lang="en-IN" smtClean="0"/>
              <a:pPr/>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A694B5-214A-4A34-A158-92ECE9821671}" type="slidenum">
              <a:rPr lang="en-IN" smtClean="0"/>
              <a:pPr/>
              <a:t>‹#›</a:t>
            </a:fld>
            <a:endParaRPr lang="en-IN"/>
          </a:p>
        </p:txBody>
      </p:sp>
    </p:spTree>
    <p:extLst>
      <p:ext uri="{BB962C8B-B14F-4D97-AF65-F5344CB8AC3E}">
        <p14:creationId xmlns:p14="http://schemas.microsoft.com/office/powerpoint/2010/main" val="272960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02DE2A-8E82-4DAE-B7A4-2826E9A4EC8B}" type="datetimeFigureOut">
              <a:rPr lang="en-IN" smtClean="0"/>
              <a:pPr/>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A694B5-214A-4A34-A158-92ECE9821671}" type="slidenum">
              <a:rPr lang="en-IN" smtClean="0"/>
              <a:pPr/>
              <a:t>‹#›</a:t>
            </a:fld>
            <a:endParaRPr lang="en-IN"/>
          </a:p>
        </p:txBody>
      </p:sp>
    </p:spTree>
    <p:extLst>
      <p:ext uri="{BB962C8B-B14F-4D97-AF65-F5344CB8AC3E}">
        <p14:creationId xmlns:p14="http://schemas.microsoft.com/office/powerpoint/2010/main" val="3441988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802DE2A-8E82-4DAE-B7A4-2826E9A4EC8B}" type="datetimeFigureOut">
              <a:rPr lang="en-IN" smtClean="0"/>
              <a:pPr/>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A694B5-214A-4A34-A158-92ECE9821671}" type="slidenum">
              <a:rPr lang="en-IN" smtClean="0"/>
              <a:pPr/>
              <a:t>‹#›</a:t>
            </a:fld>
            <a:endParaRPr lang="en-IN"/>
          </a:p>
        </p:txBody>
      </p:sp>
    </p:spTree>
    <p:extLst>
      <p:ext uri="{BB962C8B-B14F-4D97-AF65-F5344CB8AC3E}">
        <p14:creationId xmlns:p14="http://schemas.microsoft.com/office/powerpoint/2010/main" val="1650985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802DE2A-8E82-4DAE-B7A4-2826E9A4EC8B}" type="datetimeFigureOut">
              <a:rPr lang="en-IN" smtClean="0"/>
              <a:pPr/>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A694B5-214A-4A34-A158-92ECE9821671}" type="slidenum">
              <a:rPr lang="en-IN" smtClean="0"/>
              <a:pPr/>
              <a:t>‹#›</a:t>
            </a:fld>
            <a:endParaRPr lang="en-IN"/>
          </a:p>
        </p:txBody>
      </p:sp>
    </p:spTree>
    <p:extLst>
      <p:ext uri="{BB962C8B-B14F-4D97-AF65-F5344CB8AC3E}">
        <p14:creationId xmlns:p14="http://schemas.microsoft.com/office/powerpoint/2010/main" val="162772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2DE2A-8E82-4DAE-B7A4-2826E9A4EC8B}" type="datetimeFigureOut">
              <a:rPr lang="en-IN" smtClean="0"/>
              <a:pPr/>
              <a:t>01-04-2024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A694B5-214A-4A34-A158-92ECE9821671}" type="slidenum">
              <a:rPr lang="en-IN" smtClean="0"/>
              <a:pPr/>
              <a:t>‹#›</a:t>
            </a:fld>
            <a:endParaRPr lang="en-IN"/>
          </a:p>
        </p:txBody>
      </p:sp>
    </p:spTree>
    <p:extLst>
      <p:ext uri="{BB962C8B-B14F-4D97-AF65-F5344CB8AC3E}">
        <p14:creationId xmlns:p14="http://schemas.microsoft.com/office/powerpoint/2010/main" val="519666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dripcapital.com/en-in/resources/blog/customs-clearance-proces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4214" y="4560845"/>
            <a:ext cx="2039201" cy="229715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9138" y="114300"/>
            <a:ext cx="7349351" cy="4352193"/>
          </a:xfrm>
          <a:prstGeom prst="rect">
            <a:avLst/>
          </a:prstGeom>
        </p:spPr>
      </p:pic>
    </p:spTree>
    <p:extLst>
      <p:ext uri="{BB962C8B-B14F-4D97-AF65-F5344CB8AC3E}">
        <p14:creationId xmlns:p14="http://schemas.microsoft.com/office/powerpoint/2010/main" val="423119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8892" y="1953486"/>
            <a:ext cx="10779370" cy="4893647"/>
          </a:xfrm>
          <a:prstGeom prst="rect">
            <a:avLst/>
          </a:prstGeom>
        </p:spPr>
        <p:txBody>
          <a:bodyPr wrap="square">
            <a:spAutoFit/>
          </a:bodyPr>
          <a:lstStyle/>
          <a:p>
            <a:pPr marL="342900" indent="-342900">
              <a:buFont typeface="Wingdings" panose="05000000000000000000" pitchFamily="2" charset="2"/>
              <a:buChar char="Ø"/>
            </a:pPr>
            <a:r>
              <a:rPr lang="en-US" sz="2400" dirty="0"/>
              <a:t> Having an EXW arrangement means that there is </a:t>
            </a:r>
            <a:r>
              <a:rPr lang="en-US" sz="2400" b="1" dirty="0">
                <a:solidFill>
                  <a:srgbClr val="00B050"/>
                </a:solidFill>
              </a:rPr>
              <a:t>minimum obligation for the seller</a:t>
            </a:r>
            <a:r>
              <a:rPr lang="en-US" sz="2400" dirty="0"/>
              <a:t>, whereby he is responsible only till the delivery of goods at the named place, and the </a:t>
            </a:r>
            <a:r>
              <a:rPr lang="en-US" sz="2400" b="1" dirty="0">
                <a:solidFill>
                  <a:srgbClr val="00B050"/>
                </a:solidFill>
              </a:rPr>
              <a:t>buyer covers the entire shipping cost</a:t>
            </a:r>
            <a:r>
              <a:rPr lang="en-US" sz="2400" dirty="0"/>
              <a:t>.</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 EXW appears to be more in favor of the seller as he has no charges to pay once the goods have left the premises. </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 However the buyer may have certain advantages, if he manages to reduce the transportation costs and handle the shipping process more efficiently.</a:t>
            </a:r>
          </a:p>
          <a:p>
            <a:pPr marL="342900" indent="-342900">
              <a:buFont typeface="Wingdings" panose="05000000000000000000" pitchFamily="2" charset="2"/>
              <a:buChar char="Ø"/>
            </a:pPr>
            <a:endParaRPr lang="en-US" sz="2400" dirty="0"/>
          </a:p>
          <a:p>
            <a:pPr marL="342900" indent="-342900" algn="just">
              <a:buFont typeface="Wingdings" panose="05000000000000000000" pitchFamily="2" charset="2"/>
              <a:buChar char="Ø"/>
            </a:pPr>
            <a:r>
              <a:rPr lang="en-US" sz="2400" b="1" dirty="0"/>
              <a:t> To be more specific, it may still be necessary for the exporter to participate in the export reporting and clearance processes and cannot practically delegate them to the buyer.</a:t>
            </a:r>
          </a:p>
        </p:txBody>
      </p:sp>
      <p:sp>
        <p:nvSpPr>
          <p:cNvPr id="7" name="Title 1"/>
          <p:cNvSpPr txBox="1">
            <a:spLocks/>
          </p:cNvSpPr>
          <p:nvPr/>
        </p:nvSpPr>
        <p:spPr>
          <a:xfrm>
            <a:off x="70336" y="325316"/>
            <a:ext cx="4053255" cy="1325563"/>
          </a:xfrm>
          <a:prstGeom prst="rect">
            <a:avLst/>
          </a:prstGeom>
          <a:solidFill>
            <a:srgbClr val="FADC00"/>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Ex Works (Place): </a:t>
            </a:r>
          </a:p>
        </p:txBody>
      </p:sp>
    </p:spTree>
    <p:extLst>
      <p:ext uri="{BB962C8B-B14F-4D97-AF65-F5344CB8AC3E}">
        <p14:creationId xmlns:p14="http://schemas.microsoft.com/office/powerpoint/2010/main" val="3007144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3769" y="1310787"/>
            <a:ext cx="12115800" cy="4616648"/>
          </a:xfrm>
          <a:prstGeom prst="rect">
            <a:avLst/>
          </a:prstGeom>
        </p:spPr>
        <p:txBody>
          <a:bodyPr wrap="square">
            <a:spAutoFit/>
          </a:bodyPr>
          <a:lstStyle/>
          <a:p>
            <a:pPr>
              <a:lnSpc>
                <a:spcPct val="150000"/>
              </a:lnSpc>
            </a:pPr>
            <a:endParaRPr lang="en-US" sz="2800" b="1" dirty="0"/>
          </a:p>
          <a:p>
            <a:pPr>
              <a:lnSpc>
                <a:spcPct val="150000"/>
              </a:lnSpc>
              <a:buFont typeface="Arial" pitchFamily="34" charset="0"/>
              <a:buChar char="•"/>
            </a:pPr>
            <a:r>
              <a:rPr lang="en-US" sz="2400" dirty="0"/>
              <a:t> The seller is only responsible for maintaining goods at the initial stage.</a:t>
            </a:r>
          </a:p>
          <a:p>
            <a:pPr>
              <a:lnSpc>
                <a:spcPct val="150000"/>
              </a:lnSpc>
              <a:buFont typeface="Arial" pitchFamily="34" charset="0"/>
              <a:buChar char="•"/>
            </a:pPr>
            <a:r>
              <a:rPr lang="en-US" sz="2400" dirty="0"/>
              <a:t> The whole shipping procedure rests with the buyer.</a:t>
            </a:r>
          </a:p>
          <a:p>
            <a:pPr>
              <a:lnSpc>
                <a:spcPct val="150000"/>
              </a:lnSpc>
              <a:buFont typeface="Arial" pitchFamily="34" charset="0"/>
              <a:buChar char="•"/>
            </a:pPr>
            <a:r>
              <a:rPr lang="en-US" sz="2400" dirty="0"/>
              <a:t> Buyer is only responsible for loading goods from place of origin to ultimately his warehouse/factory.</a:t>
            </a:r>
          </a:p>
          <a:p>
            <a:pPr>
              <a:lnSpc>
                <a:spcPct val="150000"/>
              </a:lnSpc>
              <a:buFont typeface="Arial" pitchFamily="34" charset="0"/>
              <a:buChar char="•"/>
            </a:pPr>
            <a:r>
              <a:rPr lang="en-US" sz="2400" dirty="0"/>
              <a:t> All legal formalities are taken care of by the buyer.</a:t>
            </a:r>
          </a:p>
          <a:p>
            <a:pPr>
              <a:lnSpc>
                <a:spcPct val="150000"/>
              </a:lnSpc>
              <a:buFont typeface="Arial" pitchFamily="34" charset="0"/>
              <a:buChar char="•"/>
            </a:pPr>
            <a:r>
              <a:rPr lang="en-US" sz="2400" dirty="0"/>
              <a:t> All the charges, risk and responsibility of goods is again the buyer’s duty, from the warehouse to his place.</a:t>
            </a:r>
          </a:p>
        </p:txBody>
      </p:sp>
      <p:sp>
        <p:nvSpPr>
          <p:cNvPr id="6" name="Title 1"/>
          <p:cNvSpPr txBox="1">
            <a:spLocks/>
          </p:cNvSpPr>
          <p:nvPr/>
        </p:nvSpPr>
        <p:spPr>
          <a:xfrm>
            <a:off x="0" y="-14776"/>
            <a:ext cx="12192000" cy="1325563"/>
          </a:xfrm>
          <a:prstGeom prst="rect">
            <a:avLst/>
          </a:prstGeom>
          <a:solidFill>
            <a:srgbClr val="FAD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Font typeface="Wingdings" pitchFamily="2" charset="2"/>
              <a:buChar char="Ø"/>
            </a:pPr>
            <a:r>
              <a:rPr lang="en-US" sz="4000" b="1" dirty="0"/>
              <a:t>Following are the ex works shipping terms 2020:</a:t>
            </a:r>
          </a:p>
        </p:txBody>
      </p:sp>
    </p:spTree>
    <p:extLst>
      <p:ext uri="{BB962C8B-B14F-4D97-AF65-F5344CB8AC3E}">
        <p14:creationId xmlns:p14="http://schemas.microsoft.com/office/powerpoint/2010/main" val="146804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366" y="1325563"/>
            <a:ext cx="11764110" cy="4708981"/>
          </a:xfrm>
          <a:prstGeom prst="rect">
            <a:avLst/>
          </a:prstGeom>
        </p:spPr>
        <p:txBody>
          <a:bodyPr wrap="square">
            <a:spAutoFit/>
          </a:bodyPr>
          <a:lstStyle/>
          <a:p>
            <a:pPr>
              <a:lnSpc>
                <a:spcPct val="150000"/>
              </a:lnSpc>
            </a:pPr>
            <a:r>
              <a:rPr lang="en-US" sz="2800" b="1" dirty="0"/>
              <a:t>Seller –</a:t>
            </a:r>
          </a:p>
          <a:p>
            <a:pPr>
              <a:lnSpc>
                <a:spcPct val="150000"/>
              </a:lnSpc>
            </a:pPr>
            <a:r>
              <a:rPr lang="en-US" sz="2400" dirty="0"/>
              <a:t> Seller has </a:t>
            </a:r>
            <a:r>
              <a:rPr lang="en-US" sz="2400" b="1" dirty="0">
                <a:solidFill>
                  <a:srgbClr val="00B050"/>
                </a:solidFill>
              </a:rPr>
              <a:t>no obligation to provide any insurance cover</a:t>
            </a:r>
            <a:r>
              <a:rPr lang="en-US" sz="2400" dirty="0"/>
              <a:t>. However, he may provide assistance to the buyer in arranging insurance cover for the goods while they are in transit, </a:t>
            </a:r>
            <a:r>
              <a:rPr lang="en-US" sz="2400" b="1" dirty="0">
                <a:solidFill>
                  <a:srgbClr val="00B050"/>
                </a:solidFill>
              </a:rPr>
              <a:t>at buyer’s cost.</a:t>
            </a:r>
          </a:p>
          <a:p>
            <a:pPr>
              <a:lnSpc>
                <a:spcPct val="150000"/>
              </a:lnSpc>
            </a:pPr>
            <a:r>
              <a:rPr lang="en-US" sz="2800" b="1" dirty="0"/>
              <a:t>Buyer –</a:t>
            </a:r>
            <a:r>
              <a:rPr lang="en-US" sz="2800" dirty="0"/>
              <a:t> </a:t>
            </a:r>
          </a:p>
          <a:p>
            <a:pPr>
              <a:lnSpc>
                <a:spcPct val="150000"/>
              </a:lnSpc>
            </a:pPr>
            <a:r>
              <a:rPr lang="en-US" sz="2400" dirty="0"/>
              <a:t>Risk of goods is the buyer's responsibility. Any damage of goods during the process will be borne by the buyer. So the decision of insuring goods rests with the buyer, and </a:t>
            </a:r>
            <a:r>
              <a:rPr lang="en-US" sz="2400" b="1" dirty="0">
                <a:solidFill>
                  <a:srgbClr val="00B050"/>
                </a:solidFill>
              </a:rPr>
              <a:t>he may or may not insure the goods accordingly</a:t>
            </a:r>
          </a:p>
        </p:txBody>
      </p:sp>
      <p:sp>
        <p:nvSpPr>
          <p:cNvPr id="5" name="Title 1"/>
          <p:cNvSpPr txBox="1">
            <a:spLocks/>
          </p:cNvSpPr>
          <p:nvPr/>
        </p:nvSpPr>
        <p:spPr>
          <a:xfrm>
            <a:off x="0" y="0"/>
            <a:ext cx="12192000" cy="1325563"/>
          </a:xfrm>
          <a:prstGeom prst="rect">
            <a:avLst/>
          </a:prstGeom>
          <a:solidFill>
            <a:srgbClr val="FAD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Font typeface="Wingdings" pitchFamily="2" charset="2"/>
              <a:buChar char="Ø"/>
            </a:pPr>
            <a:r>
              <a:rPr lang="en-US" sz="4000" b="1" dirty="0"/>
              <a:t>Insurance</a:t>
            </a:r>
          </a:p>
        </p:txBody>
      </p:sp>
    </p:spTree>
    <p:extLst>
      <p:ext uri="{BB962C8B-B14F-4D97-AF65-F5344CB8AC3E}">
        <p14:creationId xmlns:p14="http://schemas.microsoft.com/office/powerpoint/2010/main" val="38979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956536" y="272562"/>
            <a:ext cx="4193933" cy="1325563"/>
          </a:xfrm>
          <a:prstGeom prst="rect">
            <a:avLst/>
          </a:prstGeom>
          <a:solidFill>
            <a:srgbClr val="56C7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Free Carrier (Place): </a:t>
            </a:r>
          </a:p>
        </p:txBody>
      </p:sp>
      <p:pic>
        <p:nvPicPr>
          <p:cNvPr id="7" name="Picture 6" descr="Seller_s_Place_Of_delivery.png"/>
          <p:cNvPicPr>
            <a:picLocks noChangeAspect="1"/>
          </p:cNvPicPr>
          <p:nvPr/>
        </p:nvPicPr>
        <p:blipFill>
          <a:blip r:embed="rId2"/>
          <a:stretch>
            <a:fillRect/>
          </a:stretch>
        </p:blipFill>
        <p:spPr>
          <a:xfrm>
            <a:off x="951457" y="2145323"/>
            <a:ext cx="10329695" cy="4519247"/>
          </a:xfrm>
          <a:prstGeom prst="round2DiagRect">
            <a:avLst>
              <a:gd name="adj1" fmla="val 16667"/>
              <a:gd name="adj2" fmla="val 0"/>
            </a:avLst>
          </a:prstGeom>
          <a:ln w="88900" cap="sq">
            <a:solidFill>
              <a:srgbClr val="56C799"/>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86256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1002" y="1916524"/>
            <a:ext cx="10988559" cy="2723823"/>
          </a:xfrm>
          <a:prstGeom prst="rect">
            <a:avLst/>
          </a:prstGeom>
        </p:spPr>
        <p:txBody>
          <a:bodyPr wrap="square">
            <a:spAutoFit/>
          </a:bodyPr>
          <a:lstStyle/>
          <a:p>
            <a:pPr>
              <a:buFont typeface="Arial" pitchFamily="34" charset="0"/>
              <a:buChar char="•"/>
            </a:pPr>
            <a:r>
              <a:rPr lang="en-US" sz="2400" dirty="0"/>
              <a:t>The seller is responsible for export clearance and delivering the goods to the carrier at the designated point of delivery in accordance with the Free Carrier (FCA) shipping terms. </a:t>
            </a:r>
          </a:p>
          <a:p>
            <a:pPr algn="just">
              <a:lnSpc>
                <a:spcPct val="150000"/>
              </a:lnSpc>
              <a:buFont typeface="Arial" pitchFamily="34" charset="0"/>
              <a:buChar char="•"/>
            </a:pPr>
            <a:r>
              <a:rPr lang="en-US" sz="2200" dirty="0"/>
              <a:t> </a:t>
            </a:r>
            <a:r>
              <a:rPr lang="en-US" sz="2200" b="1" dirty="0">
                <a:solidFill>
                  <a:srgbClr val="00B050"/>
                </a:solidFill>
              </a:rPr>
              <a:t>Once the cargo is prepared to be put onto the carrier</a:t>
            </a:r>
            <a:r>
              <a:rPr lang="en-US" sz="2200" dirty="0"/>
              <a:t>, the buyer takes responsibility for it. </a:t>
            </a:r>
          </a:p>
          <a:p>
            <a:pPr algn="just">
              <a:lnSpc>
                <a:spcPct val="150000"/>
              </a:lnSpc>
              <a:buFont typeface="Arial" pitchFamily="34" charset="0"/>
              <a:buChar char="•"/>
            </a:pPr>
            <a:r>
              <a:rPr lang="en-US" sz="2200" dirty="0"/>
              <a:t> FCA is applicable to all modes of transportation, including road, rail, sea, and air freight. </a:t>
            </a:r>
          </a:p>
          <a:p>
            <a:pPr algn="just">
              <a:lnSpc>
                <a:spcPct val="150000"/>
              </a:lnSpc>
              <a:buFont typeface="Arial" pitchFamily="34" charset="0"/>
              <a:buChar char="•"/>
            </a:pPr>
            <a:r>
              <a:rPr lang="en-US" sz="2200" dirty="0"/>
              <a:t> The buyer may arrange carriage at a lower cost than what their seller may offer. </a:t>
            </a:r>
          </a:p>
        </p:txBody>
      </p:sp>
      <p:sp>
        <p:nvSpPr>
          <p:cNvPr id="5" name="Rectangle 4"/>
          <p:cNvSpPr/>
          <p:nvPr/>
        </p:nvSpPr>
        <p:spPr>
          <a:xfrm>
            <a:off x="0" y="5019298"/>
            <a:ext cx="12192000" cy="1569660"/>
          </a:xfrm>
          <a:prstGeom prst="rect">
            <a:avLst/>
          </a:prstGeom>
        </p:spPr>
        <p:txBody>
          <a:bodyPr wrap="square">
            <a:spAutoFit/>
          </a:bodyPr>
          <a:lstStyle/>
          <a:p>
            <a:r>
              <a:rPr lang="en-US" sz="3200" b="1" dirty="0"/>
              <a:t>			         FCA Incoterms Process Flow</a:t>
            </a:r>
          </a:p>
          <a:p>
            <a:r>
              <a:rPr lang="en-US" sz="2800" dirty="0"/>
              <a:t>       There are usually two types of cases which will arise in an FCA transaction</a:t>
            </a:r>
            <a:r>
              <a:rPr lang="en-US" sz="3200" dirty="0"/>
              <a:t>:</a:t>
            </a:r>
          </a:p>
          <a:p>
            <a:endParaRPr lang="en-US" sz="3200" dirty="0"/>
          </a:p>
        </p:txBody>
      </p:sp>
      <p:sp>
        <p:nvSpPr>
          <p:cNvPr id="6" name="Title 1"/>
          <p:cNvSpPr txBox="1">
            <a:spLocks/>
          </p:cNvSpPr>
          <p:nvPr/>
        </p:nvSpPr>
        <p:spPr>
          <a:xfrm>
            <a:off x="70336" y="325316"/>
            <a:ext cx="4378572" cy="1325563"/>
          </a:xfrm>
          <a:prstGeom prst="rect">
            <a:avLst/>
          </a:prstGeom>
          <a:solidFill>
            <a:srgbClr val="FADC00"/>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Free Carrier (Place): </a:t>
            </a:r>
          </a:p>
        </p:txBody>
      </p:sp>
    </p:spTree>
    <p:extLst>
      <p:ext uri="{BB962C8B-B14F-4D97-AF65-F5344CB8AC3E}">
        <p14:creationId xmlns:p14="http://schemas.microsoft.com/office/powerpoint/2010/main" val="1513332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93143"/>
          </a:xfrm>
          <a:solidFill>
            <a:srgbClr val="FAD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2800" b="1" dirty="0"/>
              <a:t>Case 1: Seller (exporter) delivers at seller’s (exporter’s) premises</a:t>
            </a:r>
            <a:br>
              <a:rPr lang="en-US" sz="2800" b="1" dirty="0"/>
            </a:br>
            <a:r>
              <a:rPr lang="en-US" sz="2800" b="1" dirty="0"/>
              <a:t>The exporter just loads the goods from his premises in the importer’s truck.</a:t>
            </a:r>
            <a:endParaRPr lang="en-IN" sz="2800" b="1" dirty="0"/>
          </a:p>
        </p:txBody>
      </p:sp>
      <p:pic>
        <p:nvPicPr>
          <p:cNvPr id="5" name="Picture 4" descr="Seller_s_Place_Of_delivery.png"/>
          <p:cNvPicPr>
            <a:picLocks noChangeAspect="1"/>
          </p:cNvPicPr>
          <p:nvPr/>
        </p:nvPicPr>
        <p:blipFill>
          <a:blip r:embed="rId2"/>
          <a:stretch>
            <a:fillRect/>
          </a:stretch>
        </p:blipFill>
        <p:spPr>
          <a:xfrm>
            <a:off x="1239715" y="3622430"/>
            <a:ext cx="9390185" cy="3094894"/>
          </a:xfrm>
          <a:prstGeom prst="round2DiagRect">
            <a:avLst>
              <a:gd name="adj1" fmla="val 16667"/>
              <a:gd name="adj2" fmla="val 0"/>
            </a:avLst>
          </a:prstGeom>
          <a:ln w="88900" cap="sq">
            <a:solidFill>
              <a:srgbClr val="56C799"/>
            </a:solidFill>
            <a:miter lim="800000"/>
          </a:ln>
          <a:effectLst>
            <a:outerShdw blurRad="254000" algn="tl" rotWithShape="0">
              <a:srgbClr val="000000">
                <a:alpha val="43000"/>
              </a:srgbClr>
            </a:outerShdw>
          </a:effectLst>
        </p:spPr>
      </p:pic>
      <p:sp>
        <p:nvSpPr>
          <p:cNvPr id="6" name="Rectangle 5"/>
          <p:cNvSpPr/>
          <p:nvPr/>
        </p:nvSpPr>
        <p:spPr>
          <a:xfrm>
            <a:off x="126022" y="1233820"/>
            <a:ext cx="11740662" cy="2139047"/>
          </a:xfrm>
          <a:prstGeom prst="rect">
            <a:avLst/>
          </a:prstGeom>
        </p:spPr>
        <p:txBody>
          <a:bodyPr wrap="square">
            <a:spAutoFit/>
          </a:bodyPr>
          <a:lstStyle/>
          <a:p>
            <a:pPr>
              <a:buFont typeface="Wingdings" pitchFamily="2" charset="2"/>
              <a:buChar char="Ø"/>
            </a:pPr>
            <a:r>
              <a:rPr lang="en-US" sz="2800" b="1" dirty="0"/>
              <a:t> Seller’s place of delivery</a:t>
            </a:r>
            <a:endParaRPr lang="en-US" sz="2000" dirty="0"/>
          </a:p>
          <a:p>
            <a:pPr>
              <a:buFont typeface="Arial" pitchFamily="34" charset="0"/>
              <a:buChar char="•"/>
            </a:pPr>
            <a:r>
              <a:rPr lang="en-US" sz="2100" dirty="0"/>
              <a:t> In this scenario, the place of delivering goods before shipment is decided by the buyer.</a:t>
            </a:r>
          </a:p>
          <a:p>
            <a:pPr>
              <a:buFont typeface="Arial" pitchFamily="34" charset="0"/>
              <a:buChar char="•"/>
            </a:pPr>
            <a:r>
              <a:rPr lang="en-US" sz="2100" dirty="0"/>
              <a:t> The processing responsibility rests with the buyer.</a:t>
            </a:r>
          </a:p>
          <a:p>
            <a:pPr>
              <a:buFont typeface="Arial" pitchFamily="34" charset="0"/>
              <a:buChar char="•"/>
            </a:pPr>
            <a:r>
              <a:rPr lang="en-US" sz="2100" dirty="0"/>
              <a:t> The seller loads the goods, in a vehicle arranged by the buyer.</a:t>
            </a:r>
          </a:p>
          <a:p>
            <a:pPr>
              <a:buFont typeface="Arial" pitchFamily="34" charset="0"/>
              <a:buChar char="•"/>
            </a:pPr>
            <a:r>
              <a:rPr lang="en-US" sz="2100" dirty="0"/>
              <a:t> The goods are then transported to the place nominated by the buyer (even though it's the seller's place).</a:t>
            </a:r>
          </a:p>
          <a:p>
            <a:pPr>
              <a:buFont typeface="Arial" pitchFamily="34" charset="0"/>
              <a:buChar char="•"/>
            </a:pPr>
            <a:r>
              <a:rPr lang="en-US" sz="2100" dirty="0"/>
              <a:t> Responsibility of unloading goods totally rests with the buyer.</a:t>
            </a:r>
          </a:p>
        </p:txBody>
      </p:sp>
    </p:spTree>
    <p:extLst>
      <p:ext uri="{BB962C8B-B14F-4D97-AF65-F5344CB8AC3E}">
        <p14:creationId xmlns:p14="http://schemas.microsoft.com/office/powerpoint/2010/main" val="1781953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33146"/>
          </a:xfrm>
          <a:solidFill>
            <a:srgbClr val="FAD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2400" b="1" dirty="0"/>
              <a:t>Case 2 : Seller (exporter) delivers at buyer’s (importer’s) location in seller’s (exporter’s) country itself</a:t>
            </a:r>
            <a:br>
              <a:rPr lang="en-US" sz="2400" b="1" dirty="0"/>
            </a:br>
            <a:r>
              <a:rPr lang="en-US" sz="2400" b="1" dirty="0"/>
              <a:t>Here, the exporter delivers the goods at the location nominated by the importer (terminal, transport hub, forwarding agent's warehouse, etc.).</a:t>
            </a:r>
          </a:p>
        </p:txBody>
      </p:sp>
      <p:sp>
        <p:nvSpPr>
          <p:cNvPr id="6" name="Rectangle 5"/>
          <p:cNvSpPr/>
          <p:nvPr/>
        </p:nvSpPr>
        <p:spPr>
          <a:xfrm>
            <a:off x="0" y="1433146"/>
            <a:ext cx="12192000" cy="2785378"/>
          </a:xfrm>
          <a:prstGeom prst="rect">
            <a:avLst/>
          </a:prstGeom>
        </p:spPr>
        <p:txBody>
          <a:bodyPr wrap="square">
            <a:spAutoFit/>
          </a:bodyPr>
          <a:lstStyle/>
          <a:p>
            <a:pPr>
              <a:buFont typeface="Wingdings" pitchFamily="2" charset="2"/>
              <a:buChar char="Ø"/>
            </a:pPr>
            <a:r>
              <a:rPr lang="en-US" sz="2800" b="1" dirty="0"/>
              <a:t>  Agent’s place of delivery</a:t>
            </a:r>
            <a:endParaRPr lang="en-US" sz="2000" dirty="0"/>
          </a:p>
          <a:p>
            <a:pPr>
              <a:buFont typeface="Arial" pitchFamily="34" charset="0"/>
              <a:buChar char="•"/>
            </a:pPr>
            <a:r>
              <a:rPr lang="en-US" sz="2100" dirty="0"/>
              <a:t> In (FCA) Free Carrier Incoterms, the place of delivering goods before shipment is decided by the buyer - nominating his own vessel, transport hub, forwarding agent, etc.</a:t>
            </a:r>
          </a:p>
          <a:p>
            <a:pPr>
              <a:buFont typeface="Arial" pitchFamily="34" charset="0"/>
              <a:buChar char="•"/>
            </a:pPr>
            <a:r>
              <a:rPr lang="en-US" sz="2100" dirty="0"/>
              <a:t> The processing responsibility rests with the exporter, till the agent’s warehouse.</a:t>
            </a:r>
          </a:p>
          <a:p>
            <a:pPr>
              <a:buFont typeface="Arial" pitchFamily="34" charset="0"/>
              <a:buChar char="•"/>
            </a:pPr>
            <a:r>
              <a:rPr lang="en-US" sz="2100" dirty="0"/>
              <a:t> The seller loads the goods &amp; transports it till the warehouse.</a:t>
            </a:r>
          </a:p>
          <a:p>
            <a:pPr>
              <a:buFont typeface="Arial" pitchFamily="34" charset="0"/>
              <a:buChar char="•"/>
            </a:pPr>
            <a:r>
              <a:rPr lang="en-US" sz="2100" dirty="0"/>
              <a:t> Once the goods are transported to the agent’s warehouse, their responsibility shifts from the seller to the buyer.</a:t>
            </a:r>
          </a:p>
          <a:p>
            <a:pPr>
              <a:buFont typeface="Arial" pitchFamily="34" charset="0"/>
              <a:buChar char="•"/>
            </a:pPr>
            <a:r>
              <a:rPr lang="en-US" sz="2100" dirty="0"/>
              <a:t> The unloading of goods is also the responsibility of the buyer.</a:t>
            </a:r>
          </a:p>
        </p:txBody>
      </p:sp>
      <p:pic>
        <p:nvPicPr>
          <p:cNvPr id="7" name="Picture 6" descr="Agent_s_Place_Of_delivery.png"/>
          <p:cNvPicPr>
            <a:picLocks noChangeAspect="1"/>
          </p:cNvPicPr>
          <p:nvPr/>
        </p:nvPicPr>
        <p:blipFill>
          <a:blip r:embed="rId2"/>
          <a:stretch>
            <a:fillRect/>
          </a:stretch>
        </p:blipFill>
        <p:spPr>
          <a:xfrm>
            <a:off x="1969477" y="4306447"/>
            <a:ext cx="8487507" cy="2388600"/>
          </a:xfrm>
          <a:prstGeom prst="round2DiagRect">
            <a:avLst>
              <a:gd name="adj1" fmla="val 16667"/>
              <a:gd name="adj2" fmla="val 0"/>
            </a:avLst>
          </a:prstGeom>
          <a:ln w="88900" cap="sq">
            <a:solidFill>
              <a:srgbClr val="56C799"/>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57950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132" y="1433146"/>
            <a:ext cx="12112868" cy="4401205"/>
          </a:xfrm>
          <a:prstGeom prst="rect">
            <a:avLst/>
          </a:prstGeom>
        </p:spPr>
        <p:txBody>
          <a:bodyPr wrap="square">
            <a:spAutoFit/>
          </a:bodyPr>
          <a:lstStyle/>
          <a:p>
            <a:endParaRPr lang="en-US" sz="2400" b="1" dirty="0"/>
          </a:p>
          <a:p>
            <a:pPr>
              <a:buFont typeface="Arial" pitchFamily="34" charset="0"/>
              <a:buChar char="•"/>
            </a:pPr>
            <a:r>
              <a:rPr lang="en-US" sz="2400" b="1" dirty="0"/>
              <a:t> Seller’s Responsibility</a:t>
            </a:r>
          </a:p>
          <a:p>
            <a:endParaRPr lang="en-US" sz="2400" dirty="0"/>
          </a:p>
          <a:p>
            <a:r>
              <a:rPr lang="en-US" sz="2000" dirty="0"/>
              <a:t>Providing all the documents, in terms of commercial invoice, bill of lading, packing list, etc. and the equivalent documents mentioned during the period of contract, along with the loading of goods, supported with proper identification and verification.</a:t>
            </a:r>
          </a:p>
          <a:p>
            <a:r>
              <a:rPr lang="en-US" sz="2000" dirty="0"/>
              <a:t>The documents can be in any format, i.e., either paper or electronic form.</a:t>
            </a:r>
          </a:p>
          <a:p>
            <a:endParaRPr lang="en-US" sz="2000" dirty="0"/>
          </a:p>
          <a:p>
            <a:endParaRPr lang="en-US" sz="2000" dirty="0"/>
          </a:p>
          <a:p>
            <a:pPr>
              <a:buFont typeface="Arial" pitchFamily="34" charset="0"/>
              <a:buChar char="•"/>
            </a:pPr>
            <a:r>
              <a:rPr lang="en-US" sz="2400" b="1" dirty="0"/>
              <a:t> Buyer’s Responsibility</a:t>
            </a:r>
            <a:r>
              <a:rPr lang="en-US" sz="2400" dirty="0"/>
              <a:t> </a:t>
            </a:r>
          </a:p>
          <a:p>
            <a:endParaRPr lang="en-US" sz="2400" dirty="0"/>
          </a:p>
          <a:p>
            <a:r>
              <a:rPr lang="en-US" sz="2000" dirty="0"/>
              <a:t>To pay the price of goods and all the transportation costs from seller’s place to buyer’s nominated place where the goods are unloaded by the seller.</a:t>
            </a:r>
          </a:p>
        </p:txBody>
      </p:sp>
      <p:sp>
        <p:nvSpPr>
          <p:cNvPr id="5" name="Title 1"/>
          <p:cNvSpPr>
            <a:spLocks noGrp="1"/>
          </p:cNvSpPr>
          <p:nvPr>
            <p:ph type="title"/>
          </p:nvPr>
        </p:nvSpPr>
        <p:spPr>
          <a:xfrm>
            <a:off x="0" y="0"/>
            <a:ext cx="12192000" cy="1433146"/>
          </a:xfrm>
          <a:solidFill>
            <a:srgbClr val="FAD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buFont typeface="Wingdings" pitchFamily="2" charset="2"/>
              <a:buChar char="Ø"/>
            </a:pPr>
            <a:r>
              <a:rPr lang="en-US" sz="5400" b="1" dirty="0"/>
              <a:t>General Obligations</a:t>
            </a:r>
          </a:p>
        </p:txBody>
      </p:sp>
    </p:spTree>
    <p:extLst>
      <p:ext uri="{BB962C8B-B14F-4D97-AF65-F5344CB8AC3E}">
        <p14:creationId xmlns:p14="http://schemas.microsoft.com/office/powerpoint/2010/main" val="1986761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858452"/>
            <a:ext cx="10767646" cy="3354765"/>
          </a:xfrm>
          <a:prstGeom prst="rect">
            <a:avLst/>
          </a:prstGeom>
        </p:spPr>
        <p:txBody>
          <a:bodyPr wrap="square">
            <a:spAutoFit/>
          </a:bodyPr>
          <a:lstStyle/>
          <a:p>
            <a:endParaRPr lang="en-US" sz="2400" b="1" dirty="0"/>
          </a:p>
          <a:p>
            <a:pPr>
              <a:buFont typeface="Arial" pitchFamily="34" charset="0"/>
              <a:buChar char="•"/>
            </a:pPr>
            <a:r>
              <a:rPr lang="en-US" sz="2400" b="1" dirty="0"/>
              <a:t> Seller’s Point</a:t>
            </a:r>
            <a:endParaRPr lang="en-US" sz="2400" dirty="0"/>
          </a:p>
          <a:p>
            <a:r>
              <a:rPr lang="en-US" sz="2000" dirty="0"/>
              <a:t>Case 1 - The seller bears the risk of goods </a:t>
            </a:r>
            <a:r>
              <a:rPr lang="en-US" sz="2000" dirty="0" err="1"/>
              <a:t>upto</a:t>
            </a:r>
            <a:r>
              <a:rPr lang="en-US" sz="2000" dirty="0"/>
              <a:t> the loading of goods.</a:t>
            </a:r>
          </a:p>
          <a:p>
            <a:r>
              <a:rPr lang="en-US" sz="2000" dirty="0"/>
              <a:t>Case 2 - The seller bears the risk &amp; responsibility of goods </a:t>
            </a:r>
            <a:r>
              <a:rPr lang="en-US" sz="2000" dirty="0" err="1"/>
              <a:t>upto</a:t>
            </a:r>
            <a:r>
              <a:rPr lang="en-US" sz="2000" dirty="0"/>
              <a:t> the agent’s warehouse.</a:t>
            </a:r>
          </a:p>
          <a:p>
            <a:endParaRPr lang="en-US" sz="2000" dirty="0"/>
          </a:p>
          <a:p>
            <a:endParaRPr lang="en-US" sz="2000" dirty="0"/>
          </a:p>
          <a:p>
            <a:endParaRPr lang="en-US" sz="2000" dirty="0"/>
          </a:p>
          <a:p>
            <a:pPr>
              <a:buFont typeface="Arial" pitchFamily="34" charset="0"/>
              <a:buChar char="•"/>
            </a:pPr>
            <a:r>
              <a:rPr lang="en-US" sz="2400" b="1" dirty="0"/>
              <a:t> Buyer’s Point</a:t>
            </a:r>
            <a:endParaRPr lang="en-US" sz="2400" dirty="0"/>
          </a:p>
          <a:p>
            <a:r>
              <a:rPr lang="en-US" sz="2000" dirty="0"/>
              <a:t>The buyer bears all the risks concerning damage to the goods from the time goods have been delivered by the seller to the nominated place.</a:t>
            </a:r>
          </a:p>
        </p:txBody>
      </p:sp>
      <p:sp>
        <p:nvSpPr>
          <p:cNvPr id="5" name="Title 1"/>
          <p:cNvSpPr txBox="1">
            <a:spLocks/>
          </p:cNvSpPr>
          <p:nvPr/>
        </p:nvSpPr>
        <p:spPr>
          <a:xfrm>
            <a:off x="0" y="0"/>
            <a:ext cx="12192000" cy="1433146"/>
          </a:xfrm>
          <a:prstGeom prst="rect">
            <a:avLst/>
          </a:prstGeom>
          <a:solidFill>
            <a:srgbClr val="FAD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Font typeface="Wingdings" pitchFamily="2" charset="2"/>
              <a:buChar char="Ø"/>
            </a:pPr>
            <a:r>
              <a:rPr lang="en-US" sz="6000" b="1" dirty="0"/>
              <a:t>Transfer of Risk</a:t>
            </a:r>
          </a:p>
        </p:txBody>
      </p:sp>
    </p:spTree>
    <p:extLst>
      <p:ext uri="{BB962C8B-B14F-4D97-AF65-F5344CB8AC3E}">
        <p14:creationId xmlns:p14="http://schemas.microsoft.com/office/powerpoint/2010/main" val="4008586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9630" y="1450731"/>
            <a:ext cx="11652739" cy="4585871"/>
          </a:xfrm>
          <a:prstGeom prst="rect">
            <a:avLst/>
          </a:prstGeom>
        </p:spPr>
        <p:txBody>
          <a:bodyPr wrap="square">
            <a:spAutoFit/>
          </a:bodyPr>
          <a:lstStyle/>
          <a:p>
            <a:endParaRPr lang="en-US" sz="2200" b="1" dirty="0"/>
          </a:p>
          <a:p>
            <a:pPr>
              <a:buFont typeface="Arial" pitchFamily="34" charset="0"/>
              <a:buChar char="•"/>
            </a:pPr>
            <a:r>
              <a:rPr lang="en-US" sz="2200" b="1" dirty="0"/>
              <a:t> </a:t>
            </a:r>
            <a:r>
              <a:rPr lang="en-US" sz="3600" b="1" dirty="0"/>
              <a:t>Seller’s Responsibility</a:t>
            </a:r>
            <a:r>
              <a:rPr lang="en-US" sz="3600" dirty="0"/>
              <a:t> </a:t>
            </a:r>
          </a:p>
          <a:p>
            <a:r>
              <a:rPr lang="en-US" sz="2200" dirty="0"/>
              <a:t>There is no risk beyond the loading of goods, so there is no obligation of insurance in a free carrier contract. However at the buyer’s request, the seller may also arrange for insurance.</a:t>
            </a:r>
          </a:p>
          <a:p>
            <a:endParaRPr lang="en-US" sz="2200" dirty="0"/>
          </a:p>
          <a:p>
            <a:endParaRPr lang="en-US" sz="2200" dirty="0"/>
          </a:p>
          <a:p>
            <a:pPr>
              <a:buFont typeface="Arial" pitchFamily="34" charset="0"/>
              <a:buChar char="•"/>
            </a:pPr>
            <a:r>
              <a:rPr lang="en-US" sz="2200" b="1" dirty="0"/>
              <a:t> </a:t>
            </a:r>
            <a:r>
              <a:rPr lang="en-US" sz="3600" b="1" dirty="0"/>
              <a:t>Buyer’s Responsibility</a:t>
            </a:r>
            <a:r>
              <a:rPr lang="en-US" sz="3600" dirty="0"/>
              <a:t> </a:t>
            </a:r>
          </a:p>
          <a:p>
            <a:r>
              <a:rPr lang="en-US" sz="2200" dirty="0"/>
              <a:t>All the risk and cost responsibilities from the point of delivery are transferred to the buyer as per FCA </a:t>
            </a:r>
            <a:r>
              <a:rPr lang="en-US" sz="2200" dirty="0" err="1"/>
              <a:t>incoterm</a:t>
            </a:r>
            <a:r>
              <a:rPr lang="en-US" sz="2200" dirty="0"/>
              <a:t>, hence there is no obligation on the seller to arrange for insurance. He may assist the buyer with getting insurance, as per the terms of agreement between them. It is the buyer's responsibility to insure the goods while in transit. If the goods are damaged while they are being transported, and the seller refuses to pay, then the buyer can claim insurance.</a:t>
            </a:r>
          </a:p>
        </p:txBody>
      </p:sp>
      <p:sp>
        <p:nvSpPr>
          <p:cNvPr id="5" name="Title 1"/>
          <p:cNvSpPr txBox="1">
            <a:spLocks/>
          </p:cNvSpPr>
          <p:nvPr/>
        </p:nvSpPr>
        <p:spPr>
          <a:xfrm>
            <a:off x="0" y="-61546"/>
            <a:ext cx="12192000" cy="1433146"/>
          </a:xfrm>
          <a:prstGeom prst="rect">
            <a:avLst/>
          </a:prstGeom>
          <a:solidFill>
            <a:srgbClr val="FAD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Font typeface="Wingdings" pitchFamily="2" charset="2"/>
              <a:buChar char="Ø"/>
            </a:pPr>
            <a:r>
              <a:rPr lang="en-US" sz="7200" b="1" dirty="0"/>
              <a:t>Insurance</a:t>
            </a:r>
          </a:p>
        </p:txBody>
      </p:sp>
    </p:spTree>
    <p:extLst>
      <p:ext uri="{BB962C8B-B14F-4D97-AF65-F5344CB8AC3E}">
        <p14:creationId xmlns:p14="http://schemas.microsoft.com/office/powerpoint/2010/main" val="2547586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065833" y="3631222"/>
            <a:ext cx="483577" cy="527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5833693" y="3631222"/>
            <a:ext cx="483577" cy="527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6588362" y="3631222"/>
            <a:ext cx="483577" cy="527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7337178" y="3631222"/>
            <a:ext cx="483577" cy="527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8085994" y="3631222"/>
            <a:ext cx="483577" cy="527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8834810" y="3631222"/>
            <a:ext cx="483577" cy="527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9529413" y="3631222"/>
            <a:ext cx="483577" cy="527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10224016" y="3631222"/>
            <a:ext cx="483577" cy="527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2" name="Content Placeholder 3" descr="INCOTERM PNG.png"/>
          <p:cNvPicPr>
            <a:picLocks noGrp="1" noChangeAspect="1"/>
          </p:cNvPicPr>
          <p:nvPr>
            <p:ph idx="1"/>
          </p:nvPr>
        </p:nvPicPr>
        <p:blipFill>
          <a:blip r:embed="rId2"/>
          <a:stretch>
            <a:fillRect/>
          </a:stretch>
        </p:blipFill>
        <p:spPr>
          <a:xfrm>
            <a:off x="1234960" y="2792258"/>
            <a:ext cx="9826869" cy="3630859"/>
          </a:xfrm>
        </p:spPr>
      </p:pic>
      <p:pic>
        <p:nvPicPr>
          <p:cNvPr id="22" name="Picture 21"/>
          <p:cNvPicPr>
            <a:picLocks noChangeAspect="1"/>
          </p:cNvPicPr>
          <p:nvPr/>
        </p:nvPicPr>
        <p:blipFill>
          <a:blip r:embed="rId3" cstate="print">
            <a:extLst>
              <a:ext uri="{BEBA8EAE-BF5A-486C-A8C5-ECC9F3942E4B}">
                <a14:imgProps xmlns:a14="http://schemas.microsoft.com/office/drawing/2010/main">
                  <a14:imgLayer r:embed="rId4">
                    <a14:imgEffect>
                      <a14:backgroundRemoval t="8306" b="88274" l="15212" r="89919"/>
                    </a14:imgEffect>
                  </a14:imgLayer>
                </a14:imgProps>
              </a:ext>
              <a:ext uri="{28A0092B-C50C-407E-A947-70E740481C1C}">
                <a14:useLocalDpi xmlns:a14="http://schemas.microsoft.com/office/drawing/2010/main" val="0"/>
              </a:ext>
            </a:extLst>
          </a:blip>
          <a:stretch>
            <a:fillRect/>
          </a:stretch>
        </p:blipFill>
        <p:spPr>
          <a:xfrm>
            <a:off x="-617398" y="-129885"/>
            <a:ext cx="5330075" cy="2552866"/>
          </a:xfrm>
          <a:prstGeom prst="rect">
            <a:avLst/>
          </a:prstGeom>
        </p:spPr>
      </p:pic>
      <p:sp>
        <p:nvSpPr>
          <p:cNvPr id="23" name="Rectangle 22"/>
          <p:cNvSpPr/>
          <p:nvPr/>
        </p:nvSpPr>
        <p:spPr>
          <a:xfrm>
            <a:off x="1354793" y="961882"/>
            <a:ext cx="2545733" cy="369332"/>
          </a:xfrm>
          <a:prstGeom prst="rect">
            <a:avLst/>
          </a:prstGeom>
          <a:noFill/>
          <a:ln>
            <a:noFill/>
          </a:ln>
          <a:effectLst>
            <a:outerShdw blurRad="44450" dist="27940" dir="5400000" algn="ctr">
              <a:srgbClr val="000000">
                <a:alpha val="32000"/>
              </a:srgbClr>
            </a:outerShdw>
          </a:effectLst>
        </p:spPr>
        <p:txBody>
          <a:bodyPr wrap="square">
            <a:spAutoFit/>
            <a:scene3d>
              <a:camera prst="orthographicFront"/>
              <a:lightRig rig="soft" dir="t">
                <a:rot lat="0" lon="0" rev="15600000"/>
              </a:lightRig>
            </a:scene3d>
            <a:sp3d extrusionH="57150" prstMaterial="softEdge">
              <a:bevelT w="25400" h="38100"/>
            </a:sp3d>
          </a:bodyPr>
          <a:lstStyle/>
          <a:p>
            <a:r>
              <a:rPr lang="en-IN" b="1" dirty="0"/>
              <a:t>PRICING/COSTING</a:t>
            </a:r>
          </a:p>
        </p:txBody>
      </p:sp>
      <p:pic>
        <p:nvPicPr>
          <p:cNvPr id="24" name="Picture 23"/>
          <p:cNvPicPr>
            <a:picLocks noChangeAspect="1"/>
          </p:cNvPicPr>
          <p:nvPr/>
        </p:nvPicPr>
        <p:blipFill>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09652" y="-129885"/>
            <a:ext cx="2365443" cy="2365443"/>
          </a:xfrm>
          <a:prstGeom prst="rect">
            <a:avLst/>
          </a:prstGeom>
          <a:ln>
            <a:noFill/>
          </a:ln>
          <a:effectLst>
            <a:outerShdw blurRad="292100" dist="139700" dir="2700000" algn="tl" rotWithShape="0">
              <a:srgbClr val="333333">
                <a:alpha val="65000"/>
              </a:srgbClr>
            </a:outerShdw>
          </a:effectLst>
        </p:spPr>
      </p:pic>
      <p:sp>
        <p:nvSpPr>
          <p:cNvPr id="30" name="Oval 29"/>
          <p:cNvSpPr/>
          <p:nvPr/>
        </p:nvSpPr>
        <p:spPr>
          <a:xfrm>
            <a:off x="536309" y="554785"/>
            <a:ext cx="498051" cy="498051"/>
          </a:xfrm>
          <a:prstGeom prst="ellipse">
            <a:avLst/>
          </a:prstGeom>
          <a:solidFill>
            <a:schemeClr val="accent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ysClr val="windowText" lastClr="000000"/>
              </a:solidFill>
            </a:endParaRPr>
          </a:p>
        </p:txBody>
      </p:sp>
      <p:sp>
        <p:nvSpPr>
          <p:cNvPr id="31" name="Rectangle 30"/>
          <p:cNvSpPr/>
          <p:nvPr/>
        </p:nvSpPr>
        <p:spPr>
          <a:xfrm>
            <a:off x="469383" y="1104124"/>
            <a:ext cx="631904" cy="369332"/>
          </a:xfrm>
          <a:prstGeom prst="rect">
            <a:avLst/>
          </a:prstGeom>
        </p:spPr>
        <p:txBody>
          <a:bodyPr wrap="none">
            <a:spAutoFit/>
          </a:bodyPr>
          <a:lstStyle/>
          <a:p>
            <a:r>
              <a:rPr lang="en-US" dirty="0">
                <a:solidFill>
                  <a:schemeClr val="bg1">
                    <a:lumMod val="95000"/>
                  </a:schemeClr>
                </a:solidFill>
              </a:rPr>
              <a:t>STEP</a:t>
            </a:r>
            <a:endParaRPr lang="en-IN" dirty="0">
              <a:solidFill>
                <a:schemeClr val="bg1">
                  <a:lumMod val="95000"/>
                </a:schemeClr>
              </a:solidFill>
            </a:endParaRPr>
          </a:p>
        </p:txBody>
      </p:sp>
      <p:sp>
        <p:nvSpPr>
          <p:cNvPr id="2" name="TextBox 1"/>
          <p:cNvSpPr txBox="1"/>
          <p:nvPr/>
        </p:nvSpPr>
        <p:spPr>
          <a:xfrm>
            <a:off x="525244" y="591171"/>
            <a:ext cx="495649" cy="461665"/>
          </a:xfrm>
          <a:prstGeom prst="rect">
            <a:avLst/>
          </a:prstGeom>
          <a:noFill/>
        </p:spPr>
        <p:txBody>
          <a:bodyPr wrap="none" rtlCol="0">
            <a:spAutoFit/>
          </a:bodyPr>
          <a:lstStyle/>
          <a:p>
            <a:r>
              <a:rPr lang="en-US" sz="2400" b="1" dirty="0"/>
              <a:t>10</a:t>
            </a:r>
            <a:endParaRPr lang="en-IN" sz="2400" b="1" dirty="0"/>
          </a:p>
        </p:txBody>
      </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12209" y="6317517"/>
            <a:ext cx="479791" cy="540483"/>
          </a:xfrm>
          <a:prstGeom prst="rect">
            <a:avLst/>
          </a:prstGeom>
        </p:spPr>
      </p:pic>
      <p:sp>
        <p:nvSpPr>
          <p:cNvPr id="29" name="Rectangle 28"/>
          <p:cNvSpPr/>
          <p:nvPr/>
        </p:nvSpPr>
        <p:spPr>
          <a:xfrm>
            <a:off x="4294679" y="302080"/>
            <a:ext cx="7182018" cy="2308324"/>
          </a:xfrm>
          <a:prstGeom prst="rect">
            <a:avLst/>
          </a:prstGeom>
        </p:spPr>
        <p:txBody>
          <a:bodyPr wrap="square">
            <a:spAutoFit/>
          </a:bodyPr>
          <a:lstStyle/>
          <a:p>
            <a:r>
              <a:rPr lang="en-US" dirty="0"/>
              <a:t>Product pricing is crucial in getting buyers’ attention and promoting sales in view of international competition. The price should be worked out taking into consideration all expenses from sampling to realization of export proceeds on the basis of terms of sale i.e. Free on Board (FOB), Cost, Insurance &amp; Freight (CIF), Cost &amp; Freight(C&amp;F), etc. Goal of establishing export costing should be to sell maximum quantity at competitive price with maximum profit margin. Preparing an export costing sheet for every export product is advisable.</a:t>
            </a:r>
            <a:endParaRPr lang="en-IN" dirty="0"/>
          </a:p>
        </p:txBody>
      </p:sp>
    </p:spTree>
    <p:extLst>
      <p:ext uri="{BB962C8B-B14F-4D97-AF65-F5344CB8AC3E}">
        <p14:creationId xmlns:p14="http://schemas.microsoft.com/office/powerpoint/2010/main" val="225968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randombar(horizontal)">
                                      <p:cBhvr>
                                        <p:cTn id="12" dur="500"/>
                                        <p:tgtEl>
                                          <p:spTgt spid="2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randombar(horizontal)">
                                      <p:cBhvr>
                                        <p:cTn id="18" dur="500"/>
                                        <p:tgtEl>
                                          <p:spTgt spid="31"/>
                                        </p:tgtEl>
                                      </p:cBhvr>
                                    </p:animEffect>
                                  </p:childTnLst>
                                </p:cTn>
                              </p:par>
                              <p:par>
                                <p:cTn id="19" presetID="14" presetClass="entr" presetSubtype="1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randombar(horizontal)">
                                      <p:cBhvr>
                                        <p:cTn id="21" dur="500"/>
                                        <p:tgtEl>
                                          <p:spTgt spid="22"/>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randombar(horizontal)">
                                      <p:cBhvr>
                                        <p:cTn id="24" dur="500"/>
                                        <p:tgtEl>
                                          <p:spTgt spid="23"/>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randombar(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randombar(horizontal)">
                                      <p:cBhvr>
                                        <p:cTn id="32" dur="500"/>
                                        <p:tgtEl>
                                          <p:spTgt spid="29"/>
                                        </p:tgtEl>
                                      </p:cBhvr>
                                    </p:animEffect>
                                  </p:childTnLst>
                                </p:cTn>
                              </p:par>
                              <p:par>
                                <p:cTn id="33" presetID="14" presetClass="entr" presetSubtype="1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randombar(horizontal)">
                                      <p:cBhvr>
                                        <p:cTn id="3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0" grpId="0" animBg="1"/>
      <p:bldP spid="31" grpId="0"/>
      <p:bldP spid="2"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437792" y="272562"/>
            <a:ext cx="5697416" cy="1325563"/>
          </a:xfrm>
          <a:prstGeom prst="rect">
            <a:avLst/>
          </a:prstGeom>
          <a:solidFill>
            <a:srgbClr val="56C7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Free Alongside Ship (Port): </a:t>
            </a:r>
          </a:p>
        </p:txBody>
      </p:sp>
      <p:pic>
        <p:nvPicPr>
          <p:cNvPr id="5" name="Picture 4" descr="FAS_INCOTERMS_Explained.png"/>
          <p:cNvPicPr>
            <a:picLocks noChangeAspect="1"/>
          </p:cNvPicPr>
          <p:nvPr/>
        </p:nvPicPr>
        <p:blipFill>
          <a:blip r:embed="rId2"/>
          <a:stretch>
            <a:fillRect/>
          </a:stretch>
        </p:blipFill>
        <p:spPr>
          <a:xfrm>
            <a:off x="1040823" y="2373923"/>
            <a:ext cx="10160577" cy="4207117"/>
          </a:xfrm>
          <a:prstGeom prst="round2DiagRect">
            <a:avLst>
              <a:gd name="adj1" fmla="val 16667"/>
              <a:gd name="adj2" fmla="val 0"/>
            </a:avLst>
          </a:prstGeom>
          <a:ln w="88900" cap="sq">
            <a:solidFill>
              <a:srgbClr val="56C799"/>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78644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1114" y="1881280"/>
            <a:ext cx="10867294" cy="4154984"/>
          </a:xfrm>
          <a:prstGeom prst="rect">
            <a:avLst/>
          </a:prstGeom>
        </p:spPr>
        <p:txBody>
          <a:bodyPr wrap="square">
            <a:spAutoFit/>
          </a:bodyPr>
          <a:lstStyle/>
          <a:p>
            <a:pPr>
              <a:buFont typeface="Arial" pitchFamily="34" charset="0"/>
              <a:buChar char="•"/>
            </a:pPr>
            <a:r>
              <a:rPr lang="en-US" sz="2400" dirty="0"/>
              <a:t>In FAS, the seller has well-defined instructions for the course of transportation </a:t>
            </a:r>
            <a:r>
              <a:rPr lang="en-US" sz="2400" b="1" dirty="0">
                <a:solidFill>
                  <a:srgbClr val="00B050"/>
                </a:solidFill>
              </a:rPr>
              <a:t>till the port of destination</a:t>
            </a:r>
            <a:r>
              <a:rPr lang="en-US" sz="2400" dirty="0"/>
              <a:t> and the </a:t>
            </a:r>
            <a:r>
              <a:rPr lang="en-US" sz="2400" b="1" dirty="0">
                <a:solidFill>
                  <a:srgbClr val="00B050"/>
                </a:solidFill>
              </a:rPr>
              <a:t>buyer seizes responsibility </a:t>
            </a:r>
            <a:r>
              <a:rPr lang="en-US" sz="2400" dirty="0"/>
              <a:t>for loading the goods -- and all charges -- after the goods reach the nominated port.</a:t>
            </a:r>
          </a:p>
          <a:p>
            <a:endParaRPr lang="en-US" sz="2400" dirty="0"/>
          </a:p>
          <a:p>
            <a:pPr>
              <a:buFont typeface="Arial" pitchFamily="34" charset="0"/>
              <a:buChar char="•"/>
            </a:pPr>
            <a:r>
              <a:rPr lang="en-US" sz="2400" dirty="0"/>
              <a:t> In practice, the FAS incoterm is </a:t>
            </a:r>
            <a:r>
              <a:rPr lang="en-US" sz="2400" b="1" dirty="0">
                <a:solidFill>
                  <a:srgbClr val="00B050"/>
                </a:solidFill>
              </a:rPr>
              <a:t>restricted</a:t>
            </a:r>
            <a:r>
              <a:rPr lang="en-US" sz="2400" dirty="0"/>
              <a:t> to sea and inland water transit, fairly suitable for bulk and non-containerized cargoes.</a:t>
            </a:r>
          </a:p>
          <a:p>
            <a:endParaRPr lang="en-US" sz="2400" dirty="0"/>
          </a:p>
          <a:p>
            <a:pPr>
              <a:buFont typeface="Arial" pitchFamily="34" charset="0"/>
              <a:buChar char="•"/>
            </a:pPr>
            <a:r>
              <a:rPr lang="en-US" sz="2400" dirty="0"/>
              <a:t> Bulk freight, like grain or oil, is a common use for it. The seller is in charge of getting the items to the chosen port, or the spot where the ship is. </a:t>
            </a:r>
          </a:p>
          <a:p>
            <a:endParaRPr lang="en-US" sz="2400" dirty="0"/>
          </a:p>
          <a:p>
            <a:pPr>
              <a:buFont typeface="Arial" pitchFamily="34" charset="0"/>
              <a:buChar char="•"/>
            </a:pPr>
            <a:r>
              <a:rPr lang="en-US" sz="2400" dirty="0"/>
              <a:t>The buyer is responsible for loading the cargo onto the vessel at the scheduled port.</a:t>
            </a:r>
          </a:p>
        </p:txBody>
      </p:sp>
      <p:sp>
        <p:nvSpPr>
          <p:cNvPr id="5" name="Title 1"/>
          <p:cNvSpPr txBox="1">
            <a:spLocks/>
          </p:cNvSpPr>
          <p:nvPr/>
        </p:nvSpPr>
        <p:spPr>
          <a:xfrm>
            <a:off x="70336" y="325316"/>
            <a:ext cx="4378572" cy="1325563"/>
          </a:xfrm>
          <a:prstGeom prst="rect">
            <a:avLst/>
          </a:prstGeom>
          <a:solidFill>
            <a:srgbClr val="FADC00"/>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Free Alongside Ship (Port): </a:t>
            </a:r>
          </a:p>
        </p:txBody>
      </p:sp>
    </p:spTree>
    <p:extLst>
      <p:ext uri="{BB962C8B-B14F-4D97-AF65-F5344CB8AC3E}">
        <p14:creationId xmlns:p14="http://schemas.microsoft.com/office/powerpoint/2010/main" val="2484239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5946" y="1851857"/>
            <a:ext cx="10401299" cy="4216539"/>
          </a:xfrm>
          <a:prstGeom prst="rect">
            <a:avLst/>
          </a:prstGeom>
        </p:spPr>
        <p:txBody>
          <a:bodyPr wrap="square">
            <a:spAutoFit/>
          </a:bodyPr>
          <a:lstStyle/>
          <a:p>
            <a:pPr algn="just">
              <a:buFont typeface="Arial" pitchFamily="34" charset="0"/>
              <a:buChar char="•"/>
            </a:pPr>
            <a:r>
              <a:rPr lang="en-US" sz="2800" dirty="0"/>
              <a:t> </a:t>
            </a:r>
            <a:r>
              <a:rPr lang="en-US" sz="2400" dirty="0"/>
              <a:t>The </a:t>
            </a:r>
            <a:r>
              <a:rPr lang="en-US" sz="2400" b="1" dirty="0">
                <a:solidFill>
                  <a:srgbClr val="00B050"/>
                </a:solidFill>
              </a:rPr>
              <a:t>seller(</a:t>
            </a:r>
            <a:r>
              <a:rPr lang="en-US" sz="2400" b="1" dirty="0" err="1">
                <a:solidFill>
                  <a:srgbClr val="00B050"/>
                </a:solidFill>
              </a:rPr>
              <a:t>expoter</a:t>
            </a:r>
            <a:r>
              <a:rPr lang="en-US" sz="2400" b="1" dirty="0">
                <a:solidFill>
                  <a:srgbClr val="00B050"/>
                </a:solidFill>
              </a:rPr>
              <a:t>) is responsible </a:t>
            </a:r>
            <a:r>
              <a:rPr lang="en-US" sz="2400" dirty="0"/>
              <a:t>for the delivery of goods till the location where the vessel is at, i.e., the designated port.</a:t>
            </a:r>
          </a:p>
          <a:p>
            <a:pPr algn="just"/>
            <a:endParaRPr lang="en-US" sz="2400" dirty="0"/>
          </a:p>
          <a:p>
            <a:pPr algn="just">
              <a:buFont typeface="Arial" pitchFamily="34" charset="0"/>
              <a:buChar char="•"/>
            </a:pPr>
            <a:r>
              <a:rPr lang="en-US" sz="2400" dirty="0"/>
              <a:t> Insurance proceedings are carried out by the buyer -- he may pay for the additional insurance during carriage of goods, i.e., insuring goods even during the seller's trade process.</a:t>
            </a:r>
          </a:p>
          <a:p>
            <a:pPr algn="just"/>
            <a:endParaRPr lang="en-US" sz="2400" dirty="0"/>
          </a:p>
          <a:p>
            <a:pPr algn="just">
              <a:buFont typeface="Arial" pitchFamily="34" charset="0"/>
              <a:buChar char="•"/>
            </a:pPr>
            <a:r>
              <a:rPr lang="en-US" sz="2400" dirty="0"/>
              <a:t> The risk of goods is transferred at the vessel location.</a:t>
            </a:r>
          </a:p>
          <a:p>
            <a:pPr algn="just"/>
            <a:endParaRPr lang="en-US" sz="2400" dirty="0"/>
          </a:p>
          <a:p>
            <a:pPr algn="just">
              <a:buFont typeface="Arial" pitchFamily="34" charset="0"/>
              <a:buChar char="•"/>
            </a:pPr>
            <a:r>
              <a:rPr lang="en-US" sz="2400" dirty="0"/>
              <a:t> The </a:t>
            </a:r>
            <a:r>
              <a:rPr lang="en-US" sz="2400" b="1" dirty="0">
                <a:solidFill>
                  <a:srgbClr val="00B050"/>
                </a:solidFill>
              </a:rPr>
              <a:t>responsibility of loading of goods </a:t>
            </a:r>
            <a:r>
              <a:rPr lang="en-US" sz="2400" b="1" dirty="0"/>
              <a:t>onto the vessel </a:t>
            </a:r>
            <a:r>
              <a:rPr lang="en-US" sz="2400" dirty="0"/>
              <a:t>at the designated port is the responsibility of the buyer.</a:t>
            </a:r>
          </a:p>
        </p:txBody>
      </p:sp>
      <p:sp>
        <p:nvSpPr>
          <p:cNvPr id="6" name="Title 1"/>
          <p:cNvSpPr txBox="1">
            <a:spLocks/>
          </p:cNvSpPr>
          <p:nvPr/>
        </p:nvSpPr>
        <p:spPr>
          <a:xfrm>
            <a:off x="70336" y="325316"/>
            <a:ext cx="4378572" cy="1325563"/>
          </a:xfrm>
          <a:prstGeom prst="rect">
            <a:avLst/>
          </a:prstGeom>
          <a:solidFill>
            <a:srgbClr val="FADC00"/>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Free Alongside Ship (Port): </a:t>
            </a:r>
          </a:p>
        </p:txBody>
      </p:sp>
    </p:spTree>
    <p:extLst>
      <p:ext uri="{BB962C8B-B14F-4D97-AF65-F5344CB8AC3E}">
        <p14:creationId xmlns:p14="http://schemas.microsoft.com/office/powerpoint/2010/main" val="302128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46185" y="1734649"/>
            <a:ext cx="11453447" cy="4538678"/>
          </a:xfrm>
          <a:prstGeom prst="rect">
            <a:avLst/>
          </a:prstGeom>
        </p:spPr>
        <p:txBody>
          <a:bodyPr wrap="square">
            <a:spAutoFit/>
          </a:bodyPr>
          <a:lstStyle/>
          <a:p>
            <a:r>
              <a:rPr lang="en-US" sz="2400" b="1" dirty="0"/>
              <a:t>Seller’s – </a:t>
            </a:r>
          </a:p>
          <a:p>
            <a:pPr lvl="1"/>
            <a:r>
              <a:rPr lang="en-US" dirty="0"/>
              <a:t>Risk of goods is moved from the seller to the buyer when the </a:t>
            </a:r>
            <a:r>
              <a:rPr lang="en-US" b="1" dirty="0">
                <a:solidFill>
                  <a:srgbClr val="00B050"/>
                </a:solidFill>
              </a:rPr>
              <a:t>goods arrive next to the nominated vessel</a:t>
            </a:r>
            <a:r>
              <a:rPr lang="en-US" dirty="0"/>
              <a:t>. Accordingly, the seller bears the damage responsibility of goods until the goods reach the agreed upon destination.</a:t>
            </a:r>
          </a:p>
          <a:p>
            <a:pPr marL="0" indent="0">
              <a:buNone/>
            </a:pPr>
            <a:endParaRPr lang="en-US" sz="2000" dirty="0"/>
          </a:p>
          <a:p>
            <a:pPr>
              <a:buFont typeface="Arial" pitchFamily="34" charset="0"/>
              <a:buChar char="•"/>
            </a:pPr>
            <a:r>
              <a:rPr lang="en-US" sz="2400" b="1" dirty="0"/>
              <a:t>Buyer’s – </a:t>
            </a:r>
          </a:p>
          <a:p>
            <a:pPr lvl="1"/>
            <a:r>
              <a:rPr lang="en-US" dirty="0"/>
              <a:t>As the </a:t>
            </a:r>
            <a:r>
              <a:rPr lang="en-US" b="1" dirty="0">
                <a:solidFill>
                  <a:srgbClr val="00B050"/>
                </a:solidFill>
              </a:rPr>
              <a:t>risk is transferred at the nominated vessel</a:t>
            </a:r>
            <a:r>
              <a:rPr lang="en-US" dirty="0"/>
              <a:t>, the buyer will be chargeable for the risk factors till the </a:t>
            </a:r>
            <a:r>
              <a:rPr lang="en-US" b="1" dirty="0"/>
              <a:t>ultimate place of destination. </a:t>
            </a:r>
          </a:p>
          <a:p>
            <a:pPr lvl="1"/>
            <a:r>
              <a:rPr lang="en-US" dirty="0"/>
              <a:t>Also, if he fails to instruct the seller in accordance with the location/place of the vessel, he’ll be responsible for all the loss. </a:t>
            </a:r>
          </a:p>
          <a:p>
            <a:pPr lvl="1"/>
            <a:r>
              <a:rPr lang="en-US" dirty="0"/>
              <a:t>The risk and damage factor of goods stays till the </a:t>
            </a:r>
            <a:r>
              <a:rPr lang="en-US" b="1" dirty="0"/>
              <a:t>ultimate destination</a:t>
            </a:r>
            <a:r>
              <a:rPr lang="en-US" dirty="0"/>
              <a:t>, as the buyer carries out the whole freight and transportation process after the designated port.</a:t>
            </a:r>
            <a:endParaRPr lang="en-US" b="1" dirty="0"/>
          </a:p>
        </p:txBody>
      </p:sp>
      <p:sp>
        <p:nvSpPr>
          <p:cNvPr id="6" name="Title 1"/>
          <p:cNvSpPr txBox="1">
            <a:spLocks/>
          </p:cNvSpPr>
          <p:nvPr/>
        </p:nvSpPr>
        <p:spPr>
          <a:xfrm>
            <a:off x="0" y="-61546"/>
            <a:ext cx="12192000" cy="1433146"/>
          </a:xfrm>
          <a:prstGeom prst="rect">
            <a:avLst/>
          </a:prstGeom>
          <a:solidFill>
            <a:srgbClr val="FAD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Font typeface="Wingdings" pitchFamily="2" charset="2"/>
              <a:buChar char="Ø"/>
            </a:pPr>
            <a:r>
              <a:rPr lang="en-US" sz="5400" b="1" dirty="0"/>
              <a:t> Transfer of Risk in Free Alongside Ship</a:t>
            </a:r>
          </a:p>
        </p:txBody>
      </p:sp>
    </p:spTree>
    <p:extLst>
      <p:ext uri="{BB962C8B-B14F-4D97-AF65-F5344CB8AC3E}">
        <p14:creationId xmlns:p14="http://schemas.microsoft.com/office/powerpoint/2010/main" val="1318689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431" y="1781664"/>
            <a:ext cx="11339146" cy="4627928"/>
          </a:xfrm>
        </p:spPr>
        <p:txBody>
          <a:bodyPr>
            <a:normAutofit lnSpcReduction="10000"/>
          </a:bodyPr>
          <a:lstStyle/>
          <a:p>
            <a:pPr algn="just"/>
            <a:r>
              <a:rPr lang="en-US" b="1" dirty="0"/>
              <a:t>Seller’s</a:t>
            </a:r>
            <a:r>
              <a:rPr lang="en-US" dirty="0"/>
              <a:t> – </a:t>
            </a:r>
          </a:p>
          <a:p>
            <a:pPr lvl="1" algn="just"/>
            <a:r>
              <a:rPr lang="en-US" dirty="0"/>
              <a:t>The seller has no obligation for getting insurance. </a:t>
            </a:r>
          </a:p>
          <a:p>
            <a:pPr lvl="1" algn="just"/>
            <a:r>
              <a:rPr lang="en-US" dirty="0"/>
              <a:t>Even if he does execute the insurance proceedings, it will be at the buyer's cost and risk, because the </a:t>
            </a:r>
            <a:r>
              <a:rPr lang="en-US" b="1" dirty="0">
                <a:solidFill>
                  <a:srgbClr val="00B050"/>
                </a:solidFill>
              </a:rPr>
              <a:t>seller’s responsibility is only till the nominated vessel</a:t>
            </a:r>
            <a:r>
              <a:rPr lang="en-US" dirty="0"/>
              <a:t>, after which all the charges are borne by the buyer.</a:t>
            </a:r>
          </a:p>
          <a:p>
            <a:pPr marL="457200" lvl="1" indent="0" algn="just">
              <a:buNone/>
            </a:pPr>
            <a:endParaRPr lang="en-US" dirty="0"/>
          </a:p>
          <a:p>
            <a:pPr algn="just"/>
            <a:r>
              <a:rPr lang="en-US" b="1" dirty="0"/>
              <a:t> Buyer’s</a:t>
            </a:r>
            <a:r>
              <a:rPr lang="en-US" dirty="0"/>
              <a:t> – </a:t>
            </a:r>
          </a:p>
          <a:p>
            <a:pPr lvl="1" algn="just"/>
            <a:r>
              <a:rPr lang="en-US" dirty="0"/>
              <a:t>The </a:t>
            </a:r>
            <a:r>
              <a:rPr lang="en-US" b="1" dirty="0">
                <a:solidFill>
                  <a:srgbClr val="00B050"/>
                </a:solidFill>
              </a:rPr>
              <a:t>buyer is responsible </a:t>
            </a:r>
            <a:r>
              <a:rPr lang="en-US" dirty="0"/>
              <a:t>for the whole freight proceedings, so the insurance responsibility rests with him.</a:t>
            </a:r>
          </a:p>
          <a:p>
            <a:pPr lvl="1" algn="just"/>
            <a:r>
              <a:rPr lang="en-US" dirty="0"/>
              <a:t> The </a:t>
            </a:r>
            <a:r>
              <a:rPr lang="en-US" b="1" dirty="0">
                <a:solidFill>
                  <a:srgbClr val="00B050"/>
                </a:solidFill>
              </a:rPr>
              <a:t>risk and damage </a:t>
            </a:r>
            <a:r>
              <a:rPr lang="en-US" dirty="0"/>
              <a:t>of goods factor stays with him so he’ll be responsible if anything goes wrong in the process. </a:t>
            </a:r>
          </a:p>
          <a:p>
            <a:pPr lvl="1" algn="just"/>
            <a:r>
              <a:rPr lang="en-US" dirty="0"/>
              <a:t>He’ll have to carry </a:t>
            </a:r>
            <a:r>
              <a:rPr lang="en-US" b="1" u="sng" dirty="0"/>
              <a:t>Ocean Freight</a:t>
            </a:r>
            <a:r>
              <a:rPr lang="en-US" dirty="0"/>
              <a:t> insurance/marine insurance, as the goods will be moved through sea and inland waterways.</a:t>
            </a:r>
          </a:p>
          <a:p>
            <a:endParaRPr lang="en-IN" dirty="0"/>
          </a:p>
        </p:txBody>
      </p:sp>
      <p:sp>
        <p:nvSpPr>
          <p:cNvPr id="4" name="Title 1"/>
          <p:cNvSpPr txBox="1">
            <a:spLocks/>
          </p:cNvSpPr>
          <p:nvPr/>
        </p:nvSpPr>
        <p:spPr>
          <a:xfrm>
            <a:off x="0" y="-61546"/>
            <a:ext cx="12192000" cy="1433146"/>
          </a:xfrm>
          <a:prstGeom prst="rect">
            <a:avLst/>
          </a:prstGeom>
          <a:solidFill>
            <a:srgbClr val="FAD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Font typeface="Wingdings" pitchFamily="2" charset="2"/>
              <a:buChar char="Ø"/>
            </a:pPr>
            <a:r>
              <a:rPr lang="en-US" sz="7200" b="1" dirty="0"/>
              <a:t>Insurance</a:t>
            </a:r>
          </a:p>
        </p:txBody>
      </p:sp>
    </p:spTree>
    <p:extLst>
      <p:ext uri="{BB962C8B-B14F-4D97-AF65-F5344CB8AC3E}">
        <p14:creationId xmlns:p14="http://schemas.microsoft.com/office/powerpoint/2010/main" val="621672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36728" y="263770"/>
            <a:ext cx="4545626" cy="1325563"/>
          </a:xfrm>
          <a:prstGeom prst="rect">
            <a:avLst/>
          </a:prstGeom>
          <a:solidFill>
            <a:srgbClr val="56C7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Free on Board (FOB):</a:t>
            </a:r>
          </a:p>
        </p:txBody>
      </p:sp>
      <p:pic>
        <p:nvPicPr>
          <p:cNvPr id="5" name="Picture 4" descr="FOB_INCOTERMS.png"/>
          <p:cNvPicPr>
            <a:picLocks noChangeAspect="1"/>
          </p:cNvPicPr>
          <p:nvPr/>
        </p:nvPicPr>
        <p:blipFill>
          <a:blip r:embed="rId2"/>
          <a:stretch>
            <a:fillRect/>
          </a:stretch>
        </p:blipFill>
        <p:spPr>
          <a:xfrm>
            <a:off x="883729" y="2426677"/>
            <a:ext cx="10766078" cy="4121417"/>
          </a:xfrm>
          <a:prstGeom prst="round2DiagRect">
            <a:avLst>
              <a:gd name="adj1" fmla="val 16667"/>
              <a:gd name="adj2" fmla="val 0"/>
            </a:avLst>
          </a:prstGeom>
          <a:ln w="88900" cap="sq">
            <a:solidFill>
              <a:srgbClr val="56C799"/>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92707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33046" y="1887170"/>
            <a:ext cx="11418277" cy="4314001"/>
          </a:xfrm>
          <a:prstGeom prst="rect">
            <a:avLst/>
          </a:prstGeom>
        </p:spPr>
        <p:txBody>
          <a:bodyPr wrap="square">
            <a:spAutoFit/>
          </a:bodyPr>
          <a:lstStyle/>
          <a:p>
            <a:pPr algn="just">
              <a:buFont typeface="Arial" pitchFamily="34" charset="0"/>
              <a:buChar char="•"/>
            </a:pPr>
            <a:r>
              <a:rPr lang="en-US" sz="2400" dirty="0"/>
              <a:t>It stands for “Free on Board” or “Freight on Board”, and</a:t>
            </a:r>
          </a:p>
          <a:p>
            <a:pPr algn="just">
              <a:buFont typeface="Arial" pitchFamily="34" charset="0"/>
              <a:buChar char="•"/>
            </a:pPr>
            <a:r>
              <a:rPr lang="en-US" sz="2400" dirty="0"/>
              <a:t> </a:t>
            </a:r>
            <a:r>
              <a:rPr lang="en-US" sz="2400" b="1" u="sng" dirty="0">
                <a:solidFill>
                  <a:srgbClr val="00B050"/>
                </a:solidFill>
              </a:rPr>
              <a:t>it defines shipping terms specific to transit by sea and inland waterways</a:t>
            </a:r>
            <a:r>
              <a:rPr lang="en-US" sz="2400" dirty="0">
                <a:solidFill>
                  <a:srgbClr val="00B050"/>
                </a:solidFill>
              </a:rPr>
              <a:t> </a:t>
            </a:r>
            <a:r>
              <a:rPr lang="en-US" sz="2400" dirty="0"/>
              <a:t>– </a:t>
            </a:r>
          </a:p>
          <a:p>
            <a:pPr algn="just">
              <a:buFont typeface="Arial" pitchFamily="34" charset="0"/>
              <a:buChar char="•"/>
            </a:pPr>
            <a:r>
              <a:rPr lang="en-US" sz="2400" b="1" u="sng" dirty="0">
                <a:solidFill>
                  <a:srgbClr val="C00000"/>
                </a:solidFill>
              </a:rPr>
              <a:t>it is not applicable to air, rail and road transit.</a:t>
            </a:r>
          </a:p>
          <a:p>
            <a:pPr algn="just"/>
            <a:r>
              <a:rPr lang="en-US" sz="2400" dirty="0"/>
              <a:t> The place of delivering the goods before shipment is agreed upon by both the parties.</a:t>
            </a:r>
          </a:p>
          <a:p>
            <a:pPr algn="just"/>
            <a:r>
              <a:rPr lang="en-US" sz="2400" dirty="0"/>
              <a:t> In FOB, the seller is responsible from the point of origin i.e. maintaining goods and transporting them till the delivery point.</a:t>
            </a:r>
          </a:p>
          <a:p>
            <a:pPr algn="just">
              <a:buFont typeface="Arial" pitchFamily="34" charset="0"/>
              <a:buChar char="•"/>
            </a:pPr>
            <a:r>
              <a:rPr lang="en-US" sz="2400" dirty="0"/>
              <a:t> The </a:t>
            </a:r>
            <a:r>
              <a:rPr lang="en-US" sz="2400" b="1" u="sng" dirty="0"/>
              <a:t>loading of goods</a:t>
            </a:r>
            <a:r>
              <a:rPr lang="en-US" sz="2400" dirty="0"/>
              <a:t> at the destination port is done by the seller.</a:t>
            </a:r>
          </a:p>
          <a:p>
            <a:pPr algn="just">
              <a:buFont typeface="Arial" pitchFamily="34" charset="0"/>
              <a:buChar char="•"/>
            </a:pPr>
            <a:r>
              <a:rPr lang="en-US" sz="2400" dirty="0"/>
              <a:t> The processing responsibility after the delivery point rests with the buyer.</a:t>
            </a:r>
          </a:p>
          <a:p>
            <a:pPr algn="just">
              <a:buFont typeface="Arial" pitchFamily="34" charset="0"/>
              <a:buChar char="•"/>
            </a:pPr>
            <a:r>
              <a:rPr lang="en-US" sz="2400" dirty="0"/>
              <a:t> Responsibility of risk and insurance is decided based on whatever the two parties have agreed upon.</a:t>
            </a:r>
          </a:p>
        </p:txBody>
      </p:sp>
      <p:sp>
        <p:nvSpPr>
          <p:cNvPr id="5" name="Title 1"/>
          <p:cNvSpPr txBox="1">
            <a:spLocks/>
          </p:cNvSpPr>
          <p:nvPr/>
        </p:nvSpPr>
        <p:spPr>
          <a:xfrm>
            <a:off x="149467" y="290147"/>
            <a:ext cx="4378572" cy="1325563"/>
          </a:xfrm>
          <a:prstGeom prst="rect">
            <a:avLst/>
          </a:prstGeom>
          <a:solidFill>
            <a:srgbClr val="FADC00"/>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Free on Board (FOB):</a:t>
            </a:r>
          </a:p>
        </p:txBody>
      </p:sp>
    </p:spTree>
    <p:extLst>
      <p:ext uri="{BB962C8B-B14F-4D97-AF65-F5344CB8AC3E}">
        <p14:creationId xmlns:p14="http://schemas.microsoft.com/office/powerpoint/2010/main" val="3929511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61546"/>
            <a:ext cx="12192000" cy="1433146"/>
          </a:xfrm>
          <a:prstGeom prst="rect">
            <a:avLst/>
          </a:prstGeom>
          <a:solidFill>
            <a:srgbClr val="FAD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Font typeface="Wingdings" pitchFamily="2" charset="2"/>
              <a:buChar char="Ø"/>
            </a:pPr>
            <a:r>
              <a:rPr lang="en-US" sz="7200" b="1" dirty="0"/>
              <a:t>Seller’s Responsibilities</a:t>
            </a:r>
          </a:p>
        </p:txBody>
      </p:sp>
      <p:sp>
        <p:nvSpPr>
          <p:cNvPr id="5" name="Content Placeholder 4"/>
          <p:cNvSpPr>
            <a:spLocks noGrp="1"/>
          </p:cNvSpPr>
          <p:nvPr>
            <p:ph idx="1"/>
          </p:nvPr>
        </p:nvSpPr>
        <p:spPr>
          <a:xfrm>
            <a:off x="266699" y="1482725"/>
            <a:ext cx="11769969" cy="4518160"/>
          </a:xfrm>
          <a:prstGeom prst="rect">
            <a:avLst/>
          </a:prstGeom>
        </p:spPr>
        <p:txBody>
          <a:bodyPr wrap="square">
            <a:spAutoFit/>
          </a:bodyPr>
          <a:lstStyle/>
          <a:p>
            <a:pPr algn="just">
              <a:buFont typeface="Arial" pitchFamily="34" charset="0"/>
              <a:buChar char="•"/>
            </a:pPr>
            <a:r>
              <a:rPr lang="en-US" sz="2400" dirty="0"/>
              <a:t> The trade transit for the seller involves inland transportation which is </a:t>
            </a:r>
            <a:r>
              <a:rPr lang="en-US" sz="2400" b="1" dirty="0">
                <a:solidFill>
                  <a:srgbClr val="00B050"/>
                </a:solidFill>
              </a:rPr>
              <a:t>from the warehouse to the arrival port.</a:t>
            </a:r>
          </a:p>
          <a:p>
            <a:pPr algn="just">
              <a:buFont typeface="Arial" pitchFamily="34" charset="0"/>
              <a:buChar char="•"/>
            </a:pPr>
            <a:r>
              <a:rPr lang="en-US" sz="2400" dirty="0"/>
              <a:t> Costs for maintaining goods in the </a:t>
            </a:r>
            <a:r>
              <a:rPr lang="en-US" sz="2400" b="1" dirty="0">
                <a:solidFill>
                  <a:srgbClr val="00B050"/>
                </a:solidFill>
              </a:rPr>
              <a:t>warehouse</a:t>
            </a:r>
            <a:r>
              <a:rPr lang="en-US" sz="2400" dirty="0"/>
              <a:t> are borne by the seller</a:t>
            </a:r>
          </a:p>
          <a:p>
            <a:pPr algn="just">
              <a:buFont typeface="Arial" pitchFamily="34" charset="0"/>
              <a:buChar char="•"/>
            </a:pPr>
            <a:r>
              <a:rPr lang="en-US" sz="2400" dirty="0"/>
              <a:t> Fees of freight forwarding agent, who has been handling his logistics</a:t>
            </a:r>
          </a:p>
          <a:p>
            <a:pPr algn="just">
              <a:buFont typeface="Arial" pitchFamily="34" charset="0"/>
              <a:buChar char="•"/>
            </a:pPr>
            <a:r>
              <a:rPr lang="en-US" sz="2400" dirty="0"/>
              <a:t> Charges for loading goods on the port</a:t>
            </a:r>
          </a:p>
          <a:p>
            <a:pPr algn="just">
              <a:buFont typeface="Arial" pitchFamily="34" charset="0"/>
              <a:buChar char="•"/>
            </a:pPr>
            <a:r>
              <a:rPr lang="en-US" sz="2400" dirty="0"/>
              <a:t> Payment for freight from FOB origin, i.e., </a:t>
            </a:r>
            <a:r>
              <a:rPr lang="en-US" sz="2400" b="1" dirty="0">
                <a:solidFill>
                  <a:srgbClr val="00B050"/>
                </a:solidFill>
              </a:rPr>
              <a:t>the place agreed by both parties till the port</a:t>
            </a:r>
          </a:p>
          <a:p>
            <a:pPr algn="just">
              <a:buFont typeface="Arial" pitchFamily="34" charset="0"/>
              <a:buChar char="•"/>
            </a:pPr>
            <a:r>
              <a:rPr lang="en-US" sz="2400" dirty="0"/>
              <a:t> In FOB, the </a:t>
            </a:r>
            <a:r>
              <a:rPr lang="en-US" sz="2400" b="1" dirty="0">
                <a:solidFill>
                  <a:srgbClr val="00B050"/>
                </a:solidFill>
              </a:rPr>
              <a:t>custom clearance responsibility </a:t>
            </a:r>
            <a:r>
              <a:rPr lang="en-US" sz="2400" dirty="0"/>
              <a:t>for the seller involves export proceedings from the place of  origin to the delivery harbor. And since the obligation of the seller is only till the port, the export customs is the seller's outlook. They’ll be the one carrying out </a:t>
            </a:r>
            <a:r>
              <a:rPr lang="en-US" sz="2400" b="1" dirty="0">
                <a:hlinkClick r:id="rId2" tooltip="Customs Clearance Process - All the Steps an Exporter Needs to Follow"/>
              </a:rPr>
              <a:t>export custom procedures</a:t>
            </a:r>
            <a:r>
              <a:rPr lang="en-US" sz="2400" dirty="0"/>
              <a:t> and bearing all the related charges.</a:t>
            </a:r>
          </a:p>
          <a:p>
            <a:pPr algn="just">
              <a:buFont typeface="Arial" pitchFamily="34" charset="0"/>
              <a:buChar char="•"/>
            </a:pPr>
            <a:r>
              <a:rPr lang="en-US" sz="2400" b="1" dirty="0"/>
              <a:t> </a:t>
            </a:r>
            <a:r>
              <a:rPr lang="en-US" sz="2400" b="1" dirty="0">
                <a:solidFill>
                  <a:srgbClr val="C00000"/>
                </a:solidFill>
              </a:rPr>
              <a:t>In short, all FOB charges from point of origin till the goods are loaded at the port.</a:t>
            </a:r>
          </a:p>
        </p:txBody>
      </p:sp>
    </p:spTree>
    <p:extLst>
      <p:ext uri="{BB962C8B-B14F-4D97-AF65-F5344CB8AC3E}">
        <p14:creationId xmlns:p14="http://schemas.microsoft.com/office/powerpoint/2010/main" val="2110968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825625"/>
            <a:ext cx="12192000" cy="4351338"/>
          </a:xfrm>
        </p:spPr>
        <p:txBody>
          <a:bodyPr>
            <a:normAutofit/>
          </a:bodyPr>
          <a:lstStyle/>
          <a:p>
            <a:r>
              <a:rPr lang="en-US" b="1" dirty="0"/>
              <a:t>Seller’s – </a:t>
            </a:r>
          </a:p>
          <a:p>
            <a:pPr lvl="1"/>
            <a:r>
              <a:rPr lang="en-US" dirty="0"/>
              <a:t>Typically, the seller has no obligation to the buyer for insurance. Yet, as a part of discipline it can be agreed upon as a seller's matter of concern till the port. </a:t>
            </a:r>
          </a:p>
          <a:p>
            <a:pPr lvl="1"/>
            <a:r>
              <a:rPr lang="en-US" dirty="0"/>
              <a:t>Likewise, at the buyer’s request, the seller may contribute his assistance to the buyer for insurance and customs provisions.</a:t>
            </a:r>
          </a:p>
          <a:p>
            <a:pPr marL="457200" lvl="1" indent="0">
              <a:buNone/>
            </a:pPr>
            <a:endParaRPr lang="en-US" dirty="0"/>
          </a:p>
          <a:p>
            <a:r>
              <a:rPr lang="en-US" b="1" dirty="0"/>
              <a:t>Buyer’s  - </a:t>
            </a:r>
            <a:endParaRPr lang="en-US" dirty="0"/>
          </a:p>
          <a:p>
            <a:pPr lvl="1"/>
            <a:r>
              <a:rPr lang="en-US" dirty="0"/>
              <a:t>As discussed earlier, FOB may include insurance with regards to parting responsibilities for damage risk, so the buyer has to take care of insurance of goods after the risk and responsibilities for the goods are transferred to him.</a:t>
            </a:r>
            <a:endParaRPr lang="en-US" b="1" dirty="0"/>
          </a:p>
          <a:p>
            <a:endParaRPr lang="en-IN" dirty="0"/>
          </a:p>
        </p:txBody>
      </p:sp>
      <p:sp>
        <p:nvSpPr>
          <p:cNvPr id="4" name="Title 1"/>
          <p:cNvSpPr txBox="1">
            <a:spLocks/>
          </p:cNvSpPr>
          <p:nvPr/>
        </p:nvSpPr>
        <p:spPr>
          <a:xfrm>
            <a:off x="0" y="-61546"/>
            <a:ext cx="12192000" cy="1433146"/>
          </a:xfrm>
          <a:prstGeom prst="rect">
            <a:avLst/>
          </a:prstGeom>
          <a:solidFill>
            <a:srgbClr val="FAD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Font typeface="Wingdings" pitchFamily="2" charset="2"/>
              <a:buChar char="Ø"/>
            </a:pPr>
            <a:r>
              <a:rPr lang="en-US" sz="7200" b="1" dirty="0"/>
              <a:t>Insurance</a:t>
            </a:r>
          </a:p>
        </p:txBody>
      </p:sp>
    </p:spTree>
    <p:extLst>
      <p:ext uri="{BB962C8B-B14F-4D97-AF65-F5344CB8AC3E}">
        <p14:creationId xmlns:p14="http://schemas.microsoft.com/office/powerpoint/2010/main" val="661494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36728" y="263770"/>
            <a:ext cx="4545626" cy="1325563"/>
          </a:xfrm>
          <a:prstGeom prst="rect">
            <a:avLst/>
          </a:prstGeom>
          <a:solidFill>
            <a:srgbClr val="56C7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CFR (Cost &amp; Freight) :</a:t>
            </a:r>
            <a:endParaRPr lang="en-US" sz="4000" dirty="0"/>
          </a:p>
        </p:txBody>
      </p:sp>
      <p:pic>
        <p:nvPicPr>
          <p:cNvPr id="5" name="Picture 4" descr="CFR_INCOTERMS_Explained.png"/>
          <p:cNvPicPr>
            <a:picLocks noChangeAspect="1"/>
          </p:cNvPicPr>
          <p:nvPr/>
        </p:nvPicPr>
        <p:blipFill>
          <a:blip r:embed="rId2"/>
          <a:stretch>
            <a:fillRect/>
          </a:stretch>
        </p:blipFill>
        <p:spPr>
          <a:xfrm>
            <a:off x="639423" y="2461846"/>
            <a:ext cx="10740235" cy="4111525"/>
          </a:xfrm>
          <a:prstGeom prst="round2DiagRect">
            <a:avLst>
              <a:gd name="adj1" fmla="val 16667"/>
              <a:gd name="adj2" fmla="val 0"/>
            </a:avLst>
          </a:prstGeom>
          <a:ln w="88900" cap="sq">
            <a:solidFill>
              <a:srgbClr val="56C799"/>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54612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DC00"/>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4141177" y="2678144"/>
            <a:ext cx="4460802"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a:latin typeface="Comic Sans MS" pitchFamily="66" charset="0"/>
                <a:ea typeface="+mj-ea"/>
                <a:cs typeface="+mj-cs"/>
              </a:rPr>
              <a:t>INCOTERMS®</a:t>
            </a:r>
            <a:endParaRPr kumimoji="0" lang="en-US" sz="4400" b="1" strike="noStrike" kern="1200" cap="none" spc="0" normalizeH="0" baseline="0" noProof="0" dirty="0">
              <a:ln>
                <a:noFill/>
              </a:ln>
              <a:solidFill>
                <a:schemeClr val="tx1"/>
              </a:solidFill>
              <a:effectLst/>
              <a:uLnTx/>
              <a:uFillTx/>
              <a:latin typeface="Comic Sans MS" pitchFamily="66" charset="0"/>
              <a:ea typeface="+mj-ea"/>
              <a:cs typeface="+mj-cs"/>
            </a:endParaRPr>
          </a:p>
        </p:txBody>
      </p:sp>
    </p:spTree>
    <p:extLst>
      <p:ext uri="{BB962C8B-B14F-4D97-AF65-F5344CB8AC3E}">
        <p14:creationId xmlns:p14="http://schemas.microsoft.com/office/powerpoint/2010/main" val="1731655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29407" y="1878379"/>
            <a:ext cx="11136924" cy="4518160"/>
          </a:xfrm>
          <a:prstGeom prst="rect">
            <a:avLst/>
          </a:prstGeom>
        </p:spPr>
        <p:txBody>
          <a:bodyPr wrap="square">
            <a:spAutoFit/>
          </a:bodyPr>
          <a:lstStyle/>
          <a:p>
            <a:pPr algn="just">
              <a:buFont typeface="Arial" pitchFamily="34" charset="0"/>
              <a:buChar char="•"/>
            </a:pPr>
            <a:r>
              <a:rPr lang="en-US" sz="2400" dirty="0"/>
              <a:t> Under CFR shipping terms, though the </a:t>
            </a:r>
            <a:r>
              <a:rPr lang="en-US" sz="2400" b="1" dirty="0">
                <a:solidFill>
                  <a:srgbClr val="00B050"/>
                </a:solidFill>
              </a:rPr>
              <a:t>seller is responsible </a:t>
            </a:r>
            <a:r>
              <a:rPr lang="en-US" sz="2400" dirty="0"/>
              <a:t>till the named place of port, the risk of goods is transferred to the buyer once the goods are loaded onboard, i.e., before freight proceeding. </a:t>
            </a:r>
          </a:p>
          <a:p>
            <a:pPr algn="just">
              <a:buFont typeface="Arial" pitchFamily="34" charset="0"/>
              <a:buChar char="•"/>
            </a:pPr>
            <a:r>
              <a:rPr lang="en-US" sz="2400" dirty="0"/>
              <a:t> The </a:t>
            </a:r>
            <a:r>
              <a:rPr lang="en-US" sz="2400" b="1" dirty="0">
                <a:solidFill>
                  <a:srgbClr val="00B050"/>
                </a:solidFill>
              </a:rPr>
              <a:t>buyer is responsible </a:t>
            </a:r>
            <a:r>
              <a:rPr lang="en-US" sz="2400" dirty="0"/>
              <a:t>for all payment charges after the designated port, including insurance coverage of goods.</a:t>
            </a:r>
          </a:p>
          <a:p>
            <a:pPr algn="just">
              <a:buFont typeface="Arial" pitchFamily="34" charset="0"/>
              <a:buChar char="•"/>
            </a:pPr>
            <a:r>
              <a:rPr lang="en-US" sz="2400" dirty="0"/>
              <a:t> Additionally, unlike the CIF </a:t>
            </a:r>
            <a:r>
              <a:rPr lang="en-US" sz="2400" dirty="0" err="1"/>
              <a:t>incoterm</a:t>
            </a:r>
            <a:r>
              <a:rPr lang="en-US" sz="2400" dirty="0"/>
              <a:t>, which requires the seller to provide insurance coverage, in CFR the seller has no such obligatory commitments.</a:t>
            </a:r>
          </a:p>
          <a:p>
            <a:pPr algn="just">
              <a:buFont typeface="Arial" pitchFamily="34" charset="0"/>
              <a:buChar char="•"/>
            </a:pPr>
            <a:r>
              <a:rPr lang="en-US" sz="2400" dirty="0"/>
              <a:t> The seller is responsible for the delivery of goods till the designated port.</a:t>
            </a:r>
          </a:p>
          <a:p>
            <a:pPr algn="just">
              <a:buFont typeface="Arial" pitchFamily="34" charset="0"/>
              <a:buChar char="•"/>
            </a:pPr>
            <a:r>
              <a:rPr lang="en-US" sz="2400" dirty="0"/>
              <a:t> The </a:t>
            </a:r>
            <a:r>
              <a:rPr lang="en-US" sz="2400" b="1" dirty="0">
                <a:solidFill>
                  <a:srgbClr val="00B050"/>
                </a:solidFill>
              </a:rPr>
              <a:t>risk of goods </a:t>
            </a:r>
            <a:r>
              <a:rPr lang="en-US" sz="2400" dirty="0"/>
              <a:t>is transferred at the first port (</a:t>
            </a:r>
            <a:r>
              <a:rPr lang="en-US" sz="2400" b="1" dirty="0"/>
              <a:t>i.e., exporting country’s port</a:t>
            </a:r>
            <a:r>
              <a:rPr lang="en-US" sz="2400" dirty="0"/>
              <a:t>).</a:t>
            </a:r>
          </a:p>
          <a:p>
            <a:pPr algn="just">
              <a:buFont typeface="Arial" pitchFamily="34" charset="0"/>
              <a:buChar char="•"/>
            </a:pPr>
            <a:r>
              <a:rPr lang="en-US" sz="2400" dirty="0"/>
              <a:t> Insurance and carriage proceedings are carried out by the buyer.</a:t>
            </a:r>
          </a:p>
          <a:p>
            <a:pPr algn="just">
              <a:buFont typeface="Arial" pitchFamily="34" charset="0"/>
              <a:buChar char="•"/>
            </a:pPr>
            <a:r>
              <a:rPr lang="en-US" sz="2400" dirty="0"/>
              <a:t> </a:t>
            </a:r>
            <a:r>
              <a:rPr lang="en-US" sz="2400" b="1" dirty="0">
                <a:solidFill>
                  <a:srgbClr val="00B050"/>
                </a:solidFill>
              </a:rPr>
              <a:t>All charges after the target port are borne by the buyer.</a:t>
            </a:r>
          </a:p>
        </p:txBody>
      </p:sp>
      <p:sp>
        <p:nvSpPr>
          <p:cNvPr id="5" name="Title 1"/>
          <p:cNvSpPr txBox="1">
            <a:spLocks/>
          </p:cNvSpPr>
          <p:nvPr/>
        </p:nvSpPr>
        <p:spPr>
          <a:xfrm>
            <a:off x="149466" y="290147"/>
            <a:ext cx="4475287" cy="1325563"/>
          </a:xfrm>
          <a:prstGeom prst="rect">
            <a:avLst/>
          </a:prstGeom>
          <a:solidFill>
            <a:srgbClr val="FADC00"/>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CFR (Cost &amp; Freight) :</a:t>
            </a:r>
            <a:endParaRPr lang="en-US" sz="4000" dirty="0"/>
          </a:p>
        </p:txBody>
      </p:sp>
    </p:spTree>
    <p:extLst>
      <p:ext uri="{BB962C8B-B14F-4D97-AF65-F5344CB8AC3E}">
        <p14:creationId xmlns:p14="http://schemas.microsoft.com/office/powerpoint/2010/main" val="550724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769" y="1614609"/>
            <a:ext cx="11090031" cy="4351338"/>
          </a:xfrm>
        </p:spPr>
        <p:txBody>
          <a:bodyPr>
            <a:noAutofit/>
          </a:bodyPr>
          <a:lstStyle/>
          <a:p>
            <a:r>
              <a:rPr lang="en-US" b="1" dirty="0"/>
              <a:t>Seller’s</a:t>
            </a:r>
            <a:r>
              <a:rPr lang="en-US" dirty="0"/>
              <a:t>  -</a:t>
            </a:r>
            <a:r>
              <a:rPr lang="en-US" sz="2400" dirty="0"/>
              <a:t> </a:t>
            </a:r>
          </a:p>
          <a:p>
            <a:pPr lvl="1"/>
            <a:r>
              <a:rPr lang="en-US" sz="2000" dirty="0"/>
              <a:t>Although the seller is liable for the delivery of goods </a:t>
            </a:r>
            <a:r>
              <a:rPr lang="en-US" sz="2000" b="1" dirty="0">
                <a:solidFill>
                  <a:srgbClr val="00B050"/>
                </a:solidFill>
              </a:rPr>
              <a:t>till the designated port</a:t>
            </a:r>
            <a:r>
              <a:rPr lang="en-US" sz="2000" dirty="0"/>
              <a:t>, he is not responsible for the risk of goods after the first port. </a:t>
            </a:r>
          </a:p>
          <a:p>
            <a:pPr lvl="1"/>
            <a:r>
              <a:rPr lang="en-US" sz="2000" dirty="0"/>
              <a:t>The risk of goods is transferred to the buyer as soon as the goods </a:t>
            </a:r>
            <a:r>
              <a:rPr lang="en-US" sz="2000" dirty="0">
                <a:solidFill>
                  <a:srgbClr val="00B050"/>
                </a:solidFill>
              </a:rPr>
              <a:t>are loaded on board by the seller</a:t>
            </a:r>
            <a:r>
              <a:rPr lang="en-US" sz="2000" dirty="0"/>
              <a:t>.</a:t>
            </a:r>
          </a:p>
          <a:p>
            <a:pPr lvl="1"/>
            <a:r>
              <a:rPr lang="en-US" sz="2000" dirty="0"/>
              <a:t>As such, any extraneous charges or levies imposed on the goods due to neglect or delays, such as shipping demurrage charges, </a:t>
            </a:r>
            <a:r>
              <a:rPr lang="en-US" sz="2000" dirty="0" err="1"/>
              <a:t>unforseen</a:t>
            </a:r>
            <a:r>
              <a:rPr lang="en-US" sz="2000" dirty="0"/>
              <a:t> taxes </a:t>
            </a:r>
            <a:r>
              <a:rPr lang="en-US" sz="2000" dirty="0" err="1"/>
              <a:t>etc</a:t>
            </a:r>
            <a:r>
              <a:rPr lang="en-US" sz="2000" dirty="0"/>
              <a:t> </a:t>
            </a:r>
            <a:r>
              <a:rPr lang="en-US" sz="2000" b="1" dirty="0">
                <a:solidFill>
                  <a:srgbClr val="00B050"/>
                </a:solidFill>
              </a:rPr>
              <a:t>are to be borne by the importer</a:t>
            </a:r>
            <a:r>
              <a:rPr lang="en-US" sz="2000" dirty="0">
                <a:solidFill>
                  <a:srgbClr val="00B050"/>
                </a:solidFill>
              </a:rPr>
              <a:t>.</a:t>
            </a:r>
          </a:p>
          <a:p>
            <a:pPr algn="just">
              <a:buNone/>
            </a:pPr>
            <a:endParaRPr lang="en-US" dirty="0"/>
          </a:p>
          <a:p>
            <a:pPr algn="just"/>
            <a:r>
              <a:rPr lang="en-US" b="1" dirty="0"/>
              <a:t> Buyer’s </a:t>
            </a:r>
            <a:endParaRPr lang="en-US" dirty="0"/>
          </a:p>
          <a:p>
            <a:pPr lvl="1" algn="just"/>
            <a:r>
              <a:rPr lang="en-US" sz="2000" dirty="0"/>
              <a:t>The risk of goods is moved to the buyer as soon as the goods are loaded onboard by the seller at the first port. </a:t>
            </a:r>
          </a:p>
          <a:p>
            <a:pPr lvl="1" algn="just"/>
            <a:r>
              <a:rPr lang="en-US" sz="2000" dirty="0"/>
              <a:t>Also, the </a:t>
            </a:r>
            <a:r>
              <a:rPr lang="en-US" sz="2000" dirty="0">
                <a:solidFill>
                  <a:srgbClr val="00B050"/>
                </a:solidFill>
              </a:rPr>
              <a:t>insurance risk </a:t>
            </a:r>
            <a:r>
              <a:rPr lang="en-US" sz="2000" dirty="0"/>
              <a:t>stays with the buyer since the initial stage of the trade process. </a:t>
            </a:r>
          </a:p>
          <a:p>
            <a:pPr lvl="1" algn="just"/>
            <a:r>
              <a:rPr lang="en-US" sz="2000" dirty="0"/>
              <a:t>If the </a:t>
            </a:r>
            <a:r>
              <a:rPr lang="en-US" sz="2000" dirty="0">
                <a:solidFill>
                  <a:srgbClr val="00B050"/>
                </a:solidFill>
              </a:rPr>
              <a:t>buyer fails to guide </a:t>
            </a:r>
            <a:r>
              <a:rPr lang="en-US" sz="2000" dirty="0"/>
              <a:t>the seller in reference to the delivery port, the loss will be the buyer's responsibility.</a:t>
            </a:r>
          </a:p>
        </p:txBody>
      </p:sp>
      <p:sp>
        <p:nvSpPr>
          <p:cNvPr id="4" name="Title 1"/>
          <p:cNvSpPr txBox="1">
            <a:spLocks/>
          </p:cNvSpPr>
          <p:nvPr/>
        </p:nvSpPr>
        <p:spPr>
          <a:xfrm>
            <a:off x="0" y="-61546"/>
            <a:ext cx="12192000" cy="1433146"/>
          </a:xfrm>
          <a:prstGeom prst="rect">
            <a:avLst/>
          </a:prstGeom>
          <a:solidFill>
            <a:srgbClr val="FAD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Font typeface="Wingdings" pitchFamily="2" charset="2"/>
              <a:buChar char="Ø"/>
            </a:pPr>
            <a:r>
              <a:rPr lang="en-US" sz="7200" b="1" dirty="0"/>
              <a:t>Risk Transfer</a:t>
            </a:r>
          </a:p>
        </p:txBody>
      </p:sp>
    </p:spTree>
    <p:extLst>
      <p:ext uri="{BB962C8B-B14F-4D97-AF65-F5344CB8AC3E}">
        <p14:creationId xmlns:p14="http://schemas.microsoft.com/office/powerpoint/2010/main" val="2740925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71096" y="1904756"/>
            <a:ext cx="11649807" cy="3993401"/>
          </a:xfrm>
          <a:prstGeom prst="rect">
            <a:avLst/>
          </a:prstGeom>
        </p:spPr>
        <p:txBody>
          <a:bodyPr wrap="square">
            <a:spAutoFit/>
          </a:bodyPr>
          <a:lstStyle/>
          <a:p>
            <a:r>
              <a:rPr lang="en-US" b="1" dirty="0"/>
              <a:t>Seller’s</a:t>
            </a:r>
            <a:r>
              <a:rPr lang="en-US" dirty="0"/>
              <a:t>  - </a:t>
            </a:r>
          </a:p>
          <a:p>
            <a:pPr lvl="1"/>
            <a:r>
              <a:rPr lang="en-US" sz="2000" dirty="0"/>
              <a:t>Typically, the seller has no obligation to insurance. </a:t>
            </a:r>
          </a:p>
          <a:p>
            <a:pPr lvl="1"/>
            <a:r>
              <a:rPr lang="en-US" sz="2000" dirty="0"/>
              <a:t>Though he’s responsible for the delivery, he is not accountable for insurance. </a:t>
            </a:r>
          </a:p>
          <a:p>
            <a:pPr lvl="1"/>
            <a:r>
              <a:rPr lang="en-US" sz="2000" dirty="0"/>
              <a:t>However, at the buyer’s risk and cost, he may provide his assistance to insurance or even carry out the coverage procedure.</a:t>
            </a:r>
          </a:p>
          <a:p>
            <a:endParaRPr lang="en-US" sz="2400" dirty="0"/>
          </a:p>
          <a:p>
            <a:r>
              <a:rPr lang="en-US" b="1" dirty="0"/>
              <a:t>Buyer’s - </a:t>
            </a:r>
            <a:r>
              <a:rPr lang="en-US" sz="2400" dirty="0"/>
              <a:t> </a:t>
            </a:r>
          </a:p>
          <a:p>
            <a:pPr lvl="1"/>
            <a:r>
              <a:rPr lang="en-US" sz="2000" dirty="0"/>
              <a:t>As discussed above, the buyer pays for insurance in CFR. </a:t>
            </a:r>
          </a:p>
          <a:p>
            <a:pPr lvl="1"/>
            <a:r>
              <a:rPr lang="en-US" sz="2000" dirty="0"/>
              <a:t>He’ll be liable for the goods right from the place of origin. He could perhaps take the seller’s assistance in the analysis process, but if the trade doesn’t go as planned, the seller will not be held responsible for any damage coverage.</a:t>
            </a:r>
          </a:p>
        </p:txBody>
      </p:sp>
      <p:sp>
        <p:nvSpPr>
          <p:cNvPr id="6" name="Title 1"/>
          <p:cNvSpPr txBox="1">
            <a:spLocks/>
          </p:cNvSpPr>
          <p:nvPr/>
        </p:nvSpPr>
        <p:spPr>
          <a:xfrm>
            <a:off x="0" y="-61546"/>
            <a:ext cx="12192000" cy="1433146"/>
          </a:xfrm>
          <a:prstGeom prst="rect">
            <a:avLst/>
          </a:prstGeom>
          <a:solidFill>
            <a:srgbClr val="FAD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Font typeface="Wingdings" pitchFamily="2" charset="2"/>
              <a:buChar char="Ø"/>
            </a:pPr>
            <a:r>
              <a:rPr lang="en-US" sz="7200" b="1" dirty="0"/>
              <a:t>Insurance</a:t>
            </a:r>
          </a:p>
        </p:txBody>
      </p:sp>
    </p:spTree>
    <p:extLst>
      <p:ext uri="{BB962C8B-B14F-4D97-AF65-F5344CB8AC3E}">
        <p14:creationId xmlns:p14="http://schemas.microsoft.com/office/powerpoint/2010/main" val="12808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820866" y="175847"/>
            <a:ext cx="6550268" cy="1325563"/>
          </a:xfrm>
          <a:prstGeom prst="rect">
            <a:avLst/>
          </a:prstGeom>
          <a:solidFill>
            <a:srgbClr val="56C7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CIF (Cost, Insurance &amp; Freight) :</a:t>
            </a:r>
            <a:endParaRPr lang="en-US" sz="4000" dirty="0"/>
          </a:p>
        </p:txBody>
      </p:sp>
      <p:pic>
        <p:nvPicPr>
          <p:cNvPr id="5" name="Picture 4" descr="CIF_INCOTERMS.png"/>
          <p:cNvPicPr>
            <a:picLocks noChangeAspect="1"/>
          </p:cNvPicPr>
          <p:nvPr/>
        </p:nvPicPr>
        <p:blipFill>
          <a:blip r:embed="rId2"/>
          <a:stretch>
            <a:fillRect/>
          </a:stretch>
        </p:blipFill>
        <p:spPr>
          <a:xfrm>
            <a:off x="495398" y="2204794"/>
            <a:ext cx="11040110" cy="4485076"/>
          </a:xfrm>
          <a:prstGeom prst="round2DiagRect">
            <a:avLst>
              <a:gd name="adj1" fmla="val 16667"/>
              <a:gd name="adj2" fmla="val 0"/>
            </a:avLst>
          </a:prstGeom>
          <a:ln w="88900" cap="sq">
            <a:solidFill>
              <a:srgbClr val="56C799"/>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130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961293" y="1869590"/>
            <a:ext cx="10515600" cy="40523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000" b="0" i="0" u="none" strike="noStrike" cap="none" normalizeH="0" baseline="0" dirty="0">
                <a:ln>
                  <a:noFill/>
                </a:ln>
                <a:solidFill>
                  <a:srgbClr val="3E3B3B"/>
                </a:solidFill>
                <a:effectLst/>
                <a:latin typeface="+mj-lt"/>
                <a:cs typeface="Arial" pitchFamily="34" charset="0"/>
              </a:rPr>
              <a:t> </a:t>
            </a:r>
            <a:r>
              <a:rPr kumimoji="0" lang="en-US" sz="2000" b="1" i="0" u="none" strike="noStrike" cap="none" normalizeH="0" baseline="0" dirty="0">
                <a:ln>
                  <a:noFill/>
                </a:ln>
                <a:solidFill>
                  <a:srgbClr val="3E3B3B"/>
                </a:solidFill>
                <a:effectLst/>
                <a:cs typeface="Arial" pitchFamily="34" charset="0"/>
              </a:rPr>
              <a:t>CIF stands for Cost, Insurance and Freight</a:t>
            </a:r>
            <a:r>
              <a:rPr kumimoji="0" lang="en-US" sz="2000" b="0" i="0" u="none" strike="noStrike" cap="none" normalizeH="0" baseline="0" dirty="0">
                <a:ln>
                  <a:noFill/>
                </a:ln>
                <a:solidFill>
                  <a:srgbClr val="3E3B3B"/>
                </a:solidFill>
                <a:effectLst/>
                <a:cs typeface="Arial" pitchFamily="34" charset="0"/>
              </a:rPr>
              <a:t>, a commercial rule under incoterms 2020 wherein the </a:t>
            </a:r>
            <a:r>
              <a:rPr kumimoji="0" lang="en-US" sz="2000" b="1" i="0" u="none" strike="noStrike" cap="none" normalizeH="0" baseline="0" dirty="0">
                <a:ln>
                  <a:noFill/>
                </a:ln>
                <a:solidFill>
                  <a:srgbClr val="3E3B3B"/>
                </a:solidFill>
                <a:effectLst/>
                <a:cs typeface="Arial" pitchFamily="34" charset="0"/>
              </a:rPr>
              <a:t>expenses are borne by the seller -- from delivering goods and bearing settlement charges for carriage and insurance till the designated port.</a:t>
            </a:r>
            <a:r>
              <a:rPr kumimoji="0" lang="en-US" sz="2000" b="0" i="0" u="none" strike="noStrike" cap="none" normalizeH="0" baseline="0" dirty="0">
                <a:ln>
                  <a:noFill/>
                </a:ln>
                <a:solidFill>
                  <a:srgbClr val="3E3B3B"/>
                </a:solidFill>
                <a:effectLst/>
                <a:cs typeface="Arial" pitchFamily="34" charset="0"/>
              </a:rPr>
              <a:t> </a:t>
            </a:r>
          </a:p>
          <a:p>
            <a:pPr marL="0" marR="0" lvl="0" indent="0" algn="l" defTabSz="914400" rtl="0" eaLnBrk="1" fontAlgn="base" latinLnBrk="0" hangingPunct="1">
              <a:lnSpc>
                <a:spcPct val="100000"/>
              </a:lnSpc>
              <a:spcBef>
                <a:spcPct val="0"/>
              </a:spcBef>
              <a:spcAft>
                <a:spcPct val="0"/>
              </a:spcAft>
              <a:buClrTx/>
              <a:buSzTx/>
              <a:buNone/>
              <a:tabLst/>
            </a:pPr>
            <a:endParaRPr kumimoji="0" lang="en-US" sz="2000" b="0" i="0" u="none" strike="noStrike" cap="none" normalizeH="0" baseline="0" dirty="0">
              <a:ln>
                <a:noFill/>
              </a:ln>
              <a:solidFill>
                <a:srgbClr val="3E3B3B"/>
              </a:solidFill>
              <a:effectLst/>
              <a:cs typeface="Arial" pitchFamily="34" charset="0"/>
            </a:endParaRPr>
          </a:p>
          <a:p>
            <a:pPr lvl="0" fontAlgn="base">
              <a:spcBef>
                <a:spcPct val="0"/>
              </a:spcBef>
              <a:spcAft>
                <a:spcPct val="0"/>
              </a:spcAft>
              <a:buFont typeface="Arial" pitchFamily="34" charset="0"/>
              <a:buChar char="•"/>
            </a:pPr>
            <a:r>
              <a:rPr kumimoji="0" lang="en-US" sz="2000" b="0" i="0" u="none" strike="noStrike" cap="none" normalizeH="0" baseline="0" dirty="0">
                <a:ln>
                  <a:noFill/>
                </a:ln>
                <a:solidFill>
                  <a:srgbClr val="3E3B3B"/>
                </a:solidFill>
                <a:effectLst/>
                <a:cs typeface="Arial" pitchFamily="34" charset="0"/>
              </a:rPr>
              <a:t> CIF </a:t>
            </a:r>
            <a:r>
              <a:rPr kumimoji="0" lang="en-US" sz="2000" b="0" i="0" u="none" strike="noStrike" cap="none" normalizeH="0" baseline="0" dirty="0" err="1">
                <a:ln>
                  <a:noFill/>
                </a:ln>
                <a:solidFill>
                  <a:srgbClr val="3E3B3B"/>
                </a:solidFill>
                <a:effectLst/>
                <a:cs typeface="Arial" pitchFamily="34" charset="0"/>
              </a:rPr>
              <a:t>Incoterm</a:t>
            </a:r>
            <a:r>
              <a:rPr kumimoji="0" lang="en-US" sz="2000" b="0" i="0" u="none" strike="noStrike" cap="none" normalizeH="0" baseline="0" dirty="0">
                <a:ln>
                  <a:noFill/>
                </a:ln>
                <a:solidFill>
                  <a:srgbClr val="3E3B3B"/>
                </a:solidFill>
                <a:effectLst/>
                <a:cs typeface="Arial" pitchFamily="34" charset="0"/>
              </a:rPr>
              <a:t> </a:t>
            </a:r>
            <a:r>
              <a:rPr kumimoji="0" lang="en-US" sz="2000" b="1" i="0" u="none" strike="noStrike" cap="none" normalizeH="0" baseline="0" dirty="0">
                <a:ln>
                  <a:noFill/>
                </a:ln>
                <a:solidFill>
                  <a:srgbClr val="C00000"/>
                </a:solidFill>
                <a:effectLst/>
                <a:cs typeface="Arial" pitchFamily="34" charset="0"/>
              </a:rPr>
              <a:t>cannot</a:t>
            </a:r>
            <a:r>
              <a:rPr kumimoji="0" lang="en-US" sz="2000" b="1" i="0" u="none" strike="noStrike" cap="none" normalizeH="0" baseline="0" dirty="0">
                <a:ln>
                  <a:noFill/>
                </a:ln>
                <a:solidFill>
                  <a:srgbClr val="3E3B3B"/>
                </a:solidFill>
                <a:effectLst/>
                <a:cs typeface="Arial" pitchFamily="34" charset="0"/>
              </a:rPr>
              <a:t> </a:t>
            </a:r>
            <a:r>
              <a:rPr kumimoji="0" lang="en-US" sz="2000" b="1" i="0" u="none" strike="noStrike" cap="none" normalizeH="0" baseline="0" dirty="0">
                <a:ln>
                  <a:noFill/>
                </a:ln>
                <a:solidFill>
                  <a:srgbClr val="C00000"/>
                </a:solidFill>
                <a:effectLst/>
                <a:cs typeface="Arial" pitchFamily="34" charset="0"/>
              </a:rPr>
              <a:t>be used </a:t>
            </a:r>
            <a:r>
              <a:rPr kumimoji="0" lang="en-US" sz="2000" b="0" i="0" u="none" strike="noStrike" cap="none" normalizeH="0" baseline="0" dirty="0">
                <a:ln>
                  <a:noFill/>
                </a:ln>
                <a:solidFill>
                  <a:srgbClr val="3E3B3B"/>
                </a:solidFill>
                <a:effectLst/>
                <a:cs typeface="Arial" pitchFamily="34" charset="0"/>
              </a:rPr>
              <a:t>for air, rail and road transit. </a:t>
            </a:r>
          </a:p>
          <a:p>
            <a:pPr lvl="0" fontAlgn="base">
              <a:spcBef>
                <a:spcPct val="0"/>
              </a:spcBef>
              <a:spcAft>
                <a:spcPct val="0"/>
              </a:spcAft>
              <a:buFont typeface="Arial" pitchFamily="34" charset="0"/>
              <a:buChar char="•"/>
            </a:pPr>
            <a:r>
              <a:rPr lang="en-US" sz="2000" dirty="0">
                <a:solidFill>
                  <a:srgbClr val="3E3B3B"/>
                </a:solidFill>
                <a:latin typeface="+mj-lt"/>
                <a:cs typeface="Arial" pitchFamily="34" charset="0"/>
              </a:rPr>
              <a:t> </a:t>
            </a:r>
            <a:r>
              <a:rPr lang="en-US" sz="2000" dirty="0">
                <a:solidFill>
                  <a:srgbClr val="3E3B3B"/>
                </a:solidFill>
                <a:cs typeface="Arial" pitchFamily="34" charset="0"/>
              </a:rPr>
              <a:t>The use of CIF is </a:t>
            </a:r>
            <a:r>
              <a:rPr lang="en-US" sz="2000" b="1" dirty="0">
                <a:solidFill>
                  <a:srgbClr val="C00000"/>
                </a:solidFill>
                <a:cs typeface="Arial" pitchFamily="34" charset="0"/>
              </a:rPr>
              <a:t>restrained</a:t>
            </a:r>
            <a:r>
              <a:rPr lang="en-US" sz="2000" dirty="0">
                <a:solidFill>
                  <a:srgbClr val="3E3B3B"/>
                </a:solidFill>
                <a:cs typeface="Arial" pitchFamily="34" charset="0"/>
              </a:rPr>
              <a:t> to sea and inland water transportation</a:t>
            </a:r>
          </a:p>
          <a:p>
            <a:pPr lvl="0" fontAlgn="base">
              <a:spcBef>
                <a:spcPct val="0"/>
              </a:spcBef>
              <a:spcAft>
                <a:spcPct val="0"/>
              </a:spcAft>
              <a:buFont typeface="Arial" pitchFamily="34" charset="0"/>
              <a:buChar char="•"/>
            </a:pPr>
            <a:r>
              <a:rPr lang="en-US" sz="2000" dirty="0"/>
              <a:t> Under CIF shipping terms, the seller stays responsible till the goods are </a:t>
            </a:r>
            <a:r>
              <a:rPr lang="en-US" sz="2000" b="1" dirty="0"/>
              <a:t>loaded onto the shipping vessel</a:t>
            </a:r>
            <a:r>
              <a:rPr lang="en-US" sz="2000" dirty="0"/>
              <a:t>; post that the risk and responsibility </a:t>
            </a:r>
            <a:r>
              <a:rPr lang="en-US" sz="2000" b="1" dirty="0"/>
              <a:t>moves from the seller to the buyer</a:t>
            </a:r>
            <a:r>
              <a:rPr lang="en-US" sz="2000" dirty="0"/>
              <a:t>.</a:t>
            </a:r>
          </a:p>
          <a:p>
            <a:pPr>
              <a:buFont typeface="Arial" pitchFamily="34" charset="0"/>
              <a:buChar char="•"/>
            </a:pPr>
            <a:r>
              <a:rPr lang="en-US" sz="2000" dirty="0"/>
              <a:t> In the CIF terms, the place of destination is acknowledged by both parties.</a:t>
            </a:r>
          </a:p>
          <a:p>
            <a:pPr>
              <a:buFont typeface="Arial" pitchFamily="34" charset="0"/>
              <a:buChar char="•"/>
            </a:pPr>
            <a:r>
              <a:rPr lang="en-US" sz="2000" dirty="0"/>
              <a:t> The </a:t>
            </a:r>
            <a:r>
              <a:rPr lang="en-US" sz="2000" b="1" dirty="0">
                <a:solidFill>
                  <a:srgbClr val="00B050"/>
                </a:solidFill>
              </a:rPr>
              <a:t>seller is responsible </a:t>
            </a:r>
            <a:r>
              <a:rPr lang="en-US" sz="2000" dirty="0"/>
              <a:t>for transit and freight till the importing country’s port.</a:t>
            </a:r>
          </a:p>
          <a:p>
            <a:pPr>
              <a:buFont typeface="Arial" pitchFamily="34" charset="0"/>
              <a:buChar char="•"/>
            </a:pPr>
            <a:r>
              <a:rPr lang="en-US" sz="2000" dirty="0"/>
              <a:t> The loading of goods at the terminal port is the seller’s responsibility.</a:t>
            </a:r>
          </a:p>
          <a:p>
            <a:pPr>
              <a:buFont typeface="Arial" pitchFamily="34" charset="0"/>
              <a:buChar char="•"/>
            </a:pPr>
            <a:r>
              <a:rPr lang="en-US" sz="2000" dirty="0"/>
              <a:t> The </a:t>
            </a:r>
            <a:r>
              <a:rPr lang="en-US" sz="2000" b="1" dirty="0">
                <a:solidFill>
                  <a:srgbClr val="00B050"/>
                </a:solidFill>
              </a:rPr>
              <a:t>processing duty </a:t>
            </a:r>
            <a:r>
              <a:rPr lang="en-US" sz="2000" dirty="0"/>
              <a:t>after the goods reach the destination port rests with the buyer.</a:t>
            </a:r>
          </a:p>
        </p:txBody>
      </p:sp>
      <p:sp>
        <p:nvSpPr>
          <p:cNvPr id="5" name="Title 1"/>
          <p:cNvSpPr txBox="1">
            <a:spLocks/>
          </p:cNvSpPr>
          <p:nvPr/>
        </p:nvSpPr>
        <p:spPr>
          <a:xfrm>
            <a:off x="149466" y="290147"/>
            <a:ext cx="5416065" cy="1325563"/>
          </a:xfrm>
          <a:prstGeom prst="rect">
            <a:avLst/>
          </a:prstGeom>
          <a:solidFill>
            <a:srgbClr val="FADC00"/>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CIF (Cost, Insurance &amp; Freight) </a:t>
            </a:r>
            <a:endParaRPr lang="en-US" sz="4000" dirty="0"/>
          </a:p>
        </p:txBody>
      </p:sp>
    </p:spTree>
    <p:extLst>
      <p:ext uri="{BB962C8B-B14F-4D97-AF65-F5344CB8AC3E}">
        <p14:creationId xmlns:p14="http://schemas.microsoft.com/office/powerpoint/2010/main" val="1934124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2738" y="1799249"/>
            <a:ext cx="11353800" cy="3929281"/>
          </a:xfrm>
          <a:prstGeom prst="rect">
            <a:avLst/>
          </a:prstGeom>
        </p:spPr>
        <p:txBody>
          <a:bodyPr wrap="square">
            <a:spAutoFit/>
          </a:bodyPr>
          <a:lstStyle/>
          <a:p>
            <a:endParaRPr lang="en-US" sz="4400" b="1" dirty="0"/>
          </a:p>
          <a:p>
            <a:pPr>
              <a:buFont typeface="Arial" pitchFamily="34" charset="0"/>
              <a:buChar char="•"/>
            </a:pPr>
            <a:r>
              <a:rPr lang="en-US" dirty="0"/>
              <a:t> As the transit process is carried out by the seller, from the point of origin to the target port, the risk of goods resides with the seller for this duration. </a:t>
            </a:r>
          </a:p>
          <a:p>
            <a:pPr marL="0" indent="0">
              <a:buNone/>
            </a:pPr>
            <a:endParaRPr lang="en-US" dirty="0"/>
          </a:p>
          <a:p>
            <a:pPr>
              <a:buFont typeface="Arial" pitchFamily="34" charset="0"/>
              <a:buChar char="•"/>
            </a:pPr>
            <a:r>
              <a:rPr lang="en-US" dirty="0"/>
              <a:t> Once the seller </a:t>
            </a:r>
            <a:r>
              <a:rPr lang="en-US" b="1" u="sng" dirty="0"/>
              <a:t>loads the goods</a:t>
            </a:r>
            <a:r>
              <a:rPr lang="en-US" dirty="0"/>
              <a:t> on the shipping vessel bound for the importer’s country, from that time itself the risk is transferred to the buyer. </a:t>
            </a:r>
          </a:p>
          <a:p>
            <a:pPr>
              <a:buFont typeface="Arial" pitchFamily="34" charset="0"/>
              <a:buChar char="•"/>
            </a:pPr>
            <a:r>
              <a:rPr lang="en-US" dirty="0"/>
              <a:t>If the buyer fails to instruct the seller regarding destination port, the damage and loss is borne by him.</a:t>
            </a:r>
          </a:p>
        </p:txBody>
      </p:sp>
      <p:sp>
        <p:nvSpPr>
          <p:cNvPr id="5" name="Title 1"/>
          <p:cNvSpPr txBox="1">
            <a:spLocks/>
          </p:cNvSpPr>
          <p:nvPr/>
        </p:nvSpPr>
        <p:spPr>
          <a:xfrm>
            <a:off x="0" y="0"/>
            <a:ext cx="12192000" cy="1433146"/>
          </a:xfrm>
          <a:prstGeom prst="rect">
            <a:avLst/>
          </a:prstGeom>
          <a:solidFill>
            <a:srgbClr val="FAD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57250" indent="-857250" algn="ctr">
              <a:buFont typeface="Wingdings" panose="05000000000000000000" pitchFamily="2" charset="2"/>
              <a:buChar char="Ø"/>
            </a:pPr>
            <a:r>
              <a:rPr lang="en-US" sz="7200" b="1" dirty="0"/>
              <a:t>Transfer of Risk</a:t>
            </a:r>
          </a:p>
        </p:txBody>
      </p:sp>
    </p:spTree>
    <p:extLst>
      <p:ext uri="{BB962C8B-B14F-4D97-AF65-F5344CB8AC3E}">
        <p14:creationId xmlns:p14="http://schemas.microsoft.com/office/powerpoint/2010/main" val="16782390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717681" y="228601"/>
            <a:ext cx="4960326" cy="1325563"/>
          </a:xfrm>
          <a:prstGeom prst="rect">
            <a:avLst/>
          </a:prstGeom>
          <a:solidFill>
            <a:srgbClr val="56C7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CPT (Carriage Paid To) : </a:t>
            </a:r>
            <a:endParaRPr lang="en-US" sz="4000" dirty="0"/>
          </a:p>
        </p:txBody>
      </p:sp>
      <p:pic>
        <p:nvPicPr>
          <p:cNvPr id="5" name="Picture 4" descr="cww_incoterms_cpt.1352x0-is.jpg"/>
          <p:cNvPicPr>
            <a:picLocks noChangeAspect="1"/>
          </p:cNvPicPr>
          <p:nvPr/>
        </p:nvPicPr>
        <p:blipFill>
          <a:blip r:embed="rId2"/>
          <a:stretch>
            <a:fillRect/>
          </a:stretch>
        </p:blipFill>
        <p:spPr>
          <a:xfrm>
            <a:off x="143435" y="2178424"/>
            <a:ext cx="11905130" cy="410402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71047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1180" y="2142732"/>
            <a:ext cx="11486374" cy="5124480"/>
          </a:xfrm>
          <a:prstGeom prst="rect">
            <a:avLst/>
          </a:prstGeom>
        </p:spPr>
        <p:txBody>
          <a:bodyPr wrap="square">
            <a:spAutoFit/>
          </a:bodyPr>
          <a:lstStyle/>
          <a:p>
            <a:pPr>
              <a:buFont typeface="Arial" pitchFamily="34" charset="0"/>
              <a:buChar char="•"/>
            </a:pPr>
            <a:r>
              <a:rPr lang="en-US" sz="2000" dirty="0"/>
              <a:t>With multiple carriers, the risks and costs transfer to the buyer upon delivery to the first carrier.</a:t>
            </a:r>
          </a:p>
          <a:p>
            <a:pPr>
              <a:buFont typeface="Arial" pitchFamily="34" charset="0"/>
              <a:buChar char="•"/>
            </a:pPr>
            <a:r>
              <a:rPr lang="en-US" sz="2000" dirty="0"/>
              <a:t> </a:t>
            </a:r>
            <a:r>
              <a:rPr lang="en-US" sz="2000" dirty="0">
                <a:solidFill>
                  <a:srgbClr val="00B050"/>
                </a:solidFill>
              </a:rPr>
              <a:t>CPT costs include export fees and taxes</a:t>
            </a:r>
            <a:r>
              <a:rPr lang="en-US" sz="2000" dirty="0"/>
              <a:t>.</a:t>
            </a:r>
          </a:p>
          <a:p>
            <a:pPr>
              <a:buFont typeface="Arial" pitchFamily="34" charset="0"/>
              <a:buChar char="•"/>
            </a:pPr>
            <a:r>
              <a:rPr lang="en-US" sz="2000" dirty="0"/>
              <a:t> In a CPT transaction, the seller must clear the goods for export and deliver them to a carrier or appointed person at a mutually agreed-upon (between the seller and buyer) destination.</a:t>
            </a:r>
          </a:p>
          <a:p>
            <a:pPr>
              <a:buFont typeface="Arial" pitchFamily="34" charset="0"/>
              <a:buChar char="•"/>
            </a:pPr>
            <a:r>
              <a:rPr lang="en-US" sz="2000" dirty="0"/>
              <a:t> Also, the </a:t>
            </a:r>
            <a:r>
              <a:rPr lang="en-US" sz="2000" dirty="0">
                <a:solidFill>
                  <a:srgbClr val="00B050"/>
                </a:solidFill>
              </a:rPr>
              <a:t>seller pays </a:t>
            </a:r>
            <a:r>
              <a:rPr lang="en-US" sz="2000" dirty="0"/>
              <a:t>the freight charges to transport the goods to the specified destination.</a:t>
            </a:r>
          </a:p>
          <a:p>
            <a:r>
              <a:rPr lang="en-US" sz="2000" dirty="0"/>
              <a:t>The </a:t>
            </a:r>
            <a:r>
              <a:rPr lang="en-US" sz="2000" dirty="0">
                <a:solidFill>
                  <a:srgbClr val="00B050"/>
                </a:solidFill>
              </a:rPr>
              <a:t>risk of damage or loss to the goods </a:t>
            </a:r>
            <a:r>
              <a:rPr lang="en-US" sz="2000" dirty="0"/>
              <a:t>is transferred from the seller to the buyer as soon as the goods have been </a:t>
            </a:r>
            <a:r>
              <a:rPr lang="en-US" sz="2000" dirty="0">
                <a:solidFill>
                  <a:srgbClr val="00B050"/>
                </a:solidFill>
              </a:rPr>
              <a:t>delivered to the carrier</a:t>
            </a:r>
            <a:r>
              <a:rPr lang="en-US" sz="2000" dirty="0"/>
              <a:t>. </a:t>
            </a:r>
          </a:p>
          <a:p>
            <a:r>
              <a:rPr lang="en-US" sz="2000" dirty="0"/>
              <a:t>The </a:t>
            </a:r>
            <a:r>
              <a:rPr lang="en-US" sz="2000" dirty="0">
                <a:solidFill>
                  <a:srgbClr val="00B050"/>
                </a:solidFill>
              </a:rPr>
              <a:t>seller is responsible </a:t>
            </a:r>
            <a:r>
              <a:rPr lang="en-US" sz="2000" dirty="0"/>
              <a:t>only for arranging freight to the destination and not for insuring the shipment of the goods during transport.</a:t>
            </a:r>
          </a:p>
          <a:p>
            <a:pPr>
              <a:buFont typeface="Arial" pitchFamily="34" charset="0"/>
              <a:buChar char="•"/>
            </a:pPr>
            <a:r>
              <a:rPr lang="en-US" sz="2000" dirty="0"/>
              <a:t>The term CPT is typically used in conjunction with a destination.</a:t>
            </a:r>
          </a:p>
          <a:p>
            <a:r>
              <a:rPr lang="en-US" sz="2000" dirty="0"/>
              <a:t> The CPT price might include Terminal Handling Charges (THC) in their freight rates.</a:t>
            </a:r>
          </a:p>
          <a:p>
            <a:r>
              <a:rPr lang="en-US" sz="2000" dirty="0"/>
              <a:t>The carrier could be the person or entity responsible for the carriage (by sea, rail, road, etc.) of the goods or the person or entity enlisted to procure the performance of the carriage.</a:t>
            </a:r>
          </a:p>
          <a:p>
            <a:endParaRPr lang="en-US" sz="2000" dirty="0"/>
          </a:p>
        </p:txBody>
      </p:sp>
      <p:sp>
        <p:nvSpPr>
          <p:cNvPr id="5" name="Title 1"/>
          <p:cNvSpPr txBox="1">
            <a:spLocks/>
          </p:cNvSpPr>
          <p:nvPr/>
        </p:nvSpPr>
        <p:spPr>
          <a:xfrm>
            <a:off x="202220" y="272046"/>
            <a:ext cx="5416065" cy="1325563"/>
          </a:xfrm>
          <a:prstGeom prst="rect">
            <a:avLst/>
          </a:prstGeom>
          <a:solidFill>
            <a:srgbClr val="FADC00"/>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CPT (Carriage Paid To) : </a:t>
            </a:r>
            <a:endParaRPr lang="en-US" sz="4000" dirty="0"/>
          </a:p>
        </p:txBody>
      </p:sp>
      <p:sp>
        <p:nvSpPr>
          <p:cNvPr id="6" name="Rectangle 5"/>
          <p:cNvSpPr/>
          <p:nvPr/>
        </p:nvSpPr>
        <p:spPr>
          <a:xfrm>
            <a:off x="5416062" y="395138"/>
            <a:ext cx="6096000" cy="1323439"/>
          </a:xfrm>
          <a:prstGeom prst="rect">
            <a:avLst/>
          </a:prstGeom>
        </p:spPr>
        <p:txBody>
          <a:bodyPr>
            <a:spAutoFit/>
          </a:bodyPr>
          <a:lstStyle/>
          <a:p>
            <a:pPr>
              <a:buFont typeface="Arial" pitchFamily="34" charset="0"/>
              <a:buChar char="•"/>
            </a:pPr>
            <a:r>
              <a:rPr lang="en-US" sz="2000" dirty="0"/>
              <a:t> Carriage Paid To (CPT) is an international commercial term (Incoterm) denoting that the </a:t>
            </a:r>
            <a:r>
              <a:rPr lang="en-US" sz="2000" dirty="0">
                <a:solidFill>
                  <a:srgbClr val="00B050"/>
                </a:solidFill>
              </a:rPr>
              <a:t>seller incurs </a:t>
            </a:r>
            <a:r>
              <a:rPr lang="en-US" sz="2000" dirty="0"/>
              <a:t>the risks and costs associated with delivering goods to a carrier to an agreed-upon destination.</a:t>
            </a:r>
          </a:p>
        </p:txBody>
      </p:sp>
    </p:spTree>
    <p:extLst>
      <p:ext uri="{BB962C8B-B14F-4D97-AF65-F5344CB8AC3E}">
        <p14:creationId xmlns:p14="http://schemas.microsoft.com/office/powerpoint/2010/main" val="2160320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1433146"/>
          </a:xfrm>
          <a:prstGeom prst="rect">
            <a:avLst/>
          </a:prstGeom>
          <a:solidFill>
            <a:srgbClr val="FAD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57250" indent="-857250" algn="ctr">
              <a:buFont typeface="Wingdings" panose="05000000000000000000" pitchFamily="2" charset="2"/>
              <a:buChar char="Ø"/>
            </a:pPr>
            <a:r>
              <a:rPr lang="en-US" sz="7200" b="1" dirty="0"/>
              <a:t>Transfer of Risk</a:t>
            </a:r>
          </a:p>
        </p:txBody>
      </p:sp>
      <p:sp>
        <p:nvSpPr>
          <p:cNvPr id="6" name="Content Placeholder 2"/>
          <p:cNvSpPr>
            <a:spLocks noGrp="1"/>
          </p:cNvSpPr>
          <p:nvPr>
            <p:ph idx="1"/>
          </p:nvPr>
        </p:nvSpPr>
        <p:spPr>
          <a:xfrm>
            <a:off x="439615" y="1825625"/>
            <a:ext cx="11403623" cy="4351338"/>
          </a:xfrm>
        </p:spPr>
        <p:txBody>
          <a:bodyPr>
            <a:normAutofit/>
          </a:bodyPr>
          <a:lstStyle/>
          <a:p>
            <a:r>
              <a:rPr lang="en-US" sz="2000" dirty="0"/>
              <a:t>The risk is transferred from the </a:t>
            </a:r>
            <a:r>
              <a:rPr lang="en-US" sz="2000" dirty="0">
                <a:solidFill>
                  <a:srgbClr val="00B050"/>
                </a:solidFill>
              </a:rPr>
              <a:t>seller to the buyer </a:t>
            </a:r>
            <a:r>
              <a:rPr lang="en-US" sz="2000" dirty="0"/>
              <a:t>as soon as the goods are </a:t>
            </a:r>
            <a:r>
              <a:rPr lang="en-US" sz="2000" dirty="0">
                <a:solidFill>
                  <a:srgbClr val="00B050"/>
                </a:solidFill>
              </a:rPr>
              <a:t>delivered to the first carrier</a:t>
            </a:r>
            <a:r>
              <a:rPr lang="en-US" sz="2000" dirty="0"/>
              <a:t>, even if multiple means of transportation (land, then air, for example) are employed.</a:t>
            </a:r>
          </a:p>
          <a:p>
            <a:r>
              <a:rPr lang="en-US" sz="2000" dirty="0"/>
              <a:t> This can put the </a:t>
            </a:r>
            <a:r>
              <a:rPr lang="en-US" sz="2000" dirty="0">
                <a:solidFill>
                  <a:srgbClr val="00B050"/>
                </a:solidFill>
              </a:rPr>
              <a:t>buyer at some risk </a:t>
            </a:r>
            <a:r>
              <a:rPr lang="en-US" sz="2000" dirty="0"/>
              <a:t>in that the seller has an incentive to find the cheapest means of transportation without any special concern for the safety of the product while in transit. </a:t>
            </a:r>
          </a:p>
          <a:p>
            <a:r>
              <a:rPr lang="en-US" sz="2000" dirty="0"/>
              <a:t> To offset this risk, the buyer may consider a </a:t>
            </a:r>
            <a:r>
              <a:rPr lang="en-US" sz="2000" u="sng" dirty="0"/>
              <a:t>Carriage and Insurance Paid To</a:t>
            </a:r>
            <a:r>
              <a:rPr lang="en-US" sz="2000" dirty="0"/>
              <a:t> (CIP) agreement, by which the seller also </a:t>
            </a:r>
            <a:r>
              <a:rPr lang="en-US" sz="2000" u="sng" dirty="0"/>
              <a:t>insures</a:t>
            </a:r>
            <a:r>
              <a:rPr lang="en-US" sz="2000" dirty="0"/>
              <a:t> the products during transit. </a:t>
            </a:r>
          </a:p>
          <a:p>
            <a:r>
              <a:rPr lang="en-US" sz="2000" dirty="0"/>
              <a:t> The seller may also choose an </a:t>
            </a:r>
            <a:r>
              <a:rPr lang="en-US" sz="2000" b="1" dirty="0"/>
              <a:t>interim place to deliver the goods</a:t>
            </a:r>
            <a:r>
              <a:rPr lang="en-US" sz="2000" dirty="0"/>
              <a:t>, rather than to the buyer’s final destination, provided it has been mutually agreed upon beforehand by the seller and buyer.</a:t>
            </a:r>
          </a:p>
          <a:p>
            <a:r>
              <a:rPr lang="en-US" sz="2000" dirty="0"/>
              <a:t> The seller only pays freight charges for delivery to this interim place.</a:t>
            </a:r>
          </a:p>
          <a:p>
            <a:r>
              <a:rPr lang="en-US" sz="2000" dirty="0"/>
              <a:t> Carriage Paid To (CPT) places the majority of the responsibility and cost on the seller, as it stipulates that the seller must absorb all costs and risks until the goods are transported to the first carrier in the transportation chain.</a:t>
            </a:r>
          </a:p>
          <a:p>
            <a:endParaRPr lang="en-IN" sz="2000" dirty="0"/>
          </a:p>
        </p:txBody>
      </p:sp>
    </p:spTree>
    <p:extLst>
      <p:ext uri="{BB962C8B-B14F-4D97-AF65-F5344CB8AC3E}">
        <p14:creationId xmlns:p14="http://schemas.microsoft.com/office/powerpoint/2010/main" val="604812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24454" y="228601"/>
            <a:ext cx="7614138" cy="1325563"/>
          </a:xfrm>
          <a:prstGeom prst="rect">
            <a:avLst/>
          </a:prstGeom>
          <a:solidFill>
            <a:srgbClr val="56C7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t>Carriage and Insurance Paid to (CIP) :</a:t>
            </a:r>
            <a:endParaRPr lang="en-US" sz="4000" dirty="0"/>
          </a:p>
        </p:txBody>
      </p:sp>
      <p:pic>
        <p:nvPicPr>
          <p:cNvPr id="5" name="Picture 4" descr="cww_incoterms_cip.1352x0-is.jpg"/>
          <p:cNvPicPr>
            <a:picLocks noChangeAspect="1"/>
          </p:cNvPicPr>
          <p:nvPr/>
        </p:nvPicPr>
        <p:blipFill>
          <a:blip r:embed="rId2"/>
          <a:stretch>
            <a:fillRect/>
          </a:stretch>
        </p:blipFill>
        <p:spPr>
          <a:xfrm>
            <a:off x="206257" y="2395902"/>
            <a:ext cx="11650531" cy="4004898"/>
          </a:xfrm>
          <a:prstGeom prst="round2DiagRect">
            <a:avLst>
              <a:gd name="adj1" fmla="val 16667"/>
              <a:gd name="adj2" fmla="val 0"/>
            </a:avLst>
          </a:prstGeom>
          <a:ln w="88900" cap="sq">
            <a:solidFill>
              <a:srgbClr val="56C799"/>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7241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DC00"/>
        </a:solidFill>
        <a:effectLst/>
      </p:bgPr>
    </p:bg>
    <p:spTree>
      <p:nvGrpSpPr>
        <p:cNvPr id="1" name=""/>
        <p:cNvGrpSpPr/>
        <p:nvPr/>
      </p:nvGrpSpPr>
      <p:grpSpPr>
        <a:xfrm>
          <a:off x="0" y="0"/>
          <a:ext cx="0" cy="0"/>
          <a:chOff x="0" y="0"/>
          <a:chExt cx="0" cy="0"/>
        </a:xfrm>
      </p:grpSpPr>
      <p:pic>
        <p:nvPicPr>
          <p:cNvPr id="5" name="Picture 4" descr="INCOTERM POINTS.png"/>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84569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76654" y="2089394"/>
            <a:ext cx="10515600" cy="4085221"/>
          </a:xfrm>
          <a:prstGeom prst="rect">
            <a:avLst/>
          </a:prstGeom>
        </p:spPr>
        <p:txBody>
          <a:bodyPr wrap="square">
            <a:spAutoFit/>
          </a:bodyPr>
          <a:lstStyle/>
          <a:p>
            <a:pPr>
              <a:buFont typeface="Arial" pitchFamily="34" charset="0"/>
              <a:buChar char="•"/>
            </a:pPr>
            <a:r>
              <a:rPr lang="en-US" sz="2200" dirty="0"/>
              <a:t> The term “carriage and insurance paid to (CIP)” signifies that the </a:t>
            </a:r>
            <a:r>
              <a:rPr lang="en-US" sz="2200" dirty="0">
                <a:solidFill>
                  <a:srgbClr val="00B050"/>
                </a:solidFill>
              </a:rPr>
              <a:t>seller will pay freight and insurance</a:t>
            </a:r>
            <a:r>
              <a:rPr lang="en-US" sz="2200" dirty="0"/>
              <a:t> in sending goods to someone chosen by the seller at a mutually agreeable location.</a:t>
            </a:r>
          </a:p>
          <a:p>
            <a:pPr>
              <a:buFont typeface="Arial" pitchFamily="34" charset="0"/>
              <a:buChar char="•"/>
            </a:pPr>
            <a:r>
              <a:rPr lang="en-US" sz="2200" dirty="0"/>
              <a:t>The seller must insure the goods being sent for 110% of their contract value.</a:t>
            </a:r>
          </a:p>
          <a:p>
            <a:pPr>
              <a:buFont typeface="Arial" pitchFamily="34" charset="0"/>
              <a:buChar char="•"/>
            </a:pPr>
            <a:r>
              <a:rPr lang="en-US" sz="2200" dirty="0"/>
              <a:t> It requires the seller to </a:t>
            </a:r>
            <a:r>
              <a:rPr lang="en-US" sz="2200" dirty="0">
                <a:solidFill>
                  <a:srgbClr val="00B050"/>
                </a:solidFill>
              </a:rPr>
              <a:t>pay</a:t>
            </a:r>
            <a:r>
              <a:rPr lang="en-US" sz="2200" dirty="0"/>
              <a:t> for both freight and insurance costs in sending goods to a buyer chosen by the seller at a mutually agreed-upon location.</a:t>
            </a:r>
          </a:p>
          <a:p>
            <a:pPr>
              <a:buFont typeface="Arial" pitchFamily="34" charset="0"/>
              <a:buChar char="•"/>
            </a:pPr>
            <a:r>
              <a:rPr lang="en-US" sz="2200" dirty="0"/>
              <a:t> As soon as the </a:t>
            </a:r>
            <a:r>
              <a:rPr lang="en-US" sz="2200" dirty="0">
                <a:solidFill>
                  <a:srgbClr val="00B050"/>
                </a:solidFill>
              </a:rPr>
              <a:t>goods are delivered</a:t>
            </a:r>
            <a:r>
              <a:rPr lang="en-US" sz="2200" dirty="0"/>
              <a:t>, the </a:t>
            </a:r>
            <a:r>
              <a:rPr lang="en-US" sz="2200" dirty="0">
                <a:solidFill>
                  <a:srgbClr val="00B050"/>
                </a:solidFill>
              </a:rPr>
              <a:t>risk</a:t>
            </a:r>
            <a:r>
              <a:rPr lang="en-US" sz="2200" dirty="0"/>
              <a:t> of damage or loss becomes the </a:t>
            </a:r>
            <a:r>
              <a:rPr lang="en-US" sz="2200" dirty="0">
                <a:solidFill>
                  <a:srgbClr val="00B050"/>
                </a:solidFill>
              </a:rPr>
              <a:t>buyer’s</a:t>
            </a:r>
            <a:r>
              <a:rPr lang="en-US" sz="2200" dirty="0"/>
              <a:t>.</a:t>
            </a:r>
          </a:p>
          <a:p>
            <a:pPr>
              <a:buFont typeface="Arial" pitchFamily="34" charset="0"/>
              <a:buChar char="•"/>
            </a:pPr>
            <a:r>
              <a:rPr lang="en-US" sz="2200" dirty="0"/>
              <a:t> If </a:t>
            </a:r>
            <a:r>
              <a:rPr lang="en-US" sz="2200" dirty="0">
                <a:solidFill>
                  <a:srgbClr val="00B050"/>
                </a:solidFill>
              </a:rPr>
              <a:t>buyers want </a:t>
            </a:r>
            <a:r>
              <a:rPr lang="en-US" sz="2200" dirty="0"/>
              <a:t>better insurance coverage than 110% of the contract value, they must </a:t>
            </a:r>
            <a:r>
              <a:rPr lang="en-US" sz="2200" dirty="0">
                <a:solidFill>
                  <a:srgbClr val="00B050"/>
                </a:solidFill>
              </a:rPr>
              <a:t>pay for it themselves.</a:t>
            </a:r>
          </a:p>
          <a:p>
            <a:pPr>
              <a:buFont typeface="Arial" pitchFamily="34" charset="0"/>
              <a:buChar char="•"/>
            </a:pPr>
            <a:r>
              <a:rPr lang="en-US" sz="2200" dirty="0"/>
              <a:t> Any form of recognized transport can be used, including road, rail, sea, inland waterway, air, and any combination thereof.</a:t>
            </a:r>
          </a:p>
        </p:txBody>
      </p:sp>
      <p:sp>
        <p:nvSpPr>
          <p:cNvPr id="5" name="Title 1"/>
          <p:cNvSpPr txBox="1">
            <a:spLocks/>
          </p:cNvSpPr>
          <p:nvPr/>
        </p:nvSpPr>
        <p:spPr>
          <a:xfrm>
            <a:off x="202220" y="272046"/>
            <a:ext cx="5416065" cy="1325563"/>
          </a:xfrm>
          <a:prstGeom prst="rect">
            <a:avLst/>
          </a:prstGeom>
          <a:solidFill>
            <a:srgbClr val="FADC00"/>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Carriage and Insurance Paid to (CIP) :</a:t>
            </a:r>
            <a:endParaRPr lang="en-US" sz="4000" dirty="0"/>
          </a:p>
        </p:txBody>
      </p:sp>
    </p:spTree>
    <p:extLst>
      <p:ext uri="{BB962C8B-B14F-4D97-AF65-F5344CB8AC3E}">
        <p14:creationId xmlns:p14="http://schemas.microsoft.com/office/powerpoint/2010/main" val="15654486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24454" y="228601"/>
            <a:ext cx="7156938" cy="1325563"/>
          </a:xfrm>
          <a:prstGeom prst="rect">
            <a:avLst/>
          </a:prstGeom>
          <a:solidFill>
            <a:srgbClr val="56C7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Delivery</a:t>
            </a:r>
            <a:r>
              <a:rPr lang="en-US" sz="4000" dirty="0"/>
              <a:t> </a:t>
            </a:r>
            <a:r>
              <a:rPr lang="en-US" sz="4000" b="1" dirty="0"/>
              <a:t>at</a:t>
            </a:r>
            <a:r>
              <a:rPr lang="en-US" sz="4000" dirty="0"/>
              <a:t> </a:t>
            </a:r>
            <a:r>
              <a:rPr lang="en-US" sz="4000" b="1" dirty="0"/>
              <a:t>Place</a:t>
            </a:r>
            <a:r>
              <a:rPr lang="en-US" sz="4000" dirty="0"/>
              <a:t> </a:t>
            </a:r>
            <a:r>
              <a:rPr lang="en-US" sz="4000" b="1" dirty="0"/>
              <a:t>Unloaded</a:t>
            </a:r>
            <a:r>
              <a:rPr lang="en-US" sz="4000" dirty="0"/>
              <a:t> (</a:t>
            </a:r>
            <a:r>
              <a:rPr lang="en-US" sz="4000" b="1" dirty="0"/>
              <a:t>DPU)</a:t>
            </a:r>
            <a:r>
              <a:rPr lang="en-US" sz="4000" dirty="0"/>
              <a:t> :</a:t>
            </a:r>
          </a:p>
        </p:txBody>
      </p:sp>
      <p:pic>
        <p:nvPicPr>
          <p:cNvPr id="5" name="Picture 4" descr="cww_incoterms_dpu.1352x0-is.jpg"/>
          <p:cNvPicPr>
            <a:picLocks noChangeAspect="1"/>
          </p:cNvPicPr>
          <p:nvPr/>
        </p:nvPicPr>
        <p:blipFill>
          <a:blip r:embed="rId2"/>
          <a:stretch>
            <a:fillRect/>
          </a:stretch>
        </p:blipFill>
        <p:spPr>
          <a:xfrm>
            <a:off x="214606" y="2590431"/>
            <a:ext cx="11742931" cy="3669692"/>
          </a:xfrm>
          <a:prstGeom prst="round2DiagRect">
            <a:avLst>
              <a:gd name="adj1" fmla="val 16667"/>
              <a:gd name="adj2" fmla="val 0"/>
            </a:avLst>
          </a:prstGeom>
          <a:ln w="88900" cap="sq">
            <a:solidFill>
              <a:srgbClr val="56C799"/>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656775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392" y="2405917"/>
            <a:ext cx="11339146" cy="4351338"/>
          </a:xfrm>
        </p:spPr>
        <p:txBody>
          <a:bodyPr>
            <a:normAutofit/>
          </a:bodyPr>
          <a:lstStyle/>
          <a:p>
            <a:r>
              <a:rPr lang="en-US" sz="2400" dirty="0"/>
              <a:t>With the DPU Incoterm, the </a:t>
            </a:r>
            <a:r>
              <a:rPr lang="en-US" sz="2400" dirty="0">
                <a:solidFill>
                  <a:srgbClr val="00B050"/>
                </a:solidFill>
              </a:rPr>
              <a:t>seller</a:t>
            </a:r>
            <a:r>
              <a:rPr lang="en-US" sz="2400" dirty="0"/>
              <a:t> assumes all costs and risks until the goods are unloaded at the agreed named place at destination. </a:t>
            </a:r>
          </a:p>
          <a:p>
            <a:r>
              <a:rPr lang="en-US" sz="2400" dirty="0"/>
              <a:t> In this case, the </a:t>
            </a:r>
            <a:r>
              <a:rPr lang="en-US" sz="2400" dirty="0">
                <a:solidFill>
                  <a:srgbClr val="00B050"/>
                </a:solidFill>
              </a:rPr>
              <a:t>buyer</a:t>
            </a:r>
            <a:r>
              <a:rPr lang="en-US" sz="2400" dirty="0"/>
              <a:t> is responsible for import customs formalities.</a:t>
            </a:r>
          </a:p>
          <a:p>
            <a:r>
              <a:rPr lang="en-US" sz="2400" dirty="0"/>
              <a:t> DPU can </a:t>
            </a:r>
            <a:r>
              <a:rPr lang="en-US" sz="2400" dirty="0">
                <a:solidFill>
                  <a:srgbClr val="00B050"/>
                </a:solidFill>
              </a:rPr>
              <a:t>apply to any mode </a:t>
            </a:r>
            <a:r>
              <a:rPr lang="en-US" sz="2400" dirty="0"/>
              <a:t>of transport or multiple modes of transport. </a:t>
            </a:r>
          </a:p>
          <a:p>
            <a:r>
              <a:rPr lang="en-US" sz="2400" dirty="0"/>
              <a:t> The buyer and seller should </a:t>
            </a:r>
            <a:r>
              <a:rPr lang="en-US" sz="2400" dirty="0">
                <a:solidFill>
                  <a:srgbClr val="00B050"/>
                </a:solidFill>
              </a:rPr>
              <a:t>specify and agree </a:t>
            </a:r>
            <a:r>
              <a:rPr lang="en-US" sz="2400" dirty="0"/>
              <a:t>upon a named </a:t>
            </a:r>
            <a:r>
              <a:rPr lang="en-US" sz="2400" dirty="0">
                <a:solidFill>
                  <a:srgbClr val="00B050"/>
                </a:solidFill>
              </a:rPr>
              <a:t>place of destination</a:t>
            </a:r>
            <a:r>
              <a:rPr lang="en-US" sz="2400" dirty="0"/>
              <a:t>.</a:t>
            </a:r>
          </a:p>
          <a:p>
            <a:r>
              <a:rPr lang="en-US" sz="2400" dirty="0"/>
              <a:t> The incoterm DPU "Delivered at Place Unloaded" was formally known as DAT for “Delivered at Terminal” prior to 2020 version was released. </a:t>
            </a:r>
          </a:p>
        </p:txBody>
      </p:sp>
      <p:sp>
        <p:nvSpPr>
          <p:cNvPr id="4" name="Title 1"/>
          <p:cNvSpPr txBox="1">
            <a:spLocks/>
          </p:cNvSpPr>
          <p:nvPr/>
        </p:nvSpPr>
        <p:spPr>
          <a:xfrm>
            <a:off x="202220" y="272046"/>
            <a:ext cx="5574326" cy="1325563"/>
          </a:xfrm>
          <a:prstGeom prst="rect">
            <a:avLst/>
          </a:prstGeom>
          <a:solidFill>
            <a:srgbClr val="FADC00"/>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Delivery</a:t>
            </a:r>
            <a:r>
              <a:rPr lang="en-US" sz="4000" dirty="0"/>
              <a:t> </a:t>
            </a:r>
            <a:r>
              <a:rPr lang="en-US" sz="4000" b="1" dirty="0"/>
              <a:t>at</a:t>
            </a:r>
            <a:r>
              <a:rPr lang="en-US" sz="4000" dirty="0"/>
              <a:t> </a:t>
            </a:r>
            <a:r>
              <a:rPr lang="en-US" sz="4000" b="1" dirty="0"/>
              <a:t>Place</a:t>
            </a:r>
            <a:r>
              <a:rPr lang="en-US" sz="4000" dirty="0"/>
              <a:t> </a:t>
            </a:r>
            <a:r>
              <a:rPr lang="en-US" sz="4000" b="1" dirty="0"/>
              <a:t>Unloaded</a:t>
            </a:r>
            <a:r>
              <a:rPr lang="en-US" sz="4000" dirty="0"/>
              <a:t> (</a:t>
            </a:r>
            <a:r>
              <a:rPr lang="en-US" sz="4000" b="1" dirty="0"/>
              <a:t>DPU)</a:t>
            </a:r>
            <a:r>
              <a:rPr lang="en-US" sz="4000" dirty="0"/>
              <a:t> :</a:t>
            </a:r>
          </a:p>
        </p:txBody>
      </p:sp>
    </p:spTree>
    <p:extLst>
      <p:ext uri="{BB962C8B-B14F-4D97-AF65-F5344CB8AC3E}">
        <p14:creationId xmlns:p14="http://schemas.microsoft.com/office/powerpoint/2010/main" val="3060598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508131" y="175847"/>
            <a:ext cx="5266592" cy="1325563"/>
          </a:xfrm>
          <a:prstGeom prst="rect">
            <a:avLst/>
          </a:prstGeom>
          <a:solidFill>
            <a:srgbClr val="56C7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Delivery</a:t>
            </a:r>
            <a:r>
              <a:rPr lang="en-US" sz="4000" dirty="0"/>
              <a:t> </a:t>
            </a:r>
            <a:r>
              <a:rPr lang="en-US" sz="4000" b="1" dirty="0"/>
              <a:t>at</a:t>
            </a:r>
            <a:r>
              <a:rPr lang="en-US" sz="4000" dirty="0"/>
              <a:t> </a:t>
            </a:r>
            <a:r>
              <a:rPr lang="en-US" sz="4000" b="1" dirty="0"/>
              <a:t>Place</a:t>
            </a:r>
            <a:r>
              <a:rPr lang="en-US" sz="4000" dirty="0"/>
              <a:t> (</a:t>
            </a:r>
            <a:r>
              <a:rPr lang="en-US" sz="4000" b="1" dirty="0"/>
              <a:t>DAP)</a:t>
            </a:r>
            <a:r>
              <a:rPr lang="en-US" sz="4000" dirty="0"/>
              <a:t> :</a:t>
            </a:r>
          </a:p>
        </p:txBody>
      </p:sp>
      <p:pic>
        <p:nvPicPr>
          <p:cNvPr id="5" name="Picture 4" descr="cww_incoterms_dap.1352x0-is.jpg"/>
          <p:cNvPicPr>
            <a:picLocks noChangeAspect="1"/>
          </p:cNvPicPr>
          <p:nvPr/>
        </p:nvPicPr>
        <p:blipFill>
          <a:blip r:embed="rId2"/>
          <a:stretch>
            <a:fillRect/>
          </a:stretch>
        </p:blipFill>
        <p:spPr>
          <a:xfrm>
            <a:off x="293835" y="2514600"/>
            <a:ext cx="11695184" cy="3903784"/>
          </a:xfrm>
          <a:prstGeom prst="round2DiagRect">
            <a:avLst>
              <a:gd name="adj1" fmla="val 16667"/>
              <a:gd name="adj2" fmla="val 0"/>
            </a:avLst>
          </a:prstGeom>
          <a:ln w="88900" cap="sq">
            <a:solidFill>
              <a:srgbClr val="56C799"/>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403244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092" y="2124564"/>
            <a:ext cx="12068908" cy="4733436"/>
          </a:xfrm>
        </p:spPr>
        <p:txBody>
          <a:bodyPr>
            <a:noAutofit/>
          </a:bodyPr>
          <a:lstStyle/>
          <a:p>
            <a:r>
              <a:rPr lang="en-US" sz="2200" dirty="0"/>
              <a:t> Under this rule, the </a:t>
            </a:r>
            <a:r>
              <a:rPr lang="en-US" sz="2200" dirty="0">
                <a:solidFill>
                  <a:srgbClr val="00B050"/>
                </a:solidFill>
              </a:rPr>
              <a:t>seller is responsible </a:t>
            </a:r>
            <a:r>
              <a:rPr lang="en-US" sz="2200" dirty="0"/>
              <a:t>to prepare and transport goods to the buyer's location and paying for the shipment as well as any losses that may result during transport.</a:t>
            </a:r>
          </a:p>
          <a:p>
            <a:r>
              <a:rPr lang="en-US" sz="2200" dirty="0"/>
              <a:t> Under DAP, a seller agrees to pay </a:t>
            </a:r>
            <a:r>
              <a:rPr lang="en-US" sz="2200" dirty="0">
                <a:solidFill>
                  <a:srgbClr val="00B050"/>
                </a:solidFill>
              </a:rPr>
              <a:t>all costs and suffer </a:t>
            </a:r>
            <a:r>
              <a:rPr lang="en-US" sz="2200" dirty="0"/>
              <a:t>any potential losses of moving goods sold to a specific location.</a:t>
            </a:r>
          </a:p>
          <a:p>
            <a:r>
              <a:rPr lang="en-US" sz="2200" dirty="0"/>
              <a:t> In simpler terms, the seller takes on all the risks and costs of delivering goods to an agreed-upon location under DAP rules.</a:t>
            </a:r>
          </a:p>
          <a:p>
            <a:r>
              <a:rPr lang="en-US" sz="2200" dirty="0"/>
              <a:t> This means they are responsible for anything associated with packaging, documentation, export approval, loading charges, and ultimate delivery.</a:t>
            </a:r>
          </a:p>
          <a:p>
            <a:r>
              <a:rPr lang="en-US" sz="2200" dirty="0"/>
              <a:t> The buyer, in turn, takes over the risk and responsibility for unloading the goods and clearing them for import.</a:t>
            </a:r>
          </a:p>
          <a:p>
            <a:r>
              <a:rPr lang="en-US" sz="2200" dirty="0"/>
              <a:t> The buyer, on the other hand, must bear the cost of taxes, duties, and levies, and must unload the shipment upon arrival.</a:t>
            </a:r>
          </a:p>
          <a:p>
            <a:r>
              <a:rPr lang="en-US" sz="2200" dirty="0"/>
              <a:t> The buyer assumes all the risk and responsibility once the shipment arrives at the destination.</a:t>
            </a:r>
          </a:p>
        </p:txBody>
      </p:sp>
      <p:sp>
        <p:nvSpPr>
          <p:cNvPr id="4" name="Title 1"/>
          <p:cNvSpPr txBox="1">
            <a:spLocks/>
          </p:cNvSpPr>
          <p:nvPr/>
        </p:nvSpPr>
        <p:spPr>
          <a:xfrm>
            <a:off x="202220" y="272046"/>
            <a:ext cx="5574326" cy="1325563"/>
          </a:xfrm>
          <a:prstGeom prst="rect">
            <a:avLst/>
          </a:prstGeom>
          <a:solidFill>
            <a:srgbClr val="FADC00"/>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Delivery</a:t>
            </a:r>
            <a:r>
              <a:rPr lang="en-US" sz="4000" dirty="0"/>
              <a:t> </a:t>
            </a:r>
            <a:r>
              <a:rPr lang="en-US" sz="4000" b="1" dirty="0"/>
              <a:t>at</a:t>
            </a:r>
            <a:r>
              <a:rPr lang="en-US" sz="4000" dirty="0"/>
              <a:t> </a:t>
            </a:r>
            <a:r>
              <a:rPr lang="en-US" sz="4000" b="1" dirty="0"/>
              <a:t>Place</a:t>
            </a:r>
            <a:r>
              <a:rPr lang="en-US" sz="4000" dirty="0"/>
              <a:t> (</a:t>
            </a:r>
            <a:r>
              <a:rPr lang="en-US" sz="4000" b="1" dirty="0"/>
              <a:t>DAP)</a:t>
            </a:r>
            <a:r>
              <a:rPr lang="en-US" sz="4000" dirty="0"/>
              <a:t> :</a:t>
            </a:r>
          </a:p>
        </p:txBody>
      </p:sp>
    </p:spTree>
    <p:extLst>
      <p:ext uri="{BB962C8B-B14F-4D97-AF65-F5344CB8AC3E}">
        <p14:creationId xmlns:p14="http://schemas.microsoft.com/office/powerpoint/2010/main" val="6813760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165231" y="175847"/>
            <a:ext cx="5899638" cy="1325563"/>
          </a:xfrm>
          <a:prstGeom prst="rect">
            <a:avLst/>
          </a:prstGeom>
          <a:solidFill>
            <a:srgbClr val="56C7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Delivered Duty Paid (DDP) : </a:t>
            </a:r>
          </a:p>
        </p:txBody>
      </p:sp>
      <p:pic>
        <p:nvPicPr>
          <p:cNvPr id="5" name="Picture 4" descr="cww_incoterms_ddp.1352x0-is.jpg"/>
          <p:cNvPicPr>
            <a:picLocks noChangeAspect="1"/>
          </p:cNvPicPr>
          <p:nvPr/>
        </p:nvPicPr>
        <p:blipFill>
          <a:blip r:embed="rId2"/>
          <a:stretch>
            <a:fillRect/>
          </a:stretch>
        </p:blipFill>
        <p:spPr>
          <a:xfrm>
            <a:off x="264230" y="2435470"/>
            <a:ext cx="11701639" cy="3974123"/>
          </a:xfrm>
          <a:prstGeom prst="round2DiagRect">
            <a:avLst>
              <a:gd name="adj1" fmla="val 16667"/>
              <a:gd name="adj2" fmla="val 0"/>
            </a:avLst>
          </a:prstGeom>
          <a:ln w="88900" cap="sq">
            <a:solidFill>
              <a:srgbClr val="56C799"/>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84845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9791" y="2291617"/>
            <a:ext cx="11514993" cy="3652282"/>
          </a:xfrm>
          <a:prstGeom prst="rect">
            <a:avLst/>
          </a:prstGeom>
        </p:spPr>
        <p:txBody>
          <a:bodyPr wrap="square">
            <a:spAutoFit/>
          </a:bodyPr>
          <a:lstStyle/>
          <a:p>
            <a:pPr>
              <a:buFont typeface="Arial" pitchFamily="34" charset="0"/>
              <a:buChar char="•"/>
            </a:pPr>
            <a:r>
              <a:rPr lang="en-US" sz="2200" dirty="0"/>
              <a:t> Delivered duty paid (DDP) </a:t>
            </a:r>
            <a:r>
              <a:rPr lang="en-US" sz="2200" dirty="0">
                <a:solidFill>
                  <a:srgbClr val="00B050"/>
                </a:solidFill>
              </a:rPr>
              <a:t>is a delivery agreement </a:t>
            </a:r>
            <a:r>
              <a:rPr lang="en-US" sz="2200" dirty="0"/>
              <a:t>whereby the </a:t>
            </a:r>
            <a:r>
              <a:rPr lang="en-US" sz="2200" dirty="0">
                <a:solidFill>
                  <a:srgbClr val="00B050"/>
                </a:solidFill>
              </a:rPr>
              <a:t>seller assumes</a:t>
            </a:r>
            <a:r>
              <a:rPr lang="en-US" sz="2200" dirty="0"/>
              <a:t> all of the responsibility, risk, and costs associated with transporting goods until the buyer receives or transfers them at the destination port.</a:t>
            </a:r>
          </a:p>
          <a:p>
            <a:pPr>
              <a:buFont typeface="Arial" pitchFamily="34" charset="0"/>
              <a:buChar char="•"/>
            </a:pPr>
            <a:r>
              <a:rPr lang="en-US" sz="2200" dirty="0"/>
              <a:t> This </a:t>
            </a:r>
            <a:r>
              <a:rPr lang="en-US" sz="2200" dirty="0">
                <a:solidFill>
                  <a:srgbClr val="00B050"/>
                </a:solidFill>
              </a:rPr>
              <a:t>agreement includes </a:t>
            </a:r>
            <a:r>
              <a:rPr lang="en-US" sz="2200" dirty="0"/>
              <a:t>paying for shipping costs, export and import duties, insurance, and any other expenses incurred during shipping to an agreed-upon location in the buyer's country.</a:t>
            </a:r>
          </a:p>
          <a:p>
            <a:pPr>
              <a:buFont typeface="Arial" pitchFamily="34" charset="0"/>
              <a:buChar char="•"/>
            </a:pPr>
            <a:r>
              <a:rPr lang="en-US" sz="2200" dirty="0"/>
              <a:t> The risk transfers to the buyer once the goods are made available to the buyer at the port of destination. </a:t>
            </a:r>
          </a:p>
          <a:p>
            <a:pPr>
              <a:buFont typeface="Arial" pitchFamily="34" charset="0"/>
              <a:buChar char="•"/>
            </a:pPr>
            <a:r>
              <a:rPr lang="en-US" sz="2200" dirty="0"/>
              <a:t> The benefits of DDP lean in favor of the buyer as they assume less liability and fewer costs in the shipping process, this, therefore, places a great deal of burden on the seller.</a:t>
            </a:r>
          </a:p>
          <a:p>
            <a:pPr>
              <a:buFont typeface="Arial" pitchFamily="34" charset="0"/>
              <a:buChar char="•"/>
            </a:pPr>
            <a:r>
              <a:rPr lang="en-US" sz="2200" dirty="0"/>
              <a:t> However, the </a:t>
            </a:r>
            <a:r>
              <a:rPr lang="en-US" sz="2200" dirty="0">
                <a:solidFill>
                  <a:srgbClr val="00B050"/>
                </a:solidFill>
              </a:rPr>
              <a:t>seller is not responsible for unloading the goods.</a:t>
            </a:r>
          </a:p>
        </p:txBody>
      </p:sp>
      <p:sp>
        <p:nvSpPr>
          <p:cNvPr id="5" name="Title 1"/>
          <p:cNvSpPr txBox="1">
            <a:spLocks/>
          </p:cNvSpPr>
          <p:nvPr/>
        </p:nvSpPr>
        <p:spPr>
          <a:xfrm>
            <a:off x="202220" y="272046"/>
            <a:ext cx="5574326" cy="1325563"/>
          </a:xfrm>
          <a:prstGeom prst="rect">
            <a:avLst/>
          </a:prstGeom>
          <a:solidFill>
            <a:srgbClr val="FADC00"/>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Delivery</a:t>
            </a:r>
            <a:r>
              <a:rPr lang="en-US" sz="4000" dirty="0"/>
              <a:t> </a:t>
            </a:r>
            <a:r>
              <a:rPr lang="en-US" sz="4000" b="1" dirty="0"/>
              <a:t>at</a:t>
            </a:r>
            <a:r>
              <a:rPr lang="en-US" sz="4000" dirty="0"/>
              <a:t> </a:t>
            </a:r>
            <a:r>
              <a:rPr lang="en-US" sz="4000" b="1" dirty="0"/>
              <a:t>Place</a:t>
            </a:r>
            <a:r>
              <a:rPr lang="en-US" sz="4000" dirty="0"/>
              <a:t> (</a:t>
            </a:r>
            <a:r>
              <a:rPr lang="en-US" sz="4000" b="1" dirty="0"/>
              <a:t>DAP)</a:t>
            </a:r>
            <a:r>
              <a:rPr lang="en-US" sz="4000" dirty="0"/>
              <a:t> :</a:t>
            </a:r>
          </a:p>
        </p:txBody>
      </p:sp>
    </p:spTree>
    <p:extLst>
      <p:ext uri="{BB962C8B-B14F-4D97-AF65-F5344CB8AC3E}">
        <p14:creationId xmlns:p14="http://schemas.microsoft.com/office/powerpoint/2010/main" val="10236704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03e_incoterms_2020_wallchart-a4.jpg"/>
          <p:cNvPicPr>
            <a:picLocks noChangeAspect="1"/>
          </p:cNvPicPr>
          <p:nvPr/>
        </p:nvPicPr>
        <p:blipFill>
          <a:blip r:embed="rId2"/>
          <a:stretch>
            <a:fillRect/>
          </a:stretch>
        </p:blipFill>
        <p:spPr>
          <a:xfrm>
            <a:off x="553916" y="0"/>
            <a:ext cx="11016762" cy="6858000"/>
          </a:xfrm>
          <a:prstGeom prst="rect">
            <a:avLst/>
          </a:prstGeom>
        </p:spPr>
      </p:pic>
    </p:spTree>
    <p:extLst>
      <p:ext uri="{BB962C8B-B14F-4D97-AF65-F5344CB8AC3E}">
        <p14:creationId xmlns:p14="http://schemas.microsoft.com/office/powerpoint/2010/main" val="10266996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4214" y="4560845"/>
            <a:ext cx="2039201" cy="229715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9138" y="114300"/>
            <a:ext cx="7349351" cy="4352193"/>
          </a:xfrm>
          <a:prstGeom prst="rect">
            <a:avLst/>
          </a:prstGeom>
        </p:spPr>
      </p:pic>
    </p:spTree>
    <p:extLst>
      <p:ext uri="{BB962C8B-B14F-4D97-AF65-F5344CB8AC3E}">
        <p14:creationId xmlns:p14="http://schemas.microsoft.com/office/powerpoint/2010/main" val="4808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DC00"/>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73369" y="2907078"/>
            <a:ext cx="10515600" cy="3080483"/>
          </a:xfrm>
        </p:spPr>
        <p:txBody>
          <a:bodyPr/>
          <a:lstStyle/>
          <a:p>
            <a:r>
              <a:rPr lang="en-US" dirty="0"/>
              <a:t>Incoterms are rules – </a:t>
            </a:r>
            <a:r>
              <a:rPr lang="en-US" b="1" dirty="0">
                <a:solidFill>
                  <a:srgbClr val="0070C0"/>
                </a:solidFill>
              </a:rPr>
              <a:t>set by </a:t>
            </a:r>
            <a:r>
              <a:rPr lang="en-US" dirty="0"/>
              <a:t>the </a:t>
            </a:r>
            <a:r>
              <a:rPr lang="en-US" u="sng" dirty="0"/>
              <a:t>International Chamber of Commerce </a:t>
            </a:r>
            <a:endParaRPr lang="en-US" dirty="0"/>
          </a:p>
          <a:p>
            <a:r>
              <a:rPr lang="en-US" dirty="0"/>
              <a:t>That </a:t>
            </a:r>
            <a:r>
              <a:rPr lang="en-US" b="1" dirty="0">
                <a:solidFill>
                  <a:srgbClr val="0070C0"/>
                </a:solidFill>
              </a:rPr>
              <a:t>define</a:t>
            </a:r>
            <a:r>
              <a:rPr lang="en-US" dirty="0"/>
              <a:t> the terms of trade for the sale of goods all around the world.</a:t>
            </a:r>
          </a:p>
          <a:p>
            <a:r>
              <a:rPr lang="en-US" dirty="0"/>
              <a:t> You can think of them as the </a:t>
            </a:r>
            <a:r>
              <a:rPr lang="en-US" b="1" dirty="0">
                <a:solidFill>
                  <a:srgbClr val="0070C0"/>
                </a:solidFill>
              </a:rPr>
              <a:t>common language of trade</a:t>
            </a:r>
            <a:r>
              <a:rPr lang="en-US" dirty="0">
                <a:solidFill>
                  <a:srgbClr val="0070C0"/>
                </a:solidFill>
              </a:rPr>
              <a:t>.</a:t>
            </a:r>
            <a:r>
              <a:rPr lang="en-US" dirty="0"/>
              <a:t> </a:t>
            </a:r>
          </a:p>
          <a:p>
            <a:r>
              <a:rPr lang="en-US" dirty="0"/>
              <a:t>By understanding them better, you will be </a:t>
            </a:r>
            <a:r>
              <a:rPr lang="en-US" b="1" dirty="0">
                <a:solidFill>
                  <a:srgbClr val="0070C0"/>
                </a:solidFill>
              </a:rPr>
              <a:t>better equipped </a:t>
            </a:r>
            <a:r>
              <a:rPr lang="en-US" dirty="0"/>
              <a:t>in importing and exporting goods with parties around the world.</a:t>
            </a:r>
          </a:p>
          <a:p>
            <a:pPr marL="0" indent="0">
              <a:buNone/>
            </a:pPr>
            <a:endParaRPr lang="en-IN" dirty="0"/>
          </a:p>
        </p:txBody>
      </p:sp>
      <p:sp>
        <p:nvSpPr>
          <p:cNvPr id="4" name="Title 1"/>
          <p:cNvSpPr>
            <a:spLocks noGrp="1"/>
          </p:cNvSpPr>
          <p:nvPr>
            <p:ph type="title"/>
          </p:nvPr>
        </p:nvSpPr>
        <p:spPr>
          <a:xfrm>
            <a:off x="237392" y="553915"/>
            <a:ext cx="4736123" cy="1325563"/>
          </a:xfrm>
          <a:solidFill>
            <a:srgbClr val="FADC00"/>
          </a:solidFill>
          <a:ln>
            <a:solidFill>
              <a:srgbClr val="002060"/>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a:noAutofit/>
          </a:bodyPr>
          <a:lstStyle/>
          <a:p>
            <a:r>
              <a:rPr lang="en-US" sz="4000" b="1" dirty="0"/>
              <a:t>INCOTERMS MEAN ?</a:t>
            </a:r>
          </a:p>
        </p:txBody>
      </p:sp>
    </p:spTree>
    <p:extLst>
      <p:ext uri="{BB962C8B-B14F-4D97-AF65-F5344CB8AC3E}">
        <p14:creationId xmlns:p14="http://schemas.microsoft.com/office/powerpoint/2010/main" val="3537445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DC00"/>
        </a:solidFill>
        <a:effectLst/>
      </p:bgPr>
    </p:bg>
    <p:spTree>
      <p:nvGrpSpPr>
        <p:cNvPr id="1" name=""/>
        <p:cNvGrpSpPr/>
        <p:nvPr/>
      </p:nvGrpSpPr>
      <p:grpSpPr>
        <a:xfrm>
          <a:off x="0" y="0"/>
          <a:ext cx="0" cy="0"/>
          <a:chOff x="0" y="0"/>
          <a:chExt cx="0" cy="0"/>
        </a:xfrm>
      </p:grpSpPr>
      <p:sp>
        <p:nvSpPr>
          <p:cNvPr id="4" name="Rectangle 3"/>
          <p:cNvSpPr/>
          <p:nvPr/>
        </p:nvSpPr>
        <p:spPr>
          <a:xfrm>
            <a:off x="2971564" y="258811"/>
            <a:ext cx="6211829" cy="584775"/>
          </a:xfrm>
          <a:prstGeom prst="rect">
            <a:avLst/>
          </a:prstGeom>
        </p:spPr>
        <p:txBody>
          <a:bodyPr wrap="none">
            <a:spAutoFit/>
          </a:bodyPr>
          <a:lstStyle/>
          <a:p>
            <a:r>
              <a:rPr lang="en-US" sz="3200" b="1" dirty="0"/>
              <a:t>What </a:t>
            </a:r>
            <a:r>
              <a:rPr lang="en-US" sz="3200" b="1" dirty="0" err="1"/>
              <a:t>Incoterms</a:t>
            </a:r>
            <a:r>
              <a:rPr lang="en-US" sz="3200" b="1" dirty="0"/>
              <a:t> do and don’t cover</a:t>
            </a:r>
          </a:p>
        </p:txBody>
      </p:sp>
      <p:sp>
        <p:nvSpPr>
          <p:cNvPr id="5" name="Rectangle 4"/>
          <p:cNvSpPr/>
          <p:nvPr/>
        </p:nvSpPr>
        <p:spPr>
          <a:xfrm>
            <a:off x="114273" y="1755164"/>
            <a:ext cx="5776574" cy="3046988"/>
          </a:xfrm>
          <a:prstGeom prst="rect">
            <a:avLst/>
          </a:prstGeom>
        </p:spPr>
        <p:txBody>
          <a:bodyPr wrap="square">
            <a:spAutoFit/>
          </a:bodyPr>
          <a:lstStyle/>
          <a:p>
            <a:pPr>
              <a:buFont typeface="Wingdings" pitchFamily="2" charset="2"/>
              <a:buChar char="Ø"/>
            </a:pPr>
            <a:r>
              <a:rPr lang="en-US" sz="3600" dirty="0"/>
              <a:t> What Incoterms do cover</a:t>
            </a:r>
          </a:p>
          <a:p>
            <a:endParaRPr lang="en-US" sz="3600" dirty="0"/>
          </a:p>
          <a:p>
            <a:pPr>
              <a:buFont typeface="Arial" pitchFamily="34" charset="0"/>
              <a:buChar char="•"/>
            </a:pPr>
            <a:r>
              <a:rPr lang="en-US" sz="2400" dirty="0"/>
              <a:t> They do define the </a:t>
            </a:r>
            <a:r>
              <a:rPr lang="en-US" sz="2400" b="1" dirty="0">
                <a:solidFill>
                  <a:srgbClr val="00B050"/>
                </a:solidFill>
              </a:rPr>
              <a:t>obligations and costs </a:t>
            </a:r>
            <a:r>
              <a:rPr lang="en-US" sz="2400" dirty="0"/>
              <a:t>between a buyer and seller</a:t>
            </a:r>
          </a:p>
          <a:p>
            <a:endParaRPr lang="en-US" sz="2400" dirty="0"/>
          </a:p>
          <a:p>
            <a:pPr>
              <a:buFont typeface="Arial" pitchFamily="34" charset="0"/>
              <a:buChar char="•"/>
            </a:pPr>
            <a:r>
              <a:rPr lang="en-US" sz="2400" dirty="0"/>
              <a:t> They do define the </a:t>
            </a:r>
            <a:r>
              <a:rPr lang="en-US" sz="2400" b="1" dirty="0">
                <a:solidFill>
                  <a:srgbClr val="00B050"/>
                </a:solidFill>
              </a:rPr>
              <a:t>point at which the risk </a:t>
            </a:r>
            <a:r>
              <a:rPr lang="en-US" sz="2400" dirty="0"/>
              <a:t>for cargo passes between buyer and seller</a:t>
            </a:r>
          </a:p>
        </p:txBody>
      </p:sp>
      <p:sp>
        <p:nvSpPr>
          <p:cNvPr id="6" name="Rectangle 5"/>
          <p:cNvSpPr/>
          <p:nvPr/>
        </p:nvSpPr>
        <p:spPr>
          <a:xfrm>
            <a:off x="6077478" y="1755164"/>
            <a:ext cx="6114522" cy="4524315"/>
          </a:xfrm>
          <a:prstGeom prst="rect">
            <a:avLst/>
          </a:prstGeom>
        </p:spPr>
        <p:txBody>
          <a:bodyPr wrap="square">
            <a:spAutoFit/>
          </a:bodyPr>
          <a:lstStyle/>
          <a:p>
            <a:pPr>
              <a:buFont typeface="Wingdings" pitchFamily="2" charset="2"/>
              <a:buChar char="Ø"/>
            </a:pPr>
            <a:r>
              <a:rPr lang="en-US" sz="3600" dirty="0"/>
              <a:t> What Incoterms don’t cover</a:t>
            </a:r>
          </a:p>
          <a:p>
            <a:endParaRPr lang="en-US" sz="3600" dirty="0"/>
          </a:p>
          <a:p>
            <a:pPr>
              <a:buFont typeface="Arial" pitchFamily="34" charset="0"/>
              <a:buChar char="•"/>
            </a:pPr>
            <a:r>
              <a:rPr lang="en-US" sz="2400" dirty="0"/>
              <a:t> They don’t cover the passage of </a:t>
            </a:r>
            <a:r>
              <a:rPr lang="en-US" sz="2400" b="1" dirty="0">
                <a:solidFill>
                  <a:srgbClr val="00B050"/>
                </a:solidFill>
              </a:rPr>
              <a:t>title or ownership</a:t>
            </a:r>
          </a:p>
          <a:p>
            <a:endParaRPr lang="en-US" sz="2400" dirty="0"/>
          </a:p>
          <a:p>
            <a:pPr>
              <a:buFont typeface="Arial" pitchFamily="34" charset="0"/>
              <a:buChar char="•"/>
            </a:pPr>
            <a:r>
              <a:rPr lang="en-US" sz="2400" dirty="0"/>
              <a:t> They don’t cover payment – this is </a:t>
            </a:r>
            <a:r>
              <a:rPr lang="en-US" sz="2400" b="1" dirty="0">
                <a:solidFill>
                  <a:srgbClr val="00B050"/>
                </a:solidFill>
              </a:rPr>
              <a:t>negotiated separately.</a:t>
            </a:r>
          </a:p>
          <a:p>
            <a:endParaRPr lang="en-US" sz="2400" dirty="0"/>
          </a:p>
          <a:p>
            <a:pPr>
              <a:buFont typeface="Arial" pitchFamily="34" charset="0"/>
              <a:buChar char="•"/>
            </a:pPr>
            <a:r>
              <a:rPr lang="en-US" sz="2400" dirty="0"/>
              <a:t> They don’t cover insurance – only two </a:t>
            </a:r>
            <a:r>
              <a:rPr lang="en-US" sz="2400" dirty="0" err="1"/>
              <a:t>Incoterms</a:t>
            </a:r>
            <a:r>
              <a:rPr lang="en-US" sz="2400" dirty="0"/>
              <a:t>, </a:t>
            </a:r>
            <a:r>
              <a:rPr lang="en-US" sz="2400" b="1" dirty="0">
                <a:solidFill>
                  <a:srgbClr val="00B050"/>
                </a:solidFill>
              </a:rPr>
              <a:t>CIF and CIP outline insurance </a:t>
            </a:r>
            <a:r>
              <a:rPr lang="en-US" sz="2400" dirty="0"/>
              <a:t>as the seller’s responsibility.</a:t>
            </a:r>
          </a:p>
        </p:txBody>
      </p:sp>
      <p:cxnSp>
        <p:nvCxnSpPr>
          <p:cNvPr id="8" name="Straight Connector 7"/>
          <p:cNvCxnSpPr/>
          <p:nvPr/>
        </p:nvCxnSpPr>
        <p:spPr>
          <a:xfrm>
            <a:off x="5776546" y="1670539"/>
            <a:ext cx="0" cy="4431323"/>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1907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1725857"/>
          </a:xfrm>
          <a:solidFill>
            <a:srgbClr val="FADC00"/>
          </a:solidFill>
        </p:spPr>
        <p:txBody>
          <a:bodyPr>
            <a:normAutofit/>
          </a:bodyPr>
          <a:lstStyle/>
          <a:p>
            <a:pPr algn="ctr"/>
            <a:r>
              <a:rPr lang="en-US" sz="4000" b="1" dirty="0"/>
              <a:t>What are the most common Incoterms ?</a:t>
            </a:r>
            <a:endParaRPr lang="en-US" dirty="0"/>
          </a:p>
        </p:txBody>
      </p:sp>
      <p:pic>
        <p:nvPicPr>
          <p:cNvPr id="5" name="Content Placeholder 3" descr="INCOTERM PNG.png"/>
          <p:cNvPicPr>
            <a:picLocks noGrp="1" noChangeAspect="1"/>
          </p:cNvPicPr>
          <p:nvPr>
            <p:ph idx="1"/>
          </p:nvPr>
        </p:nvPicPr>
        <p:blipFill>
          <a:blip r:embed="rId2"/>
          <a:stretch>
            <a:fillRect/>
          </a:stretch>
        </p:blipFill>
        <p:spPr>
          <a:xfrm>
            <a:off x="105508" y="1804058"/>
            <a:ext cx="11975123" cy="49484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28361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X_Works__EXW_Incoterm.png"/>
          <p:cNvPicPr>
            <a:picLocks noChangeAspect="1"/>
          </p:cNvPicPr>
          <p:nvPr/>
        </p:nvPicPr>
        <p:blipFill>
          <a:blip r:embed="rId2"/>
          <a:stretch>
            <a:fillRect/>
          </a:stretch>
        </p:blipFill>
        <p:spPr>
          <a:xfrm>
            <a:off x="545123" y="1965764"/>
            <a:ext cx="11262946" cy="4751559"/>
          </a:xfrm>
          <a:prstGeom prst="round2DiagRect">
            <a:avLst>
              <a:gd name="adj1" fmla="val 16667"/>
              <a:gd name="adj2" fmla="val 0"/>
            </a:avLst>
          </a:prstGeom>
          <a:ln w="88900" cap="sq">
            <a:solidFill>
              <a:srgbClr val="56C799"/>
            </a:solidFill>
            <a:miter lim="800000"/>
          </a:ln>
          <a:effectLst>
            <a:outerShdw blurRad="254000" algn="tl" rotWithShape="0">
              <a:srgbClr val="000000">
                <a:alpha val="43000"/>
              </a:srgbClr>
            </a:outerShdw>
          </a:effectLst>
        </p:spPr>
      </p:pic>
      <p:sp>
        <p:nvSpPr>
          <p:cNvPr id="5" name="Title 1"/>
          <p:cNvSpPr txBox="1">
            <a:spLocks/>
          </p:cNvSpPr>
          <p:nvPr/>
        </p:nvSpPr>
        <p:spPr>
          <a:xfrm>
            <a:off x="3956536" y="272562"/>
            <a:ext cx="4053255" cy="1325563"/>
          </a:xfrm>
          <a:prstGeom prst="rect">
            <a:avLst/>
          </a:prstGeom>
          <a:solidFill>
            <a:srgbClr val="56C7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Ex Works (Place): </a:t>
            </a:r>
          </a:p>
        </p:txBody>
      </p:sp>
    </p:spTree>
    <p:extLst>
      <p:ext uri="{BB962C8B-B14F-4D97-AF65-F5344CB8AC3E}">
        <p14:creationId xmlns:p14="http://schemas.microsoft.com/office/powerpoint/2010/main" val="4136600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4829" y="1957510"/>
            <a:ext cx="11257085" cy="4900490"/>
          </a:xfrm>
        </p:spPr>
        <p:txBody>
          <a:bodyPr>
            <a:noAutofit/>
          </a:bodyPr>
          <a:lstStyle/>
          <a:p>
            <a:pPr algn="just">
              <a:lnSpc>
                <a:spcPct val="150000"/>
              </a:lnSpc>
            </a:pPr>
            <a:r>
              <a:rPr lang="en-US" sz="2200" dirty="0"/>
              <a:t>The </a:t>
            </a:r>
            <a:r>
              <a:rPr lang="en-US" sz="2200" b="1" dirty="0">
                <a:solidFill>
                  <a:srgbClr val="00B050"/>
                </a:solidFill>
              </a:rPr>
              <a:t>buyer bears </a:t>
            </a:r>
            <a:r>
              <a:rPr lang="en-US" sz="2200" dirty="0"/>
              <a:t>all the costs and risks in an Ex-Works arrangement. </a:t>
            </a:r>
          </a:p>
          <a:p>
            <a:pPr algn="just">
              <a:lnSpc>
                <a:spcPct val="150000"/>
              </a:lnSpc>
            </a:pPr>
            <a:r>
              <a:rPr lang="en-US" sz="2200" dirty="0"/>
              <a:t> The </a:t>
            </a:r>
            <a:r>
              <a:rPr lang="en-US" sz="2200" b="1" dirty="0">
                <a:solidFill>
                  <a:srgbClr val="00B050"/>
                </a:solidFill>
              </a:rPr>
              <a:t>seller must </a:t>
            </a:r>
            <a:r>
              <a:rPr lang="en-US" sz="2200" dirty="0"/>
              <a:t>only make the goods available for the buyer at their warehouse/factory. As soon as the goods are collected, buyer undertakes all other obligations. </a:t>
            </a:r>
          </a:p>
          <a:p>
            <a:pPr algn="just">
              <a:lnSpc>
                <a:spcPct val="150000"/>
              </a:lnSpc>
            </a:pPr>
            <a:r>
              <a:rPr lang="en-US" sz="2200" dirty="0"/>
              <a:t>Ex Works is an </a:t>
            </a:r>
            <a:r>
              <a:rPr lang="en-US" sz="2200" dirty="0" err="1"/>
              <a:t>Incoterm</a:t>
            </a:r>
            <a:r>
              <a:rPr lang="en-US" sz="2200" dirty="0"/>
              <a:t> </a:t>
            </a:r>
            <a:r>
              <a:rPr lang="en-US" sz="2200" b="1" dirty="0">
                <a:solidFill>
                  <a:srgbClr val="00B050"/>
                </a:solidFill>
              </a:rPr>
              <a:t>used for all methods of shipping</a:t>
            </a:r>
            <a:r>
              <a:rPr lang="en-US" sz="2200" dirty="0"/>
              <a:t>, irrespective of the mode, or legs of the transport. </a:t>
            </a:r>
          </a:p>
          <a:p>
            <a:pPr algn="just">
              <a:lnSpc>
                <a:spcPct val="150000"/>
              </a:lnSpc>
            </a:pPr>
            <a:r>
              <a:rPr lang="en-US" sz="2200" dirty="0"/>
              <a:t> Under Ex Works, </a:t>
            </a:r>
            <a:r>
              <a:rPr lang="en-US" sz="2200" b="1" dirty="0">
                <a:solidFill>
                  <a:srgbClr val="00B050"/>
                </a:solidFill>
              </a:rPr>
              <a:t>the buyer undertakes all obligations </a:t>
            </a:r>
            <a:r>
              <a:rPr lang="en-US" sz="2200" dirty="0"/>
              <a:t>of the shipment once the cargo is packed in export packaging and collected. Here, the buyer must arrange all transport, export documentation, cover all freight charges, and fulfil the importation and delivery process.</a:t>
            </a:r>
          </a:p>
        </p:txBody>
      </p:sp>
      <p:sp>
        <p:nvSpPr>
          <p:cNvPr id="6" name="Title 1"/>
          <p:cNvSpPr txBox="1">
            <a:spLocks/>
          </p:cNvSpPr>
          <p:nvPr/>
        </p:nvSpPr>
        <p:spPr>
          <a:xfrm>
            <a:off x="70336" y="325316"/>
            <a:ext cx="4053255" cy="1325563"/>
          </a:xfrm>
          <a:prstGeom prst="rect">
            <a:avLst/>
          </a:prstGeom>
          <a:solidFill>
            <a:srgbClr val="FADC00"/>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t>Ex Works (Place): </a:t>
            </a:r>
          </a:p>
        </p:txBody>
      </p:sp>
    </p:spTree>
    <p:extLst>
      <p:ext uri="{BB962C8B-B14F-4D97-AF65-F5344CB8AC3E}">
        <p14:creationId xmlns:p14="http://schemas.microsoft.com/office/powerpoint/2010/main" val="4121576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1587</TotalTime>
  <Words>4056</Words>
  <Application>Microsoft Office PowerPoint</Application>
  <PresentationFormat>Widescreen</PresentationFormat>
  <Paragraphs>255</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Comic Sans MS</vt:lpstr>
      <vt:lpstr>Wingdings</vt:lpstr>
      <vt:lpstr>Office Theme</vt:lpstr>
      <vt:lpstr>PowerPoint Presentation</vt:lpstr>
      <vt:lpstr>PowerPoint Presentation</vt:lpstr>
      <vt:lpstr>PowerPoint Presentation</vt:lpstr>
      <vt:lpstr>PowerPoint Presentation</vt:lpstr>
      <vt:lpstr>INCOTERMS MEAN ?</vt:lpstr>
      <vt:lpstr>PowerPoint Presentation</vt:lpstr>
      <vt:lpstr>What are the most common Incoterms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1: Seller (exporter) delivers at seller’s (exporter’s) premises The exporter just loads the goods from his premises in the importer’s truck.</vt:lpstr>
      <vt:lpstr>Case 2 : Seller (exporter) delivers at buyer’s (importer’s) location in seller’s (exporter’s) country itself Here, the exporter delivers the goods at the location nominated by the importer (terminal, transport hub, forwarding agent's warehouse, etc.).</vt:lpstr>
      <vt:lpstr>General Obligations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1</dc:creator>
  <cp:lastModifiedBy>Darshit Hirpara</cp:lastModifiedBy>
  <cp:revision>33</cp:revision>
  <dcterms:created xsi:type="dcterms:W3CDTF">2023-06-25T04:06:24Z</dcterms:created>
  <dcterms:modified xsi:type="dcterms:W3CDTF">2024-04-01T13:23:48Z</dcterms:modified>
</cp:coreProperties>
</file>