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  <p:sldId id="268" r:id="rId7"/>
    <p:sldId id="269" r:id="rId8"/>
    <p:sldId id="261" r:id="rId9"/>
    <p:sldId id="264" r:id="rId10"/>
    <p:sldId id="265" r:id="rId11"/>
    <p:sldId id="270" r:id="rId12"/>
    <p:sldId id="271" r:id="rId13"/>
    <p:sldId id="272" r:id="rId14"/>
    <p:sldId id="274" r:id="rId15"/>
    <p:sldId id="273" r:id="rId16"/>
    <p:sldId id="275" r:id="rId17"/>
    <p:sldId id="277" r:id="rId18"/>
    <p:sldId id="263" r:id="rId19"/>
    <p:sldId id="278" r:id="rId20"/>
    <p:sldId id="279" r:id="rId2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7. 10. 2021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5970495" y="3103066"/>
            <a:ext cx="5937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5400" b="1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Uvod v računalništvo</a:t>
            </a:r>
          </a:p>
        </p:txBody>
      </p:sp>
      <p:sp>
        <p:nvSpPr>
          <p:cNvPr id="6" name="PoljeZBesedilom 5"/>
          <p:cNvSpPr txBox="1"/>
          <p:nvPr/>
        </p:nvSpPr>
        <p:spPr>
          <a:xfrm>
            <a:off x="2666197" y="5270290"/>
            <a:ext cx="1435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11. </a:t>
            </a:r>
            <a:r>
              <a:rPr lang="en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17.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10.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2021</a:t>
            </a:r>
            <a:endParaRPr lang="sl-SI" sz="2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5970494" y="5187169"/>
            <a:ext cx="593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Vaje</a:t>
            </a: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Razširjanje, vsebovanje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0" t="19932" r="6692" b="15624"/>
          <a:stretch/>
        </p:blipFill>
        <p:spPr>
          <a:xfrm>
            <a:off x="772885" y="2230538"/>
            <a:ext cx="9067801" cy="4072291"/>
          </a:xfrm>
        </p:spPr>
      </p:pic>
      <p:sp>
        <p:nvSpPr>
          <p:cNvPr id="6" name="PoljeZBesedilom 5"/>
          <p:cNvSpPr txBox="1"/>
          <p:nvPr/>
        </p:nvSpPr>
        <p:spPr>
          <a:xfrm>
            <a:off x="3211285" y="338545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Naročilo potrdila o vpisu razširja tiskanje potrdila</a:t>
            </a:r>
            <a:endParaRPr lang="en-US" sz="1400" dirty="0"/>
          </a:p>
        </p:txBody>
      </p:sp>
      <p:sp>
        <p:nvSpPr>
          <p:cNvPr id="7" name="PoljeZBesedilom 6"/>
          <p:cNvSpPr txBox="1"/>
          <p:nvPr/>
        </p:nvSpPr>
        <p:spPr>
          <a:xfrm>
            <a:off x="7598228" y="3743463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/>
              <a:t>Naročilo potrdila vsebuje avtorizacijo</a:t>
            </a:r>
            <a:endParaRPr lang="en-US" sz="1400" dirty="0"/>
          </a:p>
        </p:txBody>
      </p:sp>
      <p:sp>
        <p:nvSpPr>
          <p:cNvPr id="8" name="PoljeZBesedilom 7"/>
          <p:cNvSpPr txBox="1"/>
          <p:nvPr/>
        </p:nvSpPr>
        <p:spPr>
          <a:xfrm>
            <a:off x="733889" y="4865914"/>
            <a:ext cx="4954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Razširjanje: osnovna uporabniška zgodba ne potrebuje razširitve</a:t>
            </a:r>
          </a:p>
          <a:p>
            <a:r>
              <a:rPr lang="sl-SI" dirty="0" smtClean="0"/>
              <a:t>Vsebovanje: osnovna uporabniška zgodba mora vsebovati drugo zgodbo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17" y="2067791"/>
            <a:ext cx="5716792" cy="4758634"/>
          </a:xfrm>
          <a:prstGeom prst="rect">
            <a:avLst/>
          </a:prstGeom>
        </p:spPr>
      </p:pic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Primer: vožnja avtomobila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3" y="1818715"/>
            <a:ext cx="4876800" cy="4876800"/>
          </a:xfrm>
          <a:prstGeom prst="rect">
            <a:avLst/>
          </a:prstGeom>
        </p:spPr>
      </p:pic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Primer: restavracija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Sequence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diagram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5901851" cy="4212042"/>
          </a:xfrm>
        </p:spPr>
        <p:txBody>
          <a:bodyPr>
            <a:normAutofit lnSpcReduction="10000"/>
          </a:bodyPr>
          <a:lstStyle/>
          <a:p>
            <a:endParaRPr lang="sl-SI" dirty="0" smtClean="0"/>
          </a:p>
          <a:p>
            <a:r>
              <a:rPr lang="sl-SI" dirty="0" smtClean="0"/>
              <a:t>Prikazuje interakcije med objekti skozi čas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Katera sporočila si objekti izmenjujejo</a:t>
            </a:r>
            <a:endParaRPr lang="sl-SI" dirty="0" smtClean="0"/>
          </a:p>
          <a:p>
            <a:endParaRPr lang="en-US" dirty="0"/>
          </a:p>
          <a:p>
            <a:r>
              <a:rPr lang="sl-SI" dirty="0" smtClean="0"/>
              <a:t>Kakšen je vrstni red sporočil</a:t>
            </a:r>
          </a:p>
          <a:p>
            <a:endParaRPr lang="sl-SI" dirty="0"/>
          </a:p>
          <a:p>
            <a:r>
              <a:rPr lang="sl-SI" dirty="0" smtClean="0"/>
              <a:t>Pregled nad tokom informacij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Predm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43962"/>
              </p:ext>
            </p:extLst>
          </p:nvPr>
        </p:nvGraphicFramePr>
        <p:xfrm>
          <a:off x="92075" y="92075"/>
          <a:ext cx="3857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Lupinski predmet paketirnika" showAsIcon="1" r:id="rId3" imgW="385200" imgH="452160" progId="Package">
                  <p:embed/>
                </p:oleObj>
              </mc:Choice>
              <mc:Fallback>
                <p:oleObj name="Lupinski predmet paketirnika" showAsIcon="1" r:id="rId3" imgW="38520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8576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Predm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31202"/>
              </p:ext>
            </p:extLst>
          </p:nvPr>
        </p:nvGraphicFramePr>
        <p:xfrm>
          <a:off x="92075" y="92075"/>
          <a:ext cx="3857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Lupinski predmet paketirnika" showAsIcon="1" r:id="rId5" imgW="385200" imgH="452160" progId="Package">
                  <p:embed/>
                </p:oleObj>
              </mc:Choice>
              <mc:Fallback>
                <p:oleObj name="Lupinski predmet paketirnika" showAsIcon="1" r:id="rId5" imgW="38520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8576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redm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43933"/>
              </p:ext>
            </p:extLst>
          </p:nvPr>
        </p:nvGraphicFramePr>
        <p:xfrm>
          <a:off x="92075" y="92075"/>
          <a:ext cx="501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Lupinski predmet paketirnika" showAsIcon="1" r:id="rId7" imgW="502200" imgH="452160" progId="Package">
                  <p:embed/>
                </p:oleObj>
              </mc:Choice>
              <mc:Fallback>
                <p:oleObj name="Lupinski predmet paketirnika" showAsIcon="1" r:id="rId7" imgW="50220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50165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Slika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2076196"/>
            <a:ext cx="56388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Primer: bankomat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44" y="1682523"/>
            <a:ext cx="62960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Class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diagram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 smtClean="0"/>
          </a:p>
          <a:p>
            <a:r>
              <a:rPr lang="sl-SI" dirty="0" smtClean="0"/>
              <a:t>Prikazuje strukturo sistema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Pokaže razrede, atribute, metode, povezave med objekti</a:t>
            </a:r>
            <a:endParaRPr lang="sl-SI" dirty="0" smtClean="0"/>
          </a:p>
          <a:p>
            <a:endParaRPr lang="en-US" dirty="0"/>
          </a:p>
          <a:p>
            <a:pPr marL="0" indent="0">
              <a:buNone/>
            </a:pPr>
            <a:r>
              <a:rPr lang="sl-SI" dirty="0" smtClean="0"/>
              <a:t> 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Razredi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6076023" cy="4212042"/>
          </a:xfrm>
        </p:spPr>
        <p:txBody>
          <a:bodyPr>
            <a:normAutofit fontScale="92500" lnSpcReduction="20000"/>
          </a:bodyPr>
          <a:lstStyle/>
          <a:p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Prikažemo jih v pravokotnikih s tremi razdelki</a:t>
            </a:r>
          </a:p>
          <a:p>
            <a:r>
              <a:rPr lang="sl-SI" dirty="0" smtClean="0"/>
              <a:t>Ime razreda (krepko, na sredini, velika začetnica)</a:t>
            </a:r>
            <a:endParaRPr lang="sl-SI" dirty="0" smtClean="0"/>
          </a:p>
          <a:p>
            <a:r>
              <a:rPr lang="sl-SI" dirty="0" smtClean="0"/>
              <a:t>Atributi razreda (levo poravnani, mala začetnica)</a:t>
            </a:r>
          </a:p>
          <a:p>
            <a:r>
              <a:rPr lang="sl-SI" dirty="0" smtClean="0"/>
              <a:t>Metode razreda (levo poravnane, mala začetnica)</a:t>
            </a:r>
            <a:endParaRPr lang="sl-SI" dirty="0" smtClean="0"/>
          </a:p>
          <a:p>
            <a:endParaRPr lang="en-US" dirty="0"/>
          </a:p>
          <a:p>
            <a:pPr marL="0" indent="0">
              <a:buNone/>
            </a:pPr>
            <a:r>
              <a:rPr lang="sl-SI" dirty="0" smtClean="0"/>
              <a:t> 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9" y="2960915"/>
            <a:ext cx="5278773" cy="2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Primer: avtomobil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" name="Predm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24318"/>
              </p:ext>
            </p:extLst>
          </p:nvPr>
        </p:nvGraphicFramePr>
        <p:xfrm>
          <a:off x="92075" y="92075"/>
          <a:ext cx="4270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Lupinski predmet paketirnika" showAsIcon="1" r:id="rId3" imgW="426960" imgH="452160" progId="Package">
                  <p:embed/>
                </p:oleObj>
              </mc:Choice>
              <mc:Fallback>
                <p:oleObj name="Lupinski predmet paketirnika" showAsIcon="1" r:id="rId3" imgW="42696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27038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Predm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89213"/>
              </p:ext>
            </p:extLst>
          </p:nvPr>
        </p:nvGraphicFramePr>
        <p:xfrm>
          <a:off x="92075" y="92075"/>
          <a:ext cx="4270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Lupinski predmet paketirnika" showAsIcon="1" r:id="rId5" imgW="426960" imgH="452160" progId="Package">
                  <p:embed/>
                </p:oleObj>
              </mc:Choice>
              <mc:Fallback>
                <p:oleObj name="Lupinski predmet paketirnika" showAsIcon="1" r:id="rId5" imgW="42696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27038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Slika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012" y="2067791"/>
            <a:ext cx="7724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GUI prototip (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wireframe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 smtClean="0"/>
          </a:p>
          <a:p>
            <a:r>
              <a:rPr lang="sl-SI" sz="2000" dirty="0"/>
              <a:t>N</a:t>
            </a:r>
            <a:r>
              <a:rPr lang="en-US" sz="2000" dirty="0" smtClean="0"/>
              <a:t>e</a:t>
            </a:r>
            <a:r>
              <a:rPr lang="sl-SI" sz="2000" dirty="0" smtClean="0"/>
              <a:t>delujoč prikaz </a:t>
            </a:r>
            <a:r>
              <a:rPr lang="en-US" sz="2000" dirty="0" err="1" smtClean="0"/>
              <a:t>programa</a:t>
            </a:r>
            <a:endParaRPr lang="sl-SI" sz="2000" dirty="0" smtClean="0"/>
          </a:p>
          <a:p>
            <a:endParaRPr lang="sl-SI" sz="2000" dirty="0" smtClean="0"/>
          </a:p>
          <a:p>
            <a:r>
              <a:rPr lang="sl-SI" sz="2000" dirty="0" smtClean="0"/>
              <a:t>Predstavimo primere uporabe v praksi</a:t>
            </a:r>
            <a:endParaRPr lang="sl-SI" sz="2000" dirty="0" smtClean="0"/>
          </a:p>
          <a:p>
            <a:endParaRPr lang="en-US" sz="2000" dirty="0" smtClean="0"/>
          </a:p>
          <a:p>
            <a:r>
              <a:rPr lang="sl-SI" sz="2000" dirty="0" smtClean="0"/>
              <a:t>Lahko prikažemo za različne platforme</a:t>
            </a:r>
            <a:endParaRPr lang="sl-SI" sz="2000" dirty="0" smtClean="0"/>
          </a:p>
          <a:p>
            <a:endParaRPr lang="sl-SI" sz="2000" dirty="0"/>
          </a:p>
          <a:p>
            <a:r>
              <a:rPr lang="sl-SI" sz="2000" dirty="0" smtClean="0"/>
              <a:t>Navodila za programerje in oblikovalce</a:t>
            </a:r>
            <a:endParaRPr lang="en-US" sz="2000" dirty="0" smtClean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5" y="1404256"/>
            <a:ext cx="7620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Odkrivanje in analiza zahtev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endParaRPr lang="sl-SI" sz="2000" dirty="0" smtClean="0"/>
          </a:p>
          <a:p>
            <a:r>
              <a:rPr lang="sl-SI" sz="2000" dirty="0" smtClean="0"/>
              <a:t>Z iskanjem dejstev poiščemo uporabniške potrebe</a:t>
            </a:r>
          </a:p>
          <a:p>
            <a:pPr lvl="1"/>
            <a:r>
              <a:rPr lang="sl-SI" sz="1600" dirty="0" smtClean="0"/>
              <a:t>Intervju z zaprtimi in odprtimi vprašanji</a:t>
            </a:r>
          </a:p>
          <a:p>
            <a:pPr lvl="1"/>
            <a:r>
              <a:rPr lang="sl-SI" sz="1600" dirty="0" smtClean="0"/>
              <a:t>Različne ciljne skupine</a:t>
            </a:r>
          </a:p>
          <a:p>
            <a:pPr lvl="1"/>
            <a:r>
              <a:rPr lang="sl-SI" sz="1600" dirty="0" smtClean="0"/>
              <a:t>Skupinsko delo</a:t>
            </a:r>
          </a:p>
          <a:p>
            <a:pPr lvl="1"/>
            <a:r>
              <a:rPr lang="sl-SI" sz="1600" dirty="0" smtClean="0"/>
              <a:t>Pregled obstoječih sistemov</a:t>
            </a:r>
          </a:p>
          <a:p>
            <a:pPr lvl="1"/>
            <a:r>
              <a:rPr lang="sl-SI" sz="1600" dirty="0" smtClean="0"/>
              <a:t>Opazovanje</a:t>
            </a:r>
            <a:endParaRPr lang="sl-SI" sz="2000" dirty="0" smtClean="0"/>
          </a:p>
          <a:p>
            <a:r>
              <a:rPr lang="sl-SI" sz="2000" dirty="0" smtClean="0"/>
              <a:t>Funkcionalne zahteve</a:t>
            </a:r>
          </a:p>
          <a:p>
            <a:pPr lvl="1"/>
            <a:r>
              <a:rPr lang="sl-SI" sz="1600" dirty="0" smtClean="0"/>
              <a:t>Temeljne akcije programske opreme</a:t>
            </a:r>
          </a:p>
          <a:p>
            <a:pPr lvl="1"/>
            <a:r>
              <a:rPr lang="sl-SI" sz="1600" dirty="0" smtClean="0"/>
              <a:t>Odgovor na vhode</a:t>
            </a:r>
          </a:p>
          <a:p>
            <a:pPr lvl="1"/>
            <a:r>
              <a:rPr lang="sl-SI" sz="1600" dirty="0" smtClean="0"/>
              <a:t>Kako sistem ravna v določenih situacijah</a:t>
            </a:r>
            <a:endParaRPr lang="en-US" sz="2000" dirty="0" smtClean="0"/>
          </a:p>
          <a:p>
            <a:r>
              <a:rPr lang="sl-SI" sz="2000" dirty="0" smtClean="0"/>
              <a:t>Nefunkcionalne zahteve</a:t>
            </a:r>
          </a:p>
          <a:p>
            <a:pPr lvl="1"/>
            <a:r>
              <a:rPr lang="sl-SI" sz="1600" dirty="0" smtClean="0"/>
              <a:t>Omejitve sistema (časovne, </a:t>
            </a:r>
            <a:r>
              <a:rPr lang="sl-SI" sz="1600" dirty="0" err="1" smtClean="0"/>
              <a:t>razvijalske</a:t>
            </a:r>
            <a:r>
              <a:rPr lang="sl-SI" sz="1600" dirty="0"/>
              <a:t> </a:t>
            </a:r>
            <a:r>
              <a:rPr lang="sl-SI" sz="1600" dirty="0" err="1" smtClean="0"/>
              <a:t>itd</a:t>
            </a:r>
            <a:r>
              <a:rPr lang="sl-SI" sz="1600" dirty="0" smtClean="0"/>
              <a:t>)</a:t>
            </a:r>
            <a:endParaRPr lang="sl-SI" sz="1600" dirty="0" smtClean="0"/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43" y="1314449"/>
            <a:ext cx="7391400" cy="55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Uporabniška zgodba (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user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story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 smtClean="0"/>
          </a:p>
          <a:p>
            <a:r>
              <a:rPr lang="sl-SI" sz="2000" dirty="0" err="1"/>
              <a:t>N</a:t>
            </a:r>
            <a:r>
              <a:rPr lang="en-US" sz="2000" dirty="0" err="1" smtClean="0"/>
              <a:t>eformalna</a:t>
            </a:r>
            <a:r>
              <a:rPr lang="en-US" sz="2000" dirty="0" smtClean="0"/>
              <a:t>, </a:t>
            </a:r>
            <a:r>
              <a:rPr lang="en-US" sz="2000" dirty="0" err="1" smtClean="0"/>
              <a:t>splošna</a:t>
            </a:r>
            <a:r>
              <a:rPr lang="en-US" sz="2000" dirty="0" smtClean="0"/>
              <a:t> </a:t>
            </a:r>
            <a:r>
              <a:rPr lang="en-US" sz="2000" dirty="0" err="1" smtClean="0"/>
              <a:t>razlaga</a:t>
            </a:r>
            <a:r>
              <a:rPr lang="en-US" sz="2000" dirty="0" smtClean="0"/>
              <a:t> </a:t>
            </a:r>
            <a:r>
              <a:rPr lang="en-US" sz="2000" dirty="0" err="1" smtClean="0"/>
              <a:t>določene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funkcije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zornega</a:t>
            </a:r>
            <a:r>
              <a:rPr lang="en-US" sz="2000" dirty="0" smtClean="0"/>
              <a:t> </a:t>
            </a:r>
            <a:r>
              <a:rPr lang="en-US" sz="2000" dirty="0" err="1" smtClean="0"/>
              <a:t>kota</a:t>
            </a:r>
            <a:r>
              <a:rPr lang="en-US" sz="2000" dirty="0" smtClean="0"/>
              <a:t> </a:t>
            </a:r>
            <a:r>
              <a:rPr lang="en-US" sz="2000" dirty="0" err="1" smtClean="0"/>
              <a:t>končnega</a:t>
            </a:r>
            <a:r>
              <a:rPr lang="en-US" sz="2000" dirty="0" smtClean="0"/>
              <a:t> </a:t>
            </a:r>
            <a:r>
              <a:rPr lang="en-US" sz="2000" dirty="0" err="1" smtClean="0"/>
              <a:t>uporabnika</a:t>
            </a:r>
            <a:endParaRPr lang="sl-SI" sz="2000" dirty="0" smtClean="0"/>
          </a:p>
          <a:p>
            <a:endParaRPr lang="sl-SI" sz="2000" dirty="0" smtClean="0"/>
          </a:p>
          <a:p>
            <a:r>
              <a:rPr lang="sl-SI" sz="2000" dirty="0" smtClean="0"/>
              <a:t>Razčleni</a:t>
            </a:r>
            <a:r>
              <a:rPr lang="en-US" sz="2000" dirty="0" smtClean="0"/>
              <a:t>, </a:t>
            </a:r>
            <a:r>
              <a:rPr lang="en-US" sz="2000" dirty="0" err="1" smtClean="0"/>
              <a:t>kako</a:t>
            </a:r>
            <a:r>
              <a:rPr lang="en-US" sz="2000" dirty="0" smtClean="0"/>
              <a:t> </a:t>
            </a:r>
            <a:r>
              <a:rPr lang="en-US" sz="2000" dirty="0" err="1" smtClean="0"/>
              <a:t>bo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funkcija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programske</a:t>
            </a:r>
            <a:r>
              <a:rPr lang="en-US" sz="2000" dirty="0" smtClean="0"/>
              <a:t> </a:t>
            </a:r>
            <a:r>
              <a:rPr lang="en-US" sz="2000" dirty="0" err="1" smtClean="0"/>
              <a:t>opreme</a:t>
            </a:r>
            <a:r>
              <a:rPr lang="en-US" sz="2000" dirty="0" smtClean="0"/>
              <a:t> </a:t>
            </a:r>
            <a:r>
              <a:rPr lang="en-US" sz="2000" dirty="0" err="1" smtClean="0"/>
              <a:t>prinesla</a:t>
            </a:r>
            <a:r>
              <a:rPr lang="en-US" sz="2000" dirty="0" smtClean="0"/>
              <a:t> </a:t>
            </a:r>
            <a:r>
              <a:rPr lang="en-US" sz="2000" dirty="0" err="1" smtClean="0"/>
              <a:t>vrednost</a:t>
            </a:r>
            <a:r>
              <a:rPr lang="en-US" sz="2000" dirty="0" smtClean="0"/>
              <a:t> </a:t>
            </a:r>
            <a:r>
              <a:rPr lang="en-US" sz="2000" dirty="0" err="1" smtClean="0"/>
              <a:t>uporabniku</a:t>
            </a:r>
            <a:endParaRPr lang="sl-SI" sz="2000" dirty="0" smtClean="0"/>
          </a:p>
          <a:p>
            <a:endParaRPr lang="en-US" sz="2000" dirty="0" smtClean="0"/>
          </a:p>
          <a:p>
            <a:r>
              <a:rPr lang="sl-SI" sz="2000" dirty="0" smtClean="0"/>
              <a:t>K</a:t>
            </a:r>
            <a:r>
              <a:rPr lang="en-US" sz="2000" dirty="0" err="1" smtClean="0"/>
              <a:t>ončne</a:t>
            </a:r>
            <a:r>
              <a:rPr lang="en-US" sz="2000" dirty="0" smtClean="0"/>
              <a:t> </a:t>
            </a:r>
            <a:r>
              <a:rPr lang="en-US" sz="2000" dirty="0" err="1" smtClean="0"/>
              <a:t>uporabnike</a:t>
            </a:r>
            <a:r>
              <a:rPr lang="en-US" sz="2000" dirty="0" smtClean="0"/>
              <a:t> </a:t>
            </a:r>
            <a:r>
              <a:rPr lang="sl-SI" sz="2000" dirty="0" smtClean="0"/>
              <a:t>postavimo </a:t>
            </a:r>
            <a:r>
              <a:rPr lang="en-US" sz="2000" dirty="0" smtClean="0"/>
              <a:t>v </a:t>
            </a:r>
            <a:r>
              <a:rPr lang="en-US" sz="2000" dirty="0" err="1" smtClean="0"/>
              <a:t>središče</a:t>
            </a:r>
            <a:r>
              <a:rPr lang="en-US" sz="2000" dirty="0" smtClean="0"/>
              <a:t> </a:t>
            </a:r>
            <a:r>
              <a:rPr lang="en-US" sz="2000" dirty="0" err="1" smtClean="0"/>
              <a:t>pogovora</a:t>
            </a:r>
            <a:endParaRPr lang="sl-SI" sz="2000" dirty="0" smtClean="0"/>
          </a:p>
          <a:p>
            <a:endParaRPr lang="sl-SI" sz="2000" dirty="0"/>
          </a:p>
          <a:p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sl-SI" sz="2000" dirty="0" err="1" smtClean="0"/>
              <a:t>razvijalska</a:t>
            </a:r>
            <a:r>
              <a:rPr lang="sl-SI" sz="2000" dirty="0" smtClean="0"/>
              <a:t> </a:t>
            </a:r>
            <a:r>
              <a:rPr lang="en-US" sz="2000" dirty="0" err="1" smtClean="0"/>
              <a:t>ekipa</a:t>
            </a:r>
            <a:r>
              <a:rPr lang="en-US" sz="2000" dirty="0" smtClean="0"/>
              <a:t> </a:t>
            </a:r>
            <a:r>
              <a:rPr lang="en-US" sz="2000" dirty="0" err="1" smtClean="0"/>
              <a:t>prebere</a:t>
            </a:r>
            <a:r>
              <a:rPr lang="en-US" sz="2000" dirty="0" smtClean="0"/>
              <a:t> </a:t>
            </a:r>
            <a:r>
              <a:rPr lang="en-US" sz="2000" dirty="0" err="1" smtClean="0"/>
              <a:t>uporabniško</a:t>
            </a:r>
            <a:r>
              <a:rPr lang="en-US" sz="2000" dirty="0" smtClean="0"/>
              <a:t> </a:t>
            </a:r>
            <a:r>
              <a:rPr lang="en-US" sz="2000" dirty="0" err="1" smtClean="0"/>
              <a:t>zgodbo</a:t>
            </a:r>
            <a:r>
              <a:rPr lang="en-US" sz="2000" dirty="0" smtClean="0"/>
              <a:t>, </a:t>
            </a:r>
            <a:r>
              <a:rPr lang="en-US" sz="2000" dirty="0" err="1" smtClean="0"/>
              <a:t>bo</a:t>
            </a:r>
            <a:r>
              <a:rPr lang="en-US" sz="2000" dirty="0" smtClean="0"/>
              <a:t> </a:t>
            </a:r>
            <a:r>
              <a:rPr lang="en-US" sz="2000" dirty="0" err="1" smtClean="0"/>
              <a:t>vedela</a:t>
            </a:r>
            <a:r>
              <a:rPr lang="en-US" sz="2000" dirty="0" smtClean="0"/>
              <a:t>, </a:t>
            </a:r>
            <a:r>
              <a:rPr lang="en-US" sz="2000" dirty="0" err="1" smtClean="0"/>
              <a:t>zakaj</a:t>
            </a:r>
            <a:r>
              <a:rPr lang="en-US" sz="2000" dirty="0" smtClean="0"/>
              <a:t> </a:t>
            </a:r>
            <a:r>
              <a:rPr lang="en-US" sz="2000" dirty="0" err="1" smtClean="0"/>
              <a:t>nekaj</a:t>
            </a:r>
            <a:r>
              <a:rPr lang="en-US" sz="2000" dirty="0" smtClean="0"/>
              <a:t> </a:t>
            </a:r>
            <a:r>
              <a:rPr lang="en-US" sz="2000" dirty="0" err="1" smtClean="0"/>
              <a:t>razvijajo</a:t>
            </a:r>
            <a:endParaRPr lang="en-US" sz="2000" dirty="0" smtClean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Napotki/vprašanja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 smtClean="0"/>
          </a:p>
          <a:p>
            <a:r>
              <a:rPr lang="en-US" dirty="0" err="1" smtClean="0"/>
              <a:t>Kdaj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zgodba</a:t>
            </a:r>
            <a:r>
              <a:rPr lang="en-US" dirty="0"/>
              <a:t> </a:t>
            </a:r>
            <a:r>
              <a:rPr lang="en-US" dirty="0" err="1"/>
              <a:t>končana</a:t>
            </a:r>
            <a:r>
              <a:rPr lang="en-US" dirty="0"/>
              <a:t>? </a:t>
            </a:r>
            <a:endParaRPr lang="sl-SI" dirty="0" smtClean="0"/>
          </a:p>
          <a:p>
            <a:endParaRPr lang="sl-SI" dirty="0" smtClean="0"/>
          </a:p>
          <a:p>
            <a:r>
              <a:rPr lang="en-US" dirty="0" err="1" smtClean="0"/>
              <a:t>Kateri</a:t>
            </a:r>
            <a:r>
              <a:rPr lang="en-US" dirty="0" smtClean="0"/>
              <a:t> </a:t>
            </a:r>
            <a:r>
              <a:rPr lang="en-US" dirty="0" err="1"/>
              <a:t>koraki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dokončanje</a:t>
            </a:r>
            <a:r>
              <a:rPr lang="en-US" dirty="0"/>
              <a:t> </a:t>
            </a:r>
            <a:r>
              <a:rPr lang="en-US" dirty="0" err="1"/>
              <a:t>zgodbe</a:t>
            </a:r>
            <a:r>
              <a:rPr lang="en-US" dirty="0" smtClean="0"/>
              <a:t>?</a:t>
            </a:r>
            <a:endParaRPr lang="sl-SI" dirty="0" smtClean="0"/>
          </a:p>
          <a:p>
            <a:endParaRPr lang="en-US" dirty="0"/>
          </a:p>
          <a:p>
            <a:r>
              <a:rPr lang="en-US" dirty="0" err="1" smtClean="0"/>
              <a:t>Kdo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končni</a:t>
            </a:r>
            <a:r>
              <a:rPr lang="en-US" dirty="0"/>
              <a:t> </a:t>
            </a:r>
            <a:r>
              <a:rPr lang="en-US" dirty="0" err="1"/>
              <a:t>uporabnik</a:t>
            </a:r>
            <a:r>
              <a:rPr lang="en-US" dirty="0" smtClean="0"/>
              <a:t>?</a:t>
            </a:r>
            <a:endParaRPr lang="sl-SI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Kdo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kaj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hoče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zakaj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Unifed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Modeling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Language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- UML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 smtClean="0"/>
          </a:p>
          <a:p>
            <a:r>
              <a:rPr lang="sl-SI" dirty="0" smtClean="0"/>
              <a:t>Standardiziran modelirni jezik 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Za prikazovanje načrtovanja sistema</a:t>
            </a:r>
            <a:endParaRPr lang="sl-SI" dirty="0" smtClean="0"/>
          </a:p>
          <a:p>
            <a:endParaRPr lang="en-US" dirty="0"/>
          </a:p>
          <a:p>
            <a:r>
              <a:rPr lang="sl-SI" dirty="0" smtClean="0"/>
              <a:t>Vključuje mnogo podvrst diagramov</a:t>
            </a:r>
            <a:endParaRPr lang="sl-SI" dirty="0" smtClean="0"/>
          </a:p>
          <a:p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389556"/>
            <a:ext cx="8871857" cy="4938667"/>
          </a:xfrm>
        </p:spPr>
      </p:pic>
      <p:sp>
        <p:nvSpPr>
          <p:cNvPr id="5" name="Elipsa 4"/>
          <p:cNvSpPr/>
          <p:nvPr/>
        </p:nvSpPr>
        <p:spPr>
          <a:xfrm>
            <a:off x="5840185" y="3445232"/>
            <a:ext cx="1338943" cy="8273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a 5"/>
          <p:cNvSpPr/>
          <p:nvPr/>
        </p:nvSpPr>
        <p:spPr>
          <a:xfrm>
            <a:off x="3984171" y="5314040"/>
            <a:ext cx="1338943" cy="8273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a 6"/>
          <p:cNvSpPr/>
          <p:nvPr/>
        </p:nvSpPr>
        <p:spPr>
          <a:xfrm>
            <a:off x="3646714" y="4299857"/>
            <a:ext cx="1338943" cy="8273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Use 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case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diagram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 smtClean="0"/>
          </a:p>
          <a:p>
            <a:r>
              <a:rPr lang="sl-SI" dirty="0" smtClean="0"/>
              <a:t>Grafični prikaz uporabnikovih interakcij s sistemom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Ponudi pregled sistema</a:t>
            </a:r>
            <a:endParaRPr lang="sl-SI" dirty="0" smtClean="0"/>
          </a:p>
          <a:p>
            <a:endParaRPr lang="en-US" dirty="0"/>
          </a:p>
          <a:p>
            <a:r>
              <a:rPr lang="sl-SI" dirty="0" smtClean="0"/>
              <a:t>Enostavno komuniciranje z </a:t>
            </a:r>
            <a:r>
              <a:rPr lang="sl-SI" dirty="0" err="1" smtClean="0"/>
              <a:t>neračunalničarji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812665" y="1547869"/>
            <a:ext cx="5618821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Primer uporabe (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use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case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Naslov 1"/>
          <p:cNvSpPr txBox="1">
            <a:spLocks/>
          </p:cNvSpPr>
          <p:nvPr/>
        </p:nvSpPr>
        <p:spPr>
          <a:xfrm>
            <a:off x="1193842" y="1556274"/>
            <a:ext cx="5618823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Akterji (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actors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Pravokotnik 8"/>
          <p:cNvSpPr/>
          <p:nvPr/>
        </p:nvSpPr>
        <p:spPr>
          <a:xfrm>
            <a:off x="1193842" y="2402218"/>
            <a:ext cx="439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vloge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imajo</a:t>
            </a:r>
            <a:r>
              <a:rPr lang="en-US" dirty="0"/>
              <a:t> </a:t>
            </a:r>
            <a:r>
              <a:rPr lang="en-US" dirty="0" err="1"/>
              <a:t>človeški</a:t>
            </a:r>
            <a:r>
              <a:rPr lang="en-US" dirty="0"/>
              <a:t> </a:t>
            </a:r>
            <a:r>
              <a:rPr lang="en-US" dirty="0" err="1"/>
              <a:t>uporabniki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v </a:t>
            </a:r>
            <a:r>
              <a:rPr lang="en-US" dirty="0" err="1"/>
              <a:t>interakciji</a:t>
            </a:r>
            <a:r>
              <a:rPr lang="en-US" dirty="0"/>
              <a:t> z </a:t>
            </a:r>
            <a:r>
              <a:rPr lang="en-US" dirty="0" err="1"/>
              <a:t>našim</a:t>
            </a:r>
            <a:r>
              <a:rPr lang="en-US" dirty="0"/>
              <a:t> </a:t>
            </a:r>
            <a:r>
              <a:rPr lang="en-US" dirty="0" err="1"/>
              <a:t>sistemom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1" name="Pravokotnik 10"/>
          <p:cNvSpPr/>
          <p:nvPr/>
        </p:nvSpPr>
        <p:spPr>
          <a:xfrm>
            <a:off x="6812665" y="2402218"/>
            <a:ext cx="4704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seznam</a:t>
            </a:r>
            <a:r>
              <a:rPr lang="en-US" dirty="0"/>
              <a:t> </a:t>
            </a:r>
            <a:r>
              <a:rPr lang="en-US" dirty="0" err="1"/>
              <a:t>korakov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definirajo</a:t>
            </a:r>
            <a:r>
              <a:rPr lang="en-US" dirty="0"/>
              <a:t> </a:t>
            </a:r>
            <a:r>
              <a:rPr lang="en-US" dirty="0" err="1"/>
              <a:t>interakcijo</a:t>
            </a:r>
            <a:r>
              <a:rPr lang="en-US" dirty="0"/>
              <a:t> med </a:t>
            </a:r>
            <a:r>
              <a:rPr lang="en-US" dirty="0" err="1"/>
              <a:t>neko</a:t>
            </a:r>
            <a:r>
              <a:rPr lang="en-US" dirty="0"/>
              <a:t> </a:t>
            </a:r>
            <a:r>
              <a:rPr lang="en-US" dirty="0" err="1"/>
              <a:t>vlogo</a:t>
            </a:r>
            <a:r>
              <a:rPr lang="en-US" dirty="0"/>
              <a:t> (</a:t>
            </a:r>
            <a:r>
              <a:rPr lang="en-US" dirty="0" err="1"/>
              <a:t>akterjem</a:t>
            </a:r>
            <a:r>
              <a:rPr lang="en-US" dirty="0"/>
              <a:t>) in </a:t>
            </a:r>
            <a:r>
              <a:rPr lang="en-US" dirty="0" err="1"/>
              <a:t>sistemom</a:t>
            </a:r>
            <a:endParaRPr lang="sl-SI" dirty="0"/>
          </a:p>
        </p:txBody>
      </p:sp>
      <p:pic>
        <p:nvPicPr>
          <p:cNvPr id="12" name="Slika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65" y="3426518"/>
            <a:ext cx="6962775" cy="1495425"/>
          </a:xfrm>
          <a:prstGeom prst="rect">
            <a:avLst/>
          </a:prstGeom>
        </p:spPr>
      </p:pic>
      <p:sp>
        <p:nvSpPr>
          <p:cNvPr id="13" name="Naslov 1"/>
          <p:cNvSpPr txBox="1">
            <a:spLocks/>
          </p:cNvSpPr>
          <p:nvPr/>
        </p:nvSpPr>
        <p:spPr>
          <a:xfrm>
            <a:off x="3860842" y="4801761"/>
            <a:ext cx="5618823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Asociacija (</a:t>
            </a:r>
            <a:r>
              <a:rPr lang="sl-SI" sz="2800" dirty="0" err="1" smtClean="0">
                <a:solidFill>
                  <a:srgbClr val="E12F29"/>
                </a:solidFill>
                <a:latin typeface="Garamond" panose="02020404030301010803" pitchFamily="18" charset="0"/>
              </a:rPr>
              <a:t>association</a:t>
            </a:r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Pravokotnik 13"/>
          <p:cNvSpPr/>
          <p:nvPr/>
        </p:nvSpPr>
        <p:spPr>
          <a:xfrm>
            <a:off x="3860842" y="5647705"/>
            <a:ext cx="439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/>
              <a:t>Kateri akterji sodelujejo pri določenemu primeru uporabe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Generalizacija/specializacija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Označba mesta vsebine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 t="6683" r="32756" b="14546"/>
          <a:stretch/>
        </p:blipFill>
        <p:spPr>
          <a:xfrm>
            <a:off x="3884902" y="2149927"/>
            <a:ext cx="3790021" cy="4272644"/>
          </a:xfrm>
        </p:spPr>
      </p:pic>
    </p:spTree>
    <p:extLst>
      <p:ext uri="{BB962C8B-B14F-4D97-AF65-F5344CB8AC3E}">
        <p14:creationId xmlns:p14="http://schemas.microsoft.com/office/powerpoint/2010/main" val="24574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363</Words>
  <Application>Microsoft Office PowerPoint</Application>
  <PresentationFormat>Širokozaslonsko</PresentationFormat>
  <Paragraphs>98</Paragraphs>
  <Slides>20</Slides>
  <Notes>0</Notes>
  <HiddenSlides>0</HiddenSlides>
  <MMClips>0</MMClips>
  <ScaleCrop>false</ScaleCrop>
  <HeadingPairs>
    <vt:vector size="8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Wingdings</vt:lpstr>
      <vt:lpstr>Officeova tema</vt:lpstr>
      <vt:lpstr>Paket</vt:lpstr>
      <vt:lpstr>PowerPointova predstavitev</vt:lpstr>
      <vt:lpstr>Odkrivanje in analiza zahtev</vt:lpstr>
      <vt:lpstr>Uporabniška zgodba (user story)</vt:lpstr>
      <vt:lpstr>Napotki/vprašanja</vt:lpstr>
      <vt:lpstr>Unifed Modeling Language - UML</vt:lpstr>
      <vt:lpstr>PowerPointova predstavitev</vt:lpstr>
      <vt:lpstr>Use case diagram</vt:lpstr>
      <vt:lpstr>Primer uporabe (use case)</vt:lpstr>
      <vt:lpstr>Generalizacija/specializacija</vt:lpstr>
      <vt:lpstr>Razširjanje, vsebovanje</vt:lpstr>
      <vt:lpstr>PowerPointova predstavitev</vt:lpstr>
      <vt:lpstr>PowerPointova predstavitev</vt:lpstr>
      <vt:lpstr>Sequence diagram</vt:lpstr>
      <vt:lpstr>PowerPointova predstavitev</vt:lpstr>
      <vt:lpstr>Class diagram</vt:lpstr>
      <vt:lpstr>Razredi</vt:lpstr>
      <vt:lpstr>PowerPointova predstavitev</vt:lpstr>
      <vt:lpstr>GUI prototip (wireframe)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Rok Gomiscek</cp:lastModifiedBy>
  <cp:revision>31</cp:revision>
  <dcterms:created xsi:type="dcterms:W3CDTF">2018-10-23T07:26:50Z</dcterms:created>
  <dcterms:modified xsi:type="dcterms:W3CDTF">2021-10-12T12:50:55Z</dcterms:modified>
</cp:coreProperties>
</file>