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414" r:id="rId5"/>
    <p:sldId id="394" r:id="rId6"/>
    <p:sldId id="396" r:id="rId7"/>
    <p:sldId id="406" r:id="rId8"/>
    <p:sldId id="426" r:id="rId9"/>
    <p:sldId id="415" r:id="rId10"/>
    <p:sldId id="427" r:id="rId11"/>
    <p:sldId id="435" r:id="rId12"/>
    <p:sldId id="437" r:id="rId13"/>
    <p:sldId id="419" r:id="rId14"/>
    <p:sldId id="428" r:id="rId15"/>
    <p:sldId id="421" r:id="rId16"/>
    <p:sldId id="429" r:id="rId17"/>
    <p:sldId id="423" r:id="rId18"/>
    <p:sldId id="430" r:id="rId19"/>
    <p:sldId id="422" r:id="rId20"/>
    <p:sldId id="431" r:id="rId21"/>
    <p:sldId id="416" r:id="rId22"/>
    <p:sldId id="432" r:id="rId23"/>
    <p:sldId id="424" r:id="rId24"/>
    <p:sldId id="433" r:id="rId25"/>
    <p:sldId id="425" r:id="rId26"/>
    <p:sldId id="434" r:id="rId27"/>
    <p:sldId id="4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82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10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8052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6485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809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223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643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881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1480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64238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075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7892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9364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018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42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62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656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84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27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820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24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94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18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1546-39B9-4DA2-8767-630AA335AA9C}" type="datetimeFigureOut">
              <a:rPr lang="sl-SI" smtClean="0"/>
              <a:t>19. 10. 2021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5376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/>
          <p:cNvSpPr txBox="1"/>
          <p:nvPr/>
        </p:nvSpPr>
        <p:spPr>
          <a:xfrm>
            <a:off x="5970494" y="3114041"/>
            <a:ext cx="5937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Uvod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 v </a:t>
            </a:r>
            <a:endParaRPr kumimoji="0" lang="sl-SI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charset="0"/>
              <a:ea typeface="Garamond" charset="0"/>
              <a:cs typeface="Garamond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računalništvo</a:t>
            </a:r>
          </a:p>
        </p:txBody>
      </p:sp>
      <p:sp>
        <p:nvSpPr>
          <p:cNvPr id="5" name="PoljeZBesedilom 4"/>
          <p:cNvSpPr txBox="1"/>
          <p:nvPr/>
        </p:nvSpPr>
        <p:spPr>
          <a:xfrm>
            <a:off x="2684986" y="5245416"/>
            <a:ext cx="1435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5</a:t>
            </a:r>
            <a:r>
              <a:rPr kumimoji="0" lang="sl-SI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.10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kumimoji="0" lang="sl-SI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-1.11.202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1</a:t>
            </a:r>
            <a:endParaRPr kumimoji="0" lang="sl-SI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5970494" y="5187169"/>
            <a:ext cx="593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Vaje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 3</a:t>
            </a:r>
            <a:endParaRPr kumimoji="0" lang="sl-SI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5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3.2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da register R ter pomnilniške celice 80 in 81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100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90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35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 STORE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(b) ADD 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CLEAR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INCREMENT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DECREMENT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SUBSRACT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44375"/>
              </p:ext>
            </p:extLst>
          </p:nvPr>
        </p:nvGraphicFramePr>
        <p:xfrm>
          <a:off x="6714046" y="1559055"/>
          <a:ext cx="4877539" cy="4739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66108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3.2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da register R ter pomnilniške celice 80 in 81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100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90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35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 STORE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(b) ADD 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CLEAR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INCREMENT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DECREMENT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SUBSRACT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70751"/>
              </p:ext>
            </p:extLst>
          </p:nvPr>
        </p:nvGraphicFramePr>
        <p:xfrm>
          <a:off x="6706653" y="2180105"/>
          <a:ext cx="4877539" cy="4082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3.3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Predpostavite, da pomnilniška celica 50 vsebuje vrednost 4, oznaka L pa ustreza pomnilniški lokaciji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.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Katero vrednost v register R naloži vsak izmed naslednjih ukazov LOAD?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LOAD 4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LOAD L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LOAD L+1 (predpostavimo da je operacija dovoljena)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3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3.3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Predpostavite, da pomnilniška celica 50 vsebuje vrednost 4, oznaka L pa ustreza pomnilniški lokaciji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.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Katero vrednost v register R naloži vsak izmed naslednjih ukazov LOAD?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LOAD 4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LOAD L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LOAD L+1 (predpostavimo da je operacija dovoljena)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59128"/>
              </p:ext>
            </p:extLst>
          </p:nvPr>
        </p:nvGraphicFramePr>
        <p:xfrm>
          <a:off x="6714046" y="2298846"/>
          <a:ext cx="4870146" cy="3280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30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3973843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1312364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61E4702-DB22-46C4-AC4B-F7A4246825ED}"/>
              </a:ext>
            </a:extLst>
          </p:cNvPr>
          <p:cNvSpPr txBox="1"/>
          <p:nvPr/>
        </p:nvSpPr>
        <p:spPr>
          <a:xfrm>
            <a:off x="8943887" y="2412690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00520-8F60-4182-879E-85D01DC19905}"/>
              </a:ext>
            </a:extLst>
          </p:cNvPr>
          <p:cNvSpPr txBox="1"/>
          <p:nvPr/>
        </p:nvSpPr>
        <p:spPr>
          <a:xfrm>
            <a:off x="7604759" y="3610785"/>
            <a:ext cx="39794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latin typeface="Garamond" panose="02020404030301010803" pitchFamily="18" charset="0"/>
              </a:rPr>
              <a:t>Oznaka</a:t>
            </a:r>
            <a:r>
              <a:rPr lang="en-US" dirty="0">
                <a:latin typeface="Garamond" panose="02020404030301010803" pitchFamily="18" charset="0"/>
              </a:rPr>
              <a:t> L je </a:t>
            </a:r>
            <a:r>
              <a:rPr lang="en-US" dirty="0" err="1">
                <a:latin typeface="Garamond" panose="02020404030301010803" pitchFamily="18" charset="0"/>
              </a:rPr>
              <a:t>ekvivalentna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naslovu</a:t>
            </a:r>
            <a:r>
              <a:rPr lang="en-US" dirty="0">
                <a:latin typeface="Garamond" panose="02020404030301010803" pitchFamily="18" charset="0"/>
              </a:rPr>
              <a:t> 50 , </a:t>
            </a:r>
            <a:r>
              <a:rPr lang="en-US" dirty="0" err="1">
                <a:latin typeface="Garamond" panose="02020404030301010803" pitchFamily="18" charset="0"/>
              </a:rPr>
              <a:t>zato</a:t>
            </a:r>
            <a:r>
              <a:rPr lang="en-US" dirty="0">
                <a:latin typeface="Garamond" panose="02020404030301010803" pitchFamily="18" charset="0"/>
              </a:rPr>
              <a:t> je ta </a:t>
            </a:r>
            <a:r>
              <a:rPr lang="en-US" dirty="0" err="1">
                <a:latin typeface="Garamond" panose="02020404030301010803" pitchFamily="18" charset="0"/>
              </a:rPr>
              <a:t>ukaz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ekvivalenten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ukazu</a:t>
            </a:r>
            <a:r>
              <a:rPr lang="en-US" dirty="0">
                <a:latin typeface="Garamond" panose="02020404030301010803" pitchFamily="18" charset="0"/>
              </a:rPr>
              <a:t> LOAD 50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4D231D-28EC-4A56-BF61-83ADAC021C49}"/>
              </a:ext>
            </a:extLst>
          </p:cNvPr>
          <p:cNvSpPr txBox="1"/>
          <p:nvPr/>
        </p:nvSpPr>
        <p:spPr>
          <a:xfrm>
            <a:off x="7604759" y="4452529"/>
            <a:ext cx="39794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latin typeface="Garamond" panose="02020404030301010803" pitchFamily="18" charset="0"/>
              </a:rPr>
              <a:t>Kopija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vsebine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pomnilni</a:t>
            </a:r>
            <a:r>
              <a:rPr lang="sl-SI" dirty="0" err="1">
                <a:latin typeface="Garamond" panose="02020404030301010803" pitchFamily="18" charset="0"/>
              </a:rPr>
              <a:t>ške</a:t>
            </a:r>
            <a:r>
              <a:rPr lang="sl-SI" dirty="0">
                <a:latin typeface="Garamond" panose="02020404030301010803" pitchFamily="18" charset="0"/>
              </a:rPr>
              <a:t> celice 51. </a:t>
            </a:r>
          </a:p>
          <a:p>
            <a:pPr algn="ctr"/>
            <a:r>
              <a:rPr lang="sl-SI" dirty="0">
                <a:latin typeface="Garamond" panose="02020404030301010803" pitchFamily="18" charset="0"/>
              </a:rPr>
              <a:t>Ukaz izvaja aritmetiko na naslovih, ne sami vsebini.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1CEC79-6C6E-491F-BB4E-CC2F685B459D}"/>
              </a:ext>
            </a:extLst>
          </p:cNvPr>
          <p:cNvSpPr txBox="1"/>
          <p:nvPr/>
        </p:nvSpPr>
        <p:spPr>
          <a:xfrm>
            <a:off x="7604759" y="3069768"/>
            <a:ext cx="39794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>
                <a:latin typeface="Garamond" panose="02020404030301010803" pitchFamily="18" charset="0"/>
              </a:rPr>
              <a:t>Kopija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vsebine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pomnilnike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celice</a:t>
            </a:r>
            <a:r>
              <a:rPr lang="en-US" sz="2000" dirty="0">
                <a:latin typeface="Garamond" panose="02020404030301010803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8839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  <p:bldP spid="4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3.4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9591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Dan je naslednji program v strojnem jeziku, tabela simbolov in tabela kod ukazov.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Operacijska koda ukaza je 4 bitna, naslovi 12 bitni. Kakšen je ustrezen program v zbirniku?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(UR P45 Ra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čunalnik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kot stroj.pptx, sl.49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0101001100001100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0011000000000111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1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3.4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9591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Dan je naslednji program v strojnem jeziku, tabela simbolov in tabela kod ukazov.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Operacijska koda ukaza je 4 bitna, naslovi 12 bitni. Kakšen je ustrezen program v zbirniku?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(UR P45 Ra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čunalnik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kot stroj.pptx, sl.49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0101001100001100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0011000000000111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*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Koda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ukaza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= 4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biti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*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Naslov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= 12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bitov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1" name="Označba mesta vsebine 2">
            <a:extLst>
              <a:ext uri="{FF2B5EF4-FFF2-40B4-BE49-F238E27FC236}">
                <a16:creationId xmlns:a16="http://schemas.microsoft.com/office/drawing/2014/main" id="{8779C822-9B09-43F3-ABFA-481F030E2218}"/>
              </a:ext>
            </a:extLst>
          </p:cNvPr>
          <p:cNvSpPr txBox="1">
            <a:spLocks/>
          </p:cNvSpPr>
          <p:nvPr/>
        </p:nvSpPr>
        <p:spPr>
          <a:xfrm>
            <a:off x="7353038" y="2180890"/>
            <a:ext cx="4542978" cy="2111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(a) </a:t>
            </a:r>
            <a:r>
              <a:rPr lang="sl-SI" b="1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0101</a:t>
            </a:r>
            <a:r>
              <a:rPr lang="sl-SI" b="1" dirty="0">
                <a:solidFill>
                  <a:srgbClr val="002060"/>
                </a:solidFill>
                <a:latin typeface="Garamond"/>
                <a:cs typeface="Garamond"/>
                <a:sym typeface="Garamond" pitchFamily="18" charset="0"/>
              </a:rPr>
              <a:t>001100001100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Koda ukaza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0101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Naslov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001100001100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SUBSTRACT 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9 + 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8 + 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3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 + 2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2 </a:t>
            </a:r>
            <a:endParaRPr lang="en-US" sz="2000" dirty="0">
              <a:latin typeface="Garamond"/>
              <a:cs typeface="Garamond"/>
              <a:sym typeface="Wingdings" panose="05000000000000000000" pitchFamily="2" charset="2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SUBSTRACT 780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b="1" dirty="0">
              <a:solidFill>
                <a:srgbClr val="002060"/>
              </a:solidFill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3" name="Označba mesta vsebine 2">
            <a:extLst>
              <a:ext uri="{FF2B5EF4-FFF2-40B4-BE49-F238E27FC236}">
                <a16:creationId xmlns:a16="http://schemas.microsoft.com/office/drawing/2014/main" id="{D27F12F5-DEA6-413F-8EF4-11971535B07E}"/>
              </a:ext>
            </a:extLst>
          </p:cNvPr>
          <p:cNvSpPr txBox="1">
            <a:spLocks/>
          </p:cNvSpPr>
          <p:nvPr/>
        </p:nvSpPr>
        <p:spPr>
          <a:xfrm>
            <a:off x="7353038" y="4426957"/>
            <a:ext cx="4542978" cy="218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(b) </a:t>
            </a:r>
            <a:r>
              <a:rPr lang="sl-SI" b="1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0011</a:t>
            </a:r>
            <a:r>
              <a:rPr lang="sl-SI" b="1" dirty="0">
                <a:solidFill>
                  <a:srgbClr val="002060"/>
                </a:solidFill>
                <a:latin typeface="Garamond"/>
                <a:cs typeface="Garamond"/>
                <a:sym typeface="Garamond" pitchFamily="18" charset="0"/>
              </a:rPr>
              <a:t>000000000111</a:t>
            </a:r>
            <a:endParaRPr lang="en-US" b="1" dirty="0">
              <a:solidFill>
                <a:srgbClr val="002060"/>
              </a:solidFill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Koda ukaza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0101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Naslov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001100001100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ADD 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2 + 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1 + 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0</a:t>
            </a:r>
            <a:endParaRPr lang="en-US" sz="2000" dirty="0">
              <a:latin typeface="Garamond"/>
              <a:cs typeface="Garamond"/>
              <a:sym typeface="Wingdings" panose="05000000000000000000" pitchFamily="2" charset="2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ADD 7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b="1" dirty="0">
              <a:solidFill>
                <a:srgbClr val="002060"/>
              </a:solidFill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3.5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9591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 uporabo nabora ukazov s predavanj prevedite naslednje algoritmične operacije v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zbirni jezik. Zapišite tudi vse potrebne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psevdo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-ukaze .DATA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Če x &gt;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izpiši vrednost x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sicer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	preberi novo vrednost x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*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Predpostavimo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da je X-u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predhodno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bila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prirejena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vrednost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9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3.5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9591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 uporabo nabora ukazov s predavanj prevedite naslednje algoritmične operacije v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zbirni jezik. Zapišite tudi vse potrebne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psevdo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-ukaze .DATA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Če x &gt;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izpiši vrednost x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sicer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	preberi novo vrednost x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*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Predpostavimo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da je X-u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predhodno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bila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prirejena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vrednost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3" name="Označba mesta vsebine 2">
            <a:extLst>
              <a:ext uri="{FF2B5EF4-FFF2-40B4-BE49-F238E27FC236}">
                <a16:creationId xmlns:a16="http://schemas.microsoft.com/office/drawing/2014/main" id="{D27F12F5-DEA6-413F-8EF4-11971535B07E}"/>
              </a:ext>
            </a:extLst>
          </p:cNvPr>
          <p:cNvSpPr txBox="1">
            <a:spLocks/>
          </p:cNvSpPr>
          <p:nvPr/>
        </p:nvSpPr>
        <p:spPr>
          <a:xfrm>
            <a:off x="6575461" y="2180105"/>
            <a:ext cx="5320555" cy="435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LOAD </a:t>
            </a:r>
            <a:r>
              <a:rPr lang="en-US" dirty="0">
                <a:latin typeface="Garamond"/>
                <a:cs typeface="Garamond"/>
                <a:sym typeface="Garamond" pitchFamily="18" charset="0"/>
              </a:rPr>
              <a:t>FIFTY   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%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konstanta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 50</a:t>
            </a:r>
            <a:endParaRPr lang="sl-SI" sz="2400" i="1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COMPARE X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JUMPGT THEN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IN X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JUMP DONE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THEN</a:t>
            </a:r>
            <a:r>
              <a:rPr lang="en-US" dirty="0">
                <a:latin typeface="Garamond"/>
                <a:cs typeface="Garamond"/>
                <a:sym typeface="Garamond" pitchFamily="18" charset="0"/>
              </a:rPr>
              <a:t>: OUT X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DONE: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naslednji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ukaz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gre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sem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X:              .DATA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FIFTY:      .DATA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3.6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80105"/>
            <a:ext cx="10979470" cy="4212042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Recimo, da posamezen program med izvajanjem 50% svojega časa porabi za čakanje na zaključek vhodno/izhodnih operacij.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Kolikšen je odstotek časa, v katerem procesor opravlja koristno delo (oz. kolikšen je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t.i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 izkoristek procesorja), če so v pomnilniku naloženi trije programi?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Koliko programov bi morali imeti v pomnilniku, če bi želeli doseči vsaj 95% izkoristek procesorja?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5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3.6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80105"/>
            <a:ext cx="10979470" cy="421204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Recimo, da posamezen program med izvajanjem 50% svojega časa porabi za čakanje na zaključek vhodno/izhodnih operacij.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Kolikšen je odstotek časa, v katerem procesor opravlja koristno delo (oz. kolikšen je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t.i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 izkoristek procesorja), če so v pomnilniku naloženi trije programi?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Koliko programov bi morali imeti v pomnilniku, če bi želeli doseči vsaj 95% izkoristek procesorja?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3 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programi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½ * ½ * ½ = 1/8 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Ver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j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e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tnost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, da 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vsi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trije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programi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čakajo na zaključek operacij je 1/8, oz. 12,5%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Torej, procesor opravlja koristno delo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1 – 1/8 = 7/8, oz. 87.5%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4 program: 1 – (1/2)</a:t>
            </a:r>
            <a:r>
              <a:rPr lang="en-US" sz="2400" baseline="30000" dirty="0">
                <a:latin typeface="Garamond"/>
                <a:cs typeface="Garamond"/>
                <a:sym typeface="Garamond" pitchFamily="18" charset="0"/>
              </a:rPr>
              <a:t>4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= 1 – 1/16 = 15/16 = 93,75%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časa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5 programov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1 – (1/2)</a:t>
            </a:r>
            <a:r>
              <a:rPr lang="en-US" sz="2400" baseline="30000" dirty="0">
                <a:latin typeface="Garamond"/>
                <a:cs typeface="Garamond"/>
                <a:sym typeface="Garamond" pitchFamily="18" charset="0"/>
              </a:rPr>
              <a:t>5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= 1 – 1/32 = 31/32 = 96,875%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časa</a:t>
            </a:r>
          </a:p>
        </p:txBody>
      </p:sp>
    </p:spTree>
    <p:extLst>
      <p:ext uri="{BB962C8B-B14F-4D97-AF65-F5344CB8AC3E}">
        <p14:creationId xmlns:p14="http://schemas.microsoft.com/office/powerpoint/2010/main" val="362854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/>
              </a:rPr>
              <a:t>Računalnik kot stroj</a:t>
            </a:r>
            <a:r>
              <a:rPr lang="en-US" sz="2800" dirty="0">
                <a:solidFill>
                  <a:srgbClr val="E12F29"/>
                </a:solidFill>
                <a:latin typeface="Garamond"/>
              </a:rPr>
              <a:t> (quick recap)</a:t>
            </a:r>
            <a:endParaRPr lang="en-US" dirty="0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l-SI" sz="2000" dirty="0"/>
          </a:p>
          <a:p>
            <a:r>
              <a:rPr lang="sl-SI" sz="2400" dirty="0">
                <a:latin typeface="Garamond" panose="02020404030301010803" pitchFamily="18" charset="0"/>
              </a:rPr>
              <a:t>Računalniki (prenosni/namizni računalnik, pametni telefon, ...) imajo isto </a:t>
            </a:r>
            <a:r>
              <a:rPr lang="en-US" sz="2400" dirty="0">
                <a:latin typeface="Garamond" panose="02020404030301010803" pitchFamily="18" charset="0"/>
              </a:rPr>
              <a:t>zasnovo</a:t>
            </a:r>
            <a:r>
              <a:rPr lang="sl-SI" sz="2400" dirty="0">
                <a:latin typeface="Garamond" panose="02020404030301010803" pitchFamily="18" charset="0"/>
              </a:rPr>
              <a:t>.</a:t>
            </a:r>
            <a:endParaRPr lang="sl-SI" sz="2400" dirty="0">
              <a:latin typeface="Garamond" panose="02020404030301010803" pitchFamily="18" charset="0"/>
              <a:cs typeface="Calibri"/>
            </a:endParaRPr>
          </a:p>
          <a:p>
            <a:r>
              <a:rPr lang="sl-SI" sz="2400" dirty="0">
                <a:latin typeface="Garamond" panose="02020404030301010803" pitchFamily="18" charset="0"/>
              </a:rPr>
              <a:t>Von Neumannova arhitektura – 3 karakteristike:</a:t>
            </a:r>
            <a:endParaRPr lang="sl-SI" sz="2400" dirty="0">
              <a:latin typeface="Garamond" panose="02020404030301010803" pitchFamily="18" charset="0"/>
              <a:cs typeface="Calibri"/>
            </a:endParaRPr>
          </a:p>
          <a:p>
            <a:pPr lvl="1"/>
            <a:r>
              <a:rPr lang="sl-SI" sz="1800" dirty="0">
                <a:latin typeface="Garamond" panose="02020404030301010803" pitchFamily="18" charset="0"/>
                <a:cs typeface="Calibri"/>
              </a:rPr>
              <a:t>Štirje glavni podsistemi: pomnilnik, vhod/izhod, </a:t>
            </a:r>
            <a:r>
              <a:rPr lang="sl-SI" sz="1800" b="1" dirty="0" err="1">
                <a:latin typeface="Garamond" panose="02020404030301010803" pitchFamily="18" charset="0"/>
                <a:cs typeface="Calibri"/>
              </a:rPr>
              <a:t>artimetično</a:t>
            </a:r>
            <a:r>
              <a:rPr lang="sl-SI" sz="1800" b="1" dirty="0">
                <a:latin typeface="Garamond" panose="02020404030301010803" pitchFamily="18" charset="0"/>
                <a:cs typeface="Calibri"/>
              </a:rPr>
              <a:t>-logična enota</a:t>
            </a:r>
            <a:r>
              <a:rPr lang="en-US" sz="1800" b="1" dirty="0">
                <a:latin typeface="Garamond" panose="02020404030301010803" pitchFamily="18" charset="0"/>
                <a:cs typeface="Calibri"/>
              </a:rPr>
              <a:t> (ALE)</a:t>
            </a:r>
            <a:r>
              <a:rPr lang="sl-SI" sz="1800" b="1" dirty="0">
                <a:latin typeface="Garamond" panose="02020404030301010803" pitchFamily="18" charset="0"/>
                <a:cs typeface="Calibri"/>
              </a:rPr>
              <a:t>, krmilna enota</a:t>
            </a:r>
            <a:r>
              <a:rPr lang="sl-SI" sz="1800" dirty="0">
                <a:latin typeface="Garamond" panose="02020404030301010803" pitchFamily="18" charset="0"/>
                <a:cs typeface="Calibri"/>
              </a:rPr>
              <a:t>.</a:t>
            </a:r>
          </a:p>
          <a:p>
            <a:pPr lvl="1"/>
            <a:r>
              <a:rPr lang="sl-SI" sz="1800" dirty="0">
                <a:latin typeface="Garamond" panose="02020404030301010803" pitchFamily="18" charset="0"/>
                <a:cs typeface="Calibri"/>
              </a:rPr>
              <a:t>Program shranjen v pomnilniku.</a:t>
            </a:r>
          </a:p>
          <a:p>
            <a:pPr lvl="1"/>
            <a:r>
              <a:rPr lang="sl-SI" sz="1800" dirty="0">
                <a:latin typeface="Garamond" panose="02020404030301010803" pitchFamily="18" charset="0"/>
                <a:cs typeface="Calibri"/>
              </a:rPr>
              <a:t>Zaporedno izvajanje ukazov.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2C5C248-4544-4898-9F3F-0FE8CDD0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7" y="3670088"/>
            <a:ext cx="6330515" cy="30513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3.7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1112699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 da register R ter pomnilniške celice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45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115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23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INCREMENT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COMPARE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ADD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DECREMENT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OUT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5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3.7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8545008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 da register R ter pomnilniške celice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45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115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23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INCREMENT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COMPARE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ADD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DECREMENT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OUT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350965-CB26-4EBB-84A6-91296B0D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5993"/>
              </p:ext>
            </p:extLst>
          </p:nvPr>
        </p:nvGraphicFramePr>
        <p:xfrm>
          <a:off x="5779913" y="2551922"/>
          <a:ext cx="4877540" cy="4127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210437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M(55):23; LT: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 </a:t>
                      </a:r>
                      <a:r>
                        <a:rPr lang="en-US" sz="2000" dirty="0" err="1">
                          <a:latin typeface="Garamond" panose="02020404030301010803" pitchFamily="18" charset="0"/>
                        </a:rPr>
                        <a:t>izpi</a:t>
                      </a:r>
                      <a:r>
                        <a:rPr lang="sl-SI" sz="2000" dirty="0">
                          <a:latin typeface="Garamond" panose="02020404030301010803" pitchFamily="18" charset="0"/>
                        </a:rPr>
                        <a:t>še 23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3.8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1112699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Dan je naslednji program v strojnem jeziku, tabela simbolov in tabela kod ukazov.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Operacijska koda ukaza je 4 bitna, naslovi 12 bitni. Kakšen je ustrezen program v zbirniku?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(UR P45 Ra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čunalnik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 kot stroj.pptx, sl.49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(a) 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0100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001000001001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(b) 0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1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11001101111100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3.8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1112699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Dan je naslednji program v strojnem jeziku, tabela simbolov in tabela kod ukazov.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Operacijska koda ukaza je 4 bitna, naslovi 12 bitni. Kakšen je ustrezen program v zbirniku?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(UR P45 Ra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čunalnik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 kot stroj.pptx, sl.49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AutoNum type="alphaLcParenBoth"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0100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001000001001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INCREMENT 521</a:t>
            </a: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AutoNum type="alphaLcParenBoth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(b) 0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1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11001101111100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COMPARE 892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57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3.9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1112699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 uporabo nabora ukazov s predavanj prevedite naslednje algoritmične operacije 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zbirni jezik. Zapišite tudi vse potrebne 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psevdo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-ukaze .DATA</a:t>
            </a:r>
            <a:endParaRPr lang="en-US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vsota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I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Dokler I &lt; 50, ponavljaj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vsota = vso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ta + I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	I = I + 1</a:t>
            </a:r>
            <a:endParaRPr lang="en-US" sz="24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3.9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4919781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 uporabo nabora ukazov s predavanj prevedite naslednje algoritmične operacije 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zbirni jezik. Zapišite tudi vse potrebne 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psevdo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-ukaze .DATA</a:t>
            </a:r>
            <a:endParaRPr lang="en-US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vsota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I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Dokler I &lt; 50, ponavljaj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vsota = vso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ta + I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	I = I + 1</a:t>
            </a:r>
            <a:endParaRPr lang="en-US" sz="24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7" name="Označba mesta vsebine 2">
            <a:extLst>
              <a:ext uri="{FF2B5EF4-FFF2-40B4-BE49-F238E27FC236}">
                <a16:creationId xmlns:a16="http://schemas.microsoft.com/office/drawing/2014/main" id="{9F0D488F-12F0-499C-9F19-AFC4B1F3FAC0}"/>
              </a:ext>
            </a:extLst>
          </p:cNvPr>
          <p:cNvSpPr txBox="1">
            <a:spLocks/>
          </p:cNvSpPr>
          <p:nvPr/>
        </p:nvSpPr>
        <p:spPr>
          <a:xfrm>
            <a:off x="6400800" y="1541345"/>
            <a:ext cx="5791200" cy="4313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LOAD ZERO %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nalo</a:t>
            </a:r>
            <a:r>
              <a:rPr lang="sl-SI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ži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0 v R</a:t>
            </a:r>
            <a:endParaRPr lang="en-US" sz="1800" i="1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STORE SUM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%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sl-SI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inicializiraj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SUM na 0</a:t>
            </a:r>
            <a:endParaRPr lang="en-US" sz="1800" i="1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STORE I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% </a:t>
            </a:r>
            <a:r>
              <a:rPr lang="sl-SI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inicializiraj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I na 0</a:t>
            </a:r>
            <a:endParaRPr lang="en-US" sz="1800" i="1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LOOP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: 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LOAD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FIFTY   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% 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naloži 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50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v R</a:t>
            </a: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COMPARE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I</a:t>
            </a:r>
            <a:endParaRPr lang="sl-SI" sz="1800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JUMP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EQ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DONE</a:t>
            </a:r>
            <a:endParaRPr lang="sl-SI" sz="1800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LOAD SUM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ADD I</a:t>
            </a:r>
            <a:endParaRPr lang="sl-SI" sz="1800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STORE SUM</a:t>
            </a:r>
            <a:endParaRPr lang="sl-SI" sz="1800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INCREMENT I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JUMP LOOP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DONE: </a:t>
            </a:r>
            <a:r>
              <a:rPr lang="en-US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naslednji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ukaz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gre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sem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SUM:        .DATA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I:          .DATA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ZERO:       .DATA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FIFTY:      .DATA 50</a:t>
            </a:r>
          </a:p>
        </p:txBody>
      </p:sp>
    </p:spTree>
    <p:extLst>
      <p:ext uri="{BB962C8B-B14F-4D97-AF65-F5344CB8AC3E}">
        <p14:creationId xmlns:p14="http://schemas.microsoft.com/office/powerpoint/2010/main" val="20550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Hvala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za </a:t>
            </a:r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pozornost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!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298845"/>
            <a:ext cx="6201556" cy="4082911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Petar.Kochovski@fri.uni-lj.si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4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Aritmetično-logična enota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80105"/>
            <a:ext cx="6725321" cy="4212042"/>
          </a:xfrm>
        </p:spPr>
        <p:txBody>
          <a:bodyPr>
            <a:normAutofit fontScale="925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ALE je del procesorja (skupaj s krmilno enoto)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Vsebuje vezja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za aritmetiko: +, -, *, /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za primerjanje in logiko: =, IN, ALI, NE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Vsebuje registre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izredno hitre namenske pomnilniške enote povezane z vezjem ALE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Podatkovna pot (Data path)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kako potuje informacija v ALE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iz registrov na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iz vezij nazaj na registre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grpSp>
        <p:nvGrpSpPr>
          <p:cNvPr id="32" name="Skupina 31"/>
          <p:cNvGrpSpPr/>
          <p:nvPr/>
        </p:nvGrpSpPr>
        <p:grpSpPr>
          <a:xfrm>
            <a:off x="7041967" y="1306524"/>
            <a:ext cx="4221697" cy="5085623"/>
            <a:chOff x="6800005" y="1153416"/>
            <a:chExt cx="4631961" cy="5501847"/>
          </a:xfrm>
        </p:grpSpPr>
        <p:sp>
          <p:nvSpPr>
            <p:cNvPr id="8" name="Pravokotnik 7"/>
            <p:cNvSpPr/>
            <p:nvPr/>
          </p:nvSpPr>
          <p:spPr>
            <a:xfrm>
              <a:off x="6800005" y="1912273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 A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8343991" y="5031365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 C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9887979" y="1912272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 B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8343992" y="3407467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ALE</a:t>
              </a:r>
            </a:p>
          </p:txBody>
        </p:sp>
        <p:cxnSp>
          <p:nvCxnSpPr>
            <p:cNvPr id="3" name="Kolenski povezovalnik 2"/>
            <p:cNvCxnSpPr>
              <a:stCxn id="8" idx="2"/>
              <a:endCxn id="11" idx="1"/>
            </p:cNvCxnSpPr>
            <p:nvPr/>
          </p:nvCxnSpPr>
          <p:spPr>
            <a:xfrm rot="16200000" flipH="1">
              <a:off x="7435463" y="2949069"/>
              <a:ext cx="1045064" cy="77199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lenski povezovalnik 12"/>
            <p:cNvCxnSpPr>
              <a:stCxn id="10" idx="2"/>
              <a:endCxn id="11" idx="3"/>
            </p:cNvCxnSpPr>
            <p:nvPr/>
          </p:nvCxnSpPr>
          <p:spPr>
            <a:xfrm rot="5400000">
              <a:off x="9751444" y="2949068"/>
              <a:ext cx="1045065" cy="77199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lenski povezovalnik 14"/>
            <p:cNvCxnSpPr>
              <a:stCxn id="11" idx="2"/>
              <a:endCxn id="9" idx="0"/>
            </p:cNvCxnSpPr>
            <p:nvPr/>
          </p:nvCxnSpPr>
          <p:spPr>
            <a:xfrm rot="5400000">
              <a:off x="8754168" y="4669546"/>
              <a:ext cx="72363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lenski povezovalnik 27"/>
            <p:cNvCxnSpPr/>
            <p:nvPr/>
          </p:nvCxnSpPr>
          <p:spPr>
            <a:xfrm rot="5400000">
              <a:off x="8754166" y="6293444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Kolenski povezovalnik 28"/>
            <p:cNvCxnSpPr/>
            <p:nvPr/>
          </p:nvCxnSpPr>
          <p:spPr>
            <a:xfrm rot="5400000">
              <a:off x="7210180" y="1550453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Kolenski povezovalnik 29"/>
            <p:cNvCxnSpPr/>
            <p:nvPr/>
          </p:nvCxnSpPr>
          <p:spPr>
            <a:xfrm rot="5400000">
              <a:off x="10298153" y="1515234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48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2" cy="449085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Format ukaza v strojnem jeziku: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koda operacije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naslovi pomnilniških lokacij z operandi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latin typeface="Garamond"/>
                <a:cs typeface="Garamond"/>
                <a:sym typeface="Garamond" pitchFamily="18" charset="0"/>
              </a:rPr>
              <a:t>P</a:t>
            </a:r>
            <a:r>
              <a:rPr lang="sl-SI" sz="2400" b="1" dirty="0" err="1">
                <a:latin typeface="Garamond"/>
                <a:cs typeface="Garamond"/>
                <a:sym typeface="Garamond" pitchFamily="18" charset="0"/>
              </a:rPr>
              <a:t>rimer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op </a:t>
            </a:r>
            <a:r>
              <a:rPr lang="sl-SI" dirty="0" err="1">
                <a:latin typeface="Garamond"/>
                <a:cs typeface="Garamond"/>
                <a:sym typeface="Garamond" pitchFamily="18" charset="0"/>
              </a:rPr>
              <a:t>code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: 9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naslov X: 99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naslov Y: 100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ADD X,Y: sešteje števili in zapiše rezultat nazaj na lokacijo Y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ADD X,Y: 00001001 0000000001100011 0000000001100100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070763" y="3481177"/>
          <a:ext cx="6567055" cy="7010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{21E4AEA4-8DFA-4A89-87EB-49C32662AFE0}</a:tableStyleId>
              </a:tblPr>
              <a:tblGrid>
                <a:gridCol w="188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197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solidFill>
                            <a:schemeClr val="tx1"/>
                          </a:solidFill>
                        </a:rPr>
                        <a:t>Operacijska koda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Naslovno polje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Naslovno polje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PoljeZBesedilom 7"/>
          <p:cNvSpPr txBox="1"/>
          <p:nvPr/>
        </p:nvSpPr>
        <p:spPr>
          <a:xfrm>
            <a:off x="3948544" y="3659904"/>
            <a:ext cx="700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št. bitov:</a:t>
            </a:r>
            <a:r>
              <a:rPr kumimoji="0" lang="sl-SI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l-SI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</a:t>
            </a:r>
            <a:r>
              <a:rPr kumimoji="0" lang="sl-SI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</a:t>
            </a:r>
            <a:r>
              <a:rPr kumimoji="0" lang="sl-SI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l-SI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36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30851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1893633"/>
            <a:ext cx="5647521" cy="4670685"/>
          </a:xfrm>
          <a:ln>
            <a:solidFill>
              <a:srgbClr val="ED6363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  <a:sym typeface="Garamond" pitchFamily="18" charset="0"/>
              </a:rPr>
              <a:t>1. Prenos podatkov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prenos podatkov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pomnilniška lokacija -&gt; register ALE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register ALE -&gt; pomnilniška lokacija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ena pomnilniška lokacija -&gt; druga pomnilniška lokacija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 register ALE -&gt; drugi register ALE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Primeri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LOAD X naloži vsebino pomnilniške lokacije v register R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STORE X shrani vsebino registra R na pomnilniško lokacijo X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MOVE X,Y kopiraj vsebino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pomn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. lokacije X na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pomn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. lokacijo Y</a:t>
            </a:r>
          </a:p>
        </p:txBody>
      </p:sp>
      <p:sp>
        <p:nvSpPr>
          <p:cNvPr id="3" name="Pravokotnik 2"/>
          <p:cNvSpPr/>
          <p:nvPr/>
        </p:nvSpPr>
        <p:spPr>
          <a:xfrm>
            <a:off x="6691746" y="2500553"/>
            <a:ext cx="4435343" cy="3456844"/>
          </a:xfrm>
          <a:prstGeom prst="rect">
            <a:avLst/>
          </a:prstGeom>
          <a:ln>
            <a:solidFill>
              <a:srgbClr val="ED6363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2. Aritmetika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Aritmetične in logične operacije v ALE: +, -, *, /, IN, ALI, NE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Primeri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ADD X,Y,Z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(Z)=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(X)+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(Y)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tro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-naslovni ukaz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ADD X,Y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(Y)=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(X)+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(Y)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dvo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-naslovni ukaz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ADD X R=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(X)+R eno-naslovni ukaz</a:t>
            </a:r>
          </a:p>
        </p:txBody>
      </p:sp>
    </p:spTree>
    <p:extLst>
      <p:ext uri="{BB962C8B-B14F-4D97-AF65-F5344CB8AC3E}">
        <p14:creationId xmlns:p14="http://schemas.microsoft.com/office/powerpoint/2010/main" val="167037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89592" y="2535134"/>
            <a:ext cx="5190321" cy="3846622"/>
          </a:xfrm>
          <a:ln>
            <a:solidFill>
              <a:srgbClr val="ED6363"/>
            </a:solidFill>
          </a:ln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</a:rPr>
              <a:t>3. Primerjanje 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rezultat primerjanja postavi vrednosti bitov pogojnih kod 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primer: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</a:rPr>
              <a:t>COMPARE X,Y primerja vrednosti </a:t>
            </a:r>
            <a:r>
              <a:rPr lang="sl-SI" sz="1800" dirty="0" err="1">
                <a:latin typeface="Garamond"/>
                <a:cs typeface="Garamond"/>
              </a:rPr>
              <a:t>pomn</a:t>
            </a:r>
            <a:r>
              <a:rPr lang="sl-SI" sz="1800" dirty="0">
                <a:latin typeface="Garamond"/>
                <a:cs typeface="Garamond"/>
              </a:rPr>
              <a:t>. lokacij X in Y in postavi vrednosti pogojnih kod: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(X)&gt;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GT=1, EQ=0, LT=0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(X)=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GT=0, EQ=1, LT=0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 &lt;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GT=0, EQ=0, LT=1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2" name="PoljeZBesedilom 1"/>
          <p:cNvSpPr txBox="1"/>
          <p:nvPr/>
        </p:nvSpPr>
        <p:spPr>
          <a:xfrm>
            <a:off x="6160234" y="1569640"/>
            <a:ext cx="5436021" cy="4148315"/>
          </a:xfrm>
          <a:prstGeom prst="rect">
            <a:avLst/>
          </a:prstGeom>
          <a:noFill/>
          <a:ln>
            <a:solidFill>
              <a:srgbClr val="ED6363"/>
            </a:solidFill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sl-SI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4. Vejitve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spreminjanje normalnega zaporednega toka ukazov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tipično po ukazu za primerjanje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primeri: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JUMP X vzemi naslednji ukaz s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pomn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. lokacije X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JUMPGT X skoči samo, če je indikator GT postavljen na 1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JUMPGE X skoči, če sta GT ali EQ indikatorja postavljena na 1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HALT ustavi izvajanje programa4. </a:t>
            </a:r>
          </a:p>
        </p:txBody>
      </p:sp>
    </p:spTree>
    <p:extLst>
      <p:ext uri="{BB962C8B-B14F-4D97-AF65-F5344CB8AC3E}">
        <p14:creationId xmlns:p14="http://schemas.microsoft.com/office/powerpoint/2010/main" val="333978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FF8002-D406-4B2E-907A-6A204588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74" y="1487096"/>
            <a:ext cx="5554451" cy="52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6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3.1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da register R ter pomnilniške celice 80 in 81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20,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80: 43,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81: 97.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STORE 81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COMPARE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ADD 81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IN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OUT 80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0220"/>
              </p:ext>
            </p:extLst>
          </p:nvPr>
        </p:nvGraphicFramePr>
        <p:xfrm>
          <a:off x="6714046" y="1559055"/>
          <a:ext cx="4877539" cy="4739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M(80)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M(81)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66108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8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3.1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da register R ter pomnilniške celice 80 in 81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20,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80: 43,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81: 97.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STORE 81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COMPARE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ADD 81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IN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OUT 80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/>
        </p:nvGraphicFramePr>
        <p:xfrm>
          <a:off x="6714046" y="2298846"/>
          <a:ext cx="4877540" cy="4082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210437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933022-54A7-40A8-A4FD-BD08D32AE5D1}"/>
              </a:ext>
            </a:extLst>
          </p:cNvPr>
          <p:cNvSpPr txBox="1"/>
          <p:nvPr/>
        </p:nvSpPr>
        <p:spPr>
          <a:xfrm>
            <a:off x="7191375" y="2395710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E4702-DB22-46C4-AC4B-F7A4246825ED}"/>
              </a:ext>
            </a:extLst>
          </p:cNvPr>
          <p:cNvSpPr txBox="1"/>
          <p:nvPr/>
        </p:nvSpPr>
        <p:spPr>
          <a:xfrm>
            <a:off x="8502228" y="2383826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M(80):43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68D59-7802-48FF-B36B-563DEC453123}"/>
              </a:ext>
            </a:extLst>
          </p:cNvPr>
          <p:cNvSpPr txBox="1"/>
          <p:nvPr/>
        </p:nvSpPr>
        <p:spPr>
          <a:xfrm>
            <a:off x="10283017" y="2395882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93D6B-F764-43E2-B9AB-782336779D5B}"/>
              </a:ext>
            </a:extLst>
          </p:cNvPr>
          <p:cNvSpPr txBox="1"/>
          <p:nvPr/>
        </p:nvSpPr>
        <p:spPr>
          <a:xfrm>
            <a:off x="7201619" y="3051744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B8F97-67F0-491D-9CF5-A4559B5E33CC}"/>
              </a:ext>
            </a:extLst>
          </p:cNvPr>
          <p:cNvSpPr txBox="1"/>
          <p:nvPr/>
        </p:nvSpPr>
        <p:spPr>
          <a:xfrm>
            <a:off x="7201619" y="3703118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699858-12B0-4F50-9448-E88B9BAB8B3A}"/>
              </a:ext>
            </a:extLst>
          </p:cNvPr>
          <p:cNvSpPr txBox="1"/>
          <p:nvPr/>
        </p:nvSpPr>
        <p:spPr>
          <a:xfrm>
            <a:off x="7167446" y="4356770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R:117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04CCF-BE71-4CB6-AFCB-6CF0706BF5B3}"/>
              </a:ext>
            </a:extLst>
          </p:cNvPr>
          <p:cNvSpPr txBox="1"/>
          <p:nvPr/>
        </p:nvSpPr>
        <p:spPr>
          <a:xfrm>
            <a:off x="7201619" y="5008144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4C6E8-6796-4411-B364-ED4EE44F62B7}"/>
              </a:ext>
            </a:extLst>
          </p:cNvPr>
          <p:cNvSpPr txBox="1"/>
          <p:nvPr/>
        </p:nvSpPr>
        <p:spPr>
          <a:xfrm>
            <a:off x="7191375" y="5694950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48E00-65E3-4299-B44F-BA589AFF1EBC}"/>
              </a:ext>
            </a:extLst>
          </p:cNvPr>
          <p:cNvSpPr txBox="1"/>
          <p:nvPr/>
        </p:nvSpPr>
        <p:spPr>
          <a:xfrm>
            <a:off x="8502227" y="3051715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M(80):43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9EA20-2A5B-47FD-9DED-6BB13CED86BC}"/>
              </a:ext>
            </a:extLst>
          </p:cNvPr>
          <p:cNvSpPr txBox="1"/>
          <p:nvPr/>
        </p:nvSpPr>
        <p:spPr>
          <a:xfrm>
            <a:off x="8502226" y="4356769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M(80):43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00520-8F60-4182-879E-85D01DC19905}"/>
              </a:ext>
            </a:extLst>
          </p:cNvPr>
          <p:cNvSpPr txBox="1"/>
          <p:nvPr/>
        </p:nvSpPr>
        <p:spPr>
          <a:xfrm>
            <a:off x="8502226" y="3610784"/>
            <a:ext cx="13011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M(80):43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</a:rPr>
              <a:t>GT=1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4D231D-28EC-4A56-BF61-83ADAC021C49}"/>
              </a:ext>
            </a:extLst>
          </p:cNvPr>
          <p:cNvSpPr txBox="1"/>
          <p:nvPr/>
        </p:nvSpPr>
        <p:spPr>
          <a:xfrm>
            <a:off x="8348532" y="4915810"/>
            <a:ext cx="16085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M(80):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latin typeface="Garamond" panose="02020404030301010803" pitchFamily="18" charset="0"/>
              </a:rPr>
              <a:t>vhodna</a:t>
            </a:r>
            <a:r>
              <a:rPr lang="en-US" sz="1600" dirty="0">
                <a:latin typeface="Garamond" panose="02020404030301010803" pitchFamily="18" charset="0"/>
              </a:rPr>
              <a:t> </a:t>
            </a:r>
            <a:r>
              <a:rPr lang="en-US" sz="1600" dirty="0" err="1">
                <a:latin typeface="Garamond" panose="02020404030301010803" pitchFamily="18" charset="0"/>
              </a:rPr>
              <a:t>vrednost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1CEC79-6C6E-491F-BB4E-CC2F685B459D}"/>
              </a:ext>
            </a:extLst>
          </p:cNvPr>
          <p:cNvSpPr txBox="1"/>
          <p:nvPr/>
        </p:nvSpPr>
        <p:spPr>
          <a:xfrm>
            <a:off x="8148658" y="5602616"/>
            <a:ext cx="20083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M(80): 43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latin typeface="Garamond" panose="02020404030301010803" pitchFamily="18" charset="0"/>
              </a:rPr>
              <a:t>i</a:t>
            </a:r>
            <a:r>
              <a:rPr lang="sl-SI" sz="1600" dirty="0" err="1">
                <a:latin typeface="Garamond" panose="02020404030301010803" pitchFamily="18" charset="0"/>
              </a:rPr>
              <a:t>zpiše</a:t>
            </a:r>
            <a:r>
              <a:rPr lang="sl-SI" sz="1600" dirty="0">
                <a:latin typeface="Garamond" panose="02020404030301010803" pitchFamily="18" charset="0"/>
              </a:rPr>
              <a:t> se vrednost </a:t>
            </a:r>
            <a:r>
              <a:rPr lang="en-US" sz="1600" dirty="0">
                <a:latin typeface="Garamond" panose="02020404030301010803" pitchFamily="18" charset="0"/>
              </a:rPr>
              <a:t>43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B8044-37E3-4F18-889C-7FDFE0EDF358}"/>
              </a:ext>
            </a:extLst>
          </p:cNvPr>
          <p:cNvSpPr txBox="1"/>
          <p:nvPr/>
        </p:nvSpPr>
        <p:spPr>
          <a:xfrm>
            <a:off x="10283016" y="3051714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DB823B-9A00-4BD1-9BFA-33E3A9F348DE}"/>
              </a:ext>
            </a:extLst>
          </p:cNvPr>
          <p:cNvSpPr txBox="1"/>
          <p:nvPr/>
        </p:nvSpPr>
        <p:spPr>
          <a:xfrm>
            <a:off x="10283015" y="3703118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1D4EB-3E0B-4CE0-B3B9-66BB7A314111}"/>
              </a:ext>
            </a:extLst>
          </p:cNvPr>
          <p:cNvSpPr txBox="1"/>
          <p:nvPr/>
        </p:nvSpPr>
        <p:spPr>
          <a:xfrm>
            <a:off x="10277840" y="4356769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98F09C-53E3-4166-8F83-E375939BB30E}"/>
              </a:ext>
            </a:extLst>
          </p:cNvPr>
          <p:cNvSpPr txBox="1"/>
          <p:nvPr/>
        </p:nvSpPr>
        <p:spPr>
          <a:xfrm>
            <a:off x="10277839" y="5008142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46649D-5723-45B8-BE91-FA382E6ADC59}"/>
              </a:ext>
            </a:extLst>
          </p:cNvPr>
          <p:cNvSpPr txBox="1"/>
          <p:nvPr/>
        </p:nvSpPr>
        <p:spPr>
          <a:xfrm>
            <a:off x="10277839" y="5694949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</p:spTree>
    <p:extLst>
      <p:ext uri="{BB962C8B-B14F-4D97-AF65-F5344CB8AC3E}">
        <p14:creationId xmlns:p14="http://schemas.microsoft.com/office/powerpoint/2010/main" val="8188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0"/>
                            </p:stCondLst>
                            <p:childTnLst>
                              <p:par>
                                <p:cTn id="3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3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0"/>
                            </p:stCondLst>
                            <p:childTnLst>
                              <p:par>
                                <p:cTn id="3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38" grpId="0"/>
      <p:bldP spid="40" grpId="0"/>
      <p:bldP spid="42" grpId="0"/>
      <p:bldP spid="44" grpId="0"/>
    </p:bld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2421</Words>
  <Application>Microsoft Office PowerPoint</Application>
  <PresentationFormat>Widescreen</PresentationFormat>
  <Paragraphs>410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Garamond</vt:lpstr>
      <vt:lpstr>Wingdings</vt:lpstr>
      <vt:lpstr>Officeova tema</vt:lpstr>
      <vt:lpstr>1_Officeova tema</vt:lpstr>
      <vt:lpstr>PowerPoint Presentation</vt:lpstr>
      <vt:lpstr>Računalnik kot stroj (quick recap)</vt:lpstr>
      <vt:lpstr>Aritmetično-logična enota</vt:lpstr>
      <vt:lpstr>Strojni ukazi</vt:lpstr>
      <vt:lpstr>Strojni ukazi</vt:lpstr>
      <vt:lpstr>Strojni ukazi</vt:lpstr>
      <vt:lpstr>Strojni ukazi</vt:lpstr>
      <vt:lpstr>Naloga 3.1</vt:lpstr>
      <vt:lpstr>Naloga 3.1</vt:lpstr>
      <vt:lpstr>Naloga 3.2</vt:lpstr>
      <vt:lpstr>Naloga 3.2</vt:lpstr>
      <vt:lpstr>Naloga 3.3</vt:lpstr>
      <vt:lpstr>Naloga 3.3</vt:lpstr>
      <vt:lpstr>Naloga 3.4</vt:lpstr>
      <vt:lpstr>Naloga 3.4</vt:lpstr>
      <vt:lpstr>Naloga 3.5</vt:lpstr>
      <vt:lpstr>Naloga 3.5</vt:lpstr>
      <vt:lpstr>Naloga 3.6</vt:lpstr>
      <vt:lpstr>Naloga 3.6</vt:lpstr>
      <vt:lpstr>Naloga 3.7</vt:lpstr>
      <vt:lpstr>Naloga 3.7</vt:lpstr>
      <vt:lpstr>Naloga 3.8</vt:lpstr>
      <vt:lpstr>Naloga 3.8</vt:lpstr>
      <vt:lpstr>Naloga 3.9</vt:lpstr>
      <vt:lpstr>Naloga 3.9</vt:lpstr>
      <vt:lpstr>Hvala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</dc:creator>
  <cp:lastModifiedBy>Petar Kochovski</cp:lastModifiedBy>
  <cp:revision>33</cp:revision>
  <dcterms:created xsi:type="dcterms:W3CDTF">2020-10-23T17:25:57Z</dcterms:created>
  <dcterms:modified xsi:type="dcterms:W3CDTF">2021-10-19T17:19:24Z</dcterms:modified>
</cp:coreProperties>
</file>