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4" r:id="rId12"/>
    <p:sldId id="285" r:id="rId13"/>
    <p:sldId id="283" r:id="rId14"/>
    <p:sldId id="286" r:id="rId15"/>
    <p:sldId id="256" r:id="rId16"/>
    <p:sldId id="272" r:id="rId17"/>
    <p:sldId id="288" r:id="rId18"/>
    <p:sldId id="289" r:id="rId19"/>
    <p:sldId id="290" r:id="rId20"/>
    <p:sldId id="291" r:id="rId21"/>
    <p:sldId id="292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07C55-6B29-4C4B-BB61-1732CFC7D6C3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B2EFF-64BA-4AC0-9B3B-973670708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304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B2EFF-64BA-4AC0-9B3B-9736707085B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78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B2EFF-64BA-4AC0-9B3B-9736707085B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46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863508"/>
            <a:ext cx="9144000" cy="2387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FA0B-0171-4B27-9BAC-8B61014D3871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76C1-C589-4DEE-A68E-9713AC66CB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241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530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FA0B-0171-4B27-9BAC-8B61014D3871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76C1-C589-4DEE-A68E-9713AC66CB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84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4FA0B-0171-4B27-9BAC-8B61014D3871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976C1-C589-4DEE-A68E-9713AC66CB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30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gif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Контроль версий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68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Репозиторий</a:t>
            </a:r>
            <a:endParaRPr lang="ru-RU" dirty="0"/>
          </a:p>
        </p:txBody>
      </p:sp>
      <p:pic>
        <p:nvPicPr>
          <p:cNvPr id="3" name="Google Shape;139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60050" y="1895476"/>
            <a:ext cx="6841150" cy="45085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1666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Централизованные </a:t>
            </a:r>
            <a:r>
              <a:rPr lang="en-US" dirty="0" smtClean="0"/>
              <a:t>vs </a:t>
            </a:r>
            <a:r>
              <a:rPr lang="ru-RU" dirty="0" smtClean="0"/>
              <a:t>Распределенные</a:t>
            </a:r>
            <a:endParaRPr lang="ru-RU" dirty="0"/>
          </a:p>
        </p:txBody>
      </p:sp>
      <p:pic>
        <p:nvPicPr>
          <p:cNvPr id="3" name="Google Shape;151;p31"/>
          <p:cNvPicPr preferRelativeResize="0"/>
          <p:nvPr/>
        </p:nvPicPr>
        <p:blipFill rotWithShape="1">
          <a:blip r:embed="rId2">
            <a:alphaModFix/>
          </a:blip>
          <a:srcRect t="5897"/>
          <a:stretch/>
        </p:blipFill>
        <p:spPr>
          <a:xfrm>
            <a:off x="3457250" y="1828800"/>
            <a:ext cx="4646576" cy="43898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585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Централизованные </a:t>
            </a:r>
            <a:r>
              <a:rPr lang="en-US" dirty="0" smtClean="0"/>
              <a:t>vs </a:t>
            </a:r>
            <a:r>
              <a:rPr lang="ru-RU" dirty="0" smtClean="0"/>
              <a:t>Распределенные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2104936"/>
            <a:ext cx="1064895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1600"/>
              </a:spcAft>
            </a:pPr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Преимущества распределенных </a:t>
            </a:r>
            <a:r>
              <a:rPr lang="ru-RU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репозиториев</a:t>
            </a:r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</a:t>
            </a:r>
            <a:endParaRPr lang="ru-RU" sz="24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spcAft>
                <a:spcPts val="1600"/>
              </a:spcAft>
            </a:pPr>
            <a:endParaRPr lang="ru-RU" sz="24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Так как каждый раз, когда клиент забирает свежую версию файлов, он создаёт себе полную копию всех данных, то в случае сбоев на сервере, через который шла работа, любой клиентский </a:t>
            </a:r>
            <a:r>
              <a:rPr lang="ru-RU" sz="2400" b="1" dirty="0" err="1">
                <a:solidFill>
                  <a:schemeClr val="accent1">
                    <a:lumMod val="50000"/>
                  </a:schemeClr>
                </a:solidFill>
              </a:rPr>
              <a:t>репозиторий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 может быть скопирован обратно на сервер, чтобы восстановить базу данных. </a:t>
            </a:r>
            <a:endParaRPr lang="ru-RU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lvl="0" indent="-3429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Возможность работать с несколькими удалёнными </a:t>
            </a:r>
            <a:r>
              <a:rPr lang="ru-RU" sz="2400" b="1" dirty="0" err="1">
                <a:solidFill>
                  <a:schemeClr val="accent1">
                    <a:lumMod val="50000"/>
                  </a:schemeClr>
                </a:solidFill>
              </a:rPr>
              <a:t>репозиториями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, таким образом, можно одновременно работать по- разному с разными группами людей в рамках одного проекта</a:t>
            </a:r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46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Системы контроля версий</a:t>
            </a:r>
            <a:endParaRPr lang="ru-RU" dirty="0"/>
          </a:p>
        </p:txBody>
      </p:sp>
      <p:pic>
        <p:nvPicPr>
          <p:cNvPr id="6158" name="Picture 14" descr="Картинки по запросу gi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467" y="2696640"/>
            <a:ext cx="5231066" cy="218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Картинки по запросу team foundation server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6" y="1941783"/>
            <a:ext cx="276225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Картинки по запросу concurrent versions system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279" y="4474909"/>
            <a:ext cx="1207943" cy="163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Картинки по запросу mercurial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655" y="2016396"/>
            <a:ext cx="2478769" cy="173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Картинки по запросу subversion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539" y="448973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34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Системы контроля версий</a:t>
            </a:r>
            <a:endParaRPr lang="ru-RU" dirty="0"/>
          </a:p>
        </p:txBody>
      </p:sp>
      <p:pic>
        <p:nvPicPr>
          <p:cNvPr id="6158" name="Picture 14" descr="Картинки по запросу gi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467" y="2696640"/>
            <a:ext cx="5231066" cy="218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Картинки по запросу github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79" y="1995690"/>
            <a:ext cx="1856249" cy="16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Картинки по запросу gitlab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067" y="1652802"/>
            <a:ext cx="2606254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Картинки по запросу sourceforge logo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73" b="32404"/>
          <a:stretch/>
        </p:blipFill>
        <p:spPr bwMode="auto">
          <a:xfrm>
            <a:off x="654679" y="5068094"/>
            <a:ext cx="3134983" cy="115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Картинки по запросу bitbucket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00" y="5399089"/>
            <a:ext cx="3437827" cy="49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50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 / CD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433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4.googleusercontent.com/QoHg6e7vCoPo_s2LAl1V6YC9jPOy0opkjGNoInf6XT2KwJxit4RoUusW1dC3ZlmlLAo4EMyobC7Pf24j9-gQ88u1ITPps5tPKl8fl7S0BHTdJkgaX1KOVg8ssUzV0hKBieoM9neYFi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51"/>
          <a:stretch/>
        </p:blipFill>
        <p:spPr bwMode="auto">
          <a:xfrm>
            <a:off x="6680467" y="1604962"/>
            <a:ext cx="5212272" cy="395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  <a:r>
              <a:rPr lang="en-US" dirty="0"/>
              <a:t>integration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37806"/>
            <a:ext cx="6381206" cy="4103112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Непрерывная интеграция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— 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практика разработки программного обеспечения, которая заключается в постоянном слиянии рабочих копий в общую основную ветвь разработки (до нескольких раз в день) и выполнении частых автоматизированных сборок проекта для скорейшего выявления потенциальных дефектов и решения интеграционных проблем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9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delivery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37806"/>
            <a:ext cx="6381206" cy="4103112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Непрерывная доставка (англ. </a:t>
            </a:r>
            <a:r>
              <a:rPr lang="ru-RU" sz="24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delivery или CD, или CDE) 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- это подход к разработке программного обеспечения, при котором программное обеспечение производится короткими итерациями, гарантируя, что ПО является стабильным и может быть передано в эксплуатацию в любое время, а передача его происходит вручную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42" name="Picture 2" descr="Картинки по запросу непрерывная доставк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599" y="2037806"/>
            <a:ext cx="3482975" cy="348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94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Deployment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37806"/>
            <a:ext cx="6381206" cy="4103112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Непрерывная развертывание (англ. </a:t>
            </a:r>
            <a:r>
              <a:rPr lang="ru-RU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</a:t>
            </a:r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Deployment</a:t>
            </a:r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- это стратегия для выпусков программного обеспечения, в которой любой </a:t>
            </a:r>
            <a:r>
              <a:rPr lang="ru-RU" sz="2400" b="1" dirty="0" err="1">
                <a:solidFill>
                  <a:schemeClr val="accent1">
                    <a:lumMod val="50000"/>
                  </a:schemeClr>
                </a:solidFill>
              </a:rPr>
              <a:t>коммит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 кода, который проходит этап автоматизированного тестирования, автоматически выпускается в производственную среду, внося изменения, которые видны пользователям программного обеспечения.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42" name="Picture 2" descr="Картинки по запросу непрерывная доставк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599" y="2037806"/>
            <a:ext cx="3482975" cy="348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31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Delivery vs Deployment</a:t>
            </a:r>
            <a:endParaRPr lang="ru-RU" dirty="0"/>
          </a:p>
        </p:txBody>
      </p:sp>
      <p:pic>
        <p:nvPicPr>
          <p:cNvPr id="11266" name="Picture 2" descr="Картинки по запросу continuous deploy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99" y="2060243"/>
            <a:ext cx="10016202" cy="389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27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ртинки по запросу системы контроля версий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747" y="1153702"/>
            <a:ext cx="4147503" cy="432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19150" y="1437731"/>
            <a:ext cx="6381206" cy="144834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Проблема:</a:t>
            </a:r>
            <a:endParaRPr lang="en-US" sz="32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Изменяем 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код, а потом хотим «откатить» изменения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9150" y="3114131"/>
            <a:ext cx="6381206" cy="144834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Решение:</a:t>
            </a:r>
            <a:endParaRPr lang="en-US" sz="32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Каждую 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версию можно сохранять в отдельную </a:t>
            </a:r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папку 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или добавлять </a:t>
            </a:r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к 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названию дату или номер версии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677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vs Deployment</a:t>
            </a:r>
            <a:endParaRPr lang="ru-RU" dirty="0"/>
          </a:p>
        </p:txBody>
      </p:sp>
      <p:pic>
        <p:nvPicPr>
          <p:cNvPr id="13314" name="Picture 2" descr="Картинки по запросу continuous deploy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889" y="2738437"/>
            <a:ext cx="7792221" cy="351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51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/ CD </a:t>
            </a:r>
            <a:r>
              <a:rPr lang="ru-RU" dirty="0" smtClean="0"/>
              <a:t>Системы</a:t>
            </a:r>
            <a:endParaRPr lang="ru-RU" dirty="0"/>
          </a:p>
        </p:txBody>
      </p:sp>
      <p:pic>
        <p:nvPicPr>
          <p:cNvPr id="14344" name="Picture 8" descr="Похожее изображени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787253"/>
            <a:ext cx="2530475" cy="189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Picture 10" descr="Картинки по запросу atlassian ci c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262" y="2307598"/>
            <a:ext cx="4238625" cy="76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8" name="Picture 12" descr="Картинки по запросу teamcity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4075032"/>
            <a:ext cx="5422900" cy="122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61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Системы контроля версий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037806"/>
            <a:ext cx="6162675" cy="417249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Система контроля (управления) версий (</a:t>
            </a:r>
            <a:r>
              <a:rPr lang="ru-RU" sz="24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VCS или </a:t>
            </a:r>
            <a:r>
              <a:rPr lang="ru-RU" sz="24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Revision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 — </a:t>
            </a:r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программное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обеспечение 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для облегчения работы с </a:t>
            </a:r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изменяющейся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информацией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. Система управления версиями </a:t>
            </a:r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позволяет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хранить 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несколько версий одного и того же документа, </a:t>
            </a:r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при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необходимости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возвращаться 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к более ранним </a:t>
            </a:r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версиям,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определять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, кто и когда сделал то или иное изменение, </a:t>
            </a:r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и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многое 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другое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76" name="Picture 4" descr="Картинки по запросу version control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450" y="2389709"/>
            <a:ext cx="4062884" cy="346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981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46669" y="2247356"/>
            <a:ext cx="6381206" cy="144834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Проблема:</a:t>
            </a:r>
            <a:endParaRPr lang="en-US" sz="32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Над одним файлом работают одновременно несколько людей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6669" y="3923756"/>
            <a:ext cx="6381206" cy="144834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Решение:</a:t>
            </a:r>
            <a:endParaRPr lang="en-US" sz="32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Возможность "слияния" (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merge) </a:t>
            </a:r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изменений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098" name="Picture 2" descr="Картинки по запросу version control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75" y="1771650"/>
            <a:ext cx="47625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853029"/>
            <a:ext cx="10515600" cy="1325563"/>
          </a:xfrm>
        </p:spPr>
        <p:txBody>
          <a:bodyPr/>
          <a:lstStyle/>
          <a:p>
            <a:r>
              <a:rPr lang="ru-RU" dirty="0" smtClean="0"/>
              <a:t>Системы контроля версий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7395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Версии приложений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83018" y="2266950"/>
            <a:ext cx="5625964" cy="89255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5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Major. Minor. Patch</a:t>
            </a:r>
            <a:endParaRPr lang="ru-RU" sz="52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8039" y="3247695"/>
            <a:ext cx="1495922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5.9.26</a:t>
            </a:r>
            <a:endParaRPr lang="ru-RU" sz="4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060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Версии приложений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83018" y="2266950"/>
            <a:ext cx="5625964" cy="89255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5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Major. Minor. </a:t>
            </a:r>
            <a:r>
              <a:rPr lang="en-US" sz="5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Patch</a:t>
            </a:r>
            <a:endParaRPr lang="ru-RU" sz="5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8039" y="3247695"/>
            <a:ext cx="1495922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5.9.</a:t>
            </a:r>
            <a:r>
              <a:rPr lang="en-US" sz="4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</a:t>
            </a:r>
            <a:endParaRPr lang="ru-RU" sz="4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457449" y="4433411"/>
            <a:ext cx="741997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 algn="just">
              <a:buClr>
                <a:srgbClr val="FFFFFF"/>
              </a:buClr>
              <a:buSzPts val="1400"/>
            </a:pPr>
            <a:r>
              <a:rPr lang="ru-RU" sz="24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Патч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-версия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 изменяется при любых изменениях системы, не добавляющих новую функциональность и не изменяющих старую. Обычно изменение </a:t>
            </a:r>
            <a:r>
              <a:rPr lang="ru-RU" b="1" dirty="0" err="1">
                <a:solidFill>
                  <a:schemeClr val="accent1">
                    <a:lumMod val="50000"/>
                  </a:schemeClr>
                </a:solidFill>
              </a:rPr>
              <a:t>патч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-версии ПО означает, что в нем были поправлены некоторые баги или выполнен </a:t>
            </a:r>
            <a:r>
              <a:rPr lang="ru-RU" b="1" dirty="0" err="1">
                <a:solidFill>
                  <a:schemeClr val="accent1">
                    <a:lumMod val="50000"/>
                  </a:schemeClr>
                </a:solidFill>
              </a:rPr>
              <a:t>рефакторинг</a:t>
            </a: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95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Версии приложений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83018" y="2266950"/>
            <a:ext cx="5625964" cy="89255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5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Major. </a:t>
            </a:r>
            <a:r>
              <a:rPr lang="en-US" sz="5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Minor</a:t>
            </a:r>
            <a:r>
              <a:rPr lang="en-US" sz="5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Patch</a:t>
            </a:r>
            <a:endParaRPr lang="ru-RU" sz="52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8039" y="3247695"/>
            <a:ext cx="1495922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</a:t>
            </a:r>
            <a:r>
              <a:rPr lang="en-US" sz="4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.26</a:t>
            </a:r>
            <a:endParaRPr lang="ru-RU" sz="4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4433411"/>
            <a:ext cx="1051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 algn="just">
              <a:buClr>
                <a:srgbClr val="FFFFFF"/>
              </a:buClr>
              <a:buSzPts val="1400"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Минорная версия 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изменяется при добавлении новой функциональности с учетом обратной совместимости. Другими словами, вы можете смело обновлять ПО на новую </a:t>
            </a:r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минорную 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версию, не опасаясь </a:t>
            </a:r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ошибок совместимости</a:t>
            </a: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416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Версии приложений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83018" y="2266950"/>
            <a:ext cx="5625964" cy="89255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5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Major</a:t>
            </a:r>
            <a:r>
              <a:rPr lang="en-US" sz="5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Minor. Patch</a:t>
            </a:r>
            <a:endParaRPr lang="ru-RU" sz="52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8039" y="3247695"/>
            <a:ext cx="1495922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.9.26</a:t>
            </a:r>
            <a:endParaRPr lang="ru-RU" sz="4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4433411"/>
            <a:ext cx="1051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 algn="just">
              <a:buClr>
                <a:srgbClr val="FFFFFF"/>
              </a:buClr>
              <a:buSzPts val="1400"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Мажорная версия 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изменяется при появлении несовместимых изменений, таких как: удаление устаревших (но, может быть, используемых кем то) функций, расширения семантики компонентов системы (например добавление новых, обязательных аргументов функции) и т.п. </a:t>
            </a: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206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Репозиторий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274311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Aft>
                <a:spcPts val="1600"/>
              </a:spcAft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Репозито́рий, хранилище 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— место, где хранятся и поддерживаются какие-либо данные. Чаще всего данные в </a:t>
            </a:r>
            <a:r>
              <a:rPr lang="ru-RU" sz="2400" b="1" dirty="0" err="1">
                <a:solidFill>
                  <a:schemeClr val="accent1">
                    <a:lumMod val="50000"/>
                  </a:schemeClr>
                </a:solidFill>
              </a:rPr>
              <a:t>репозитории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 хранятся в виде файлов, доступных для дальнейшего распространения </a:t>
            </a:r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по сети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122" name="Picture 2" descr="Картинки по запросу reposi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325" y="1979057"/>
            <a:ext cx="440055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1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none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526</Words>
  <Application>Microsoft Office PowerPoint</Application>
  <PresentationFormat>Широкоэкранный</PresentationFormat>
  <Paragraphs>50</Paragraphs>
  <Slides>21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4" baseType="lpstr">
      <vt:lpstr>Arial</vt:lpstr>
      <vt:lpstr>Calibri</vt:lpstr>
      <vt:lpstr>Тема Office</vt:lpstr>
      <vt:lpstr>Контроль версий</vt:lpstr>
      <vt:lpstr>Презентация PowerPoint</vt:lpstr>
      <vt:lpstr>Системы контроля версий</vt:lpstr>
      <vt:lpstr>Системы контроля версий</vt:lpstr>
      <vt:lpstr>Версии приложений</vt:lpstr>
      <vt:lpstr>Версии приложений</vt:lpstr>
      <vt:lpstr>Версии приложений</vt:lpstr>
      <vt:lpstr>Версии приложений</vt:lpstr>
      <vt:lpstr>Репозиторий</vt:lpstr>
      <vt:lpstr>Репозиторий</vt:lpstr>
      <vt:lpstr>Централизованные vs Распределенные</vt:lpstr>
      <vt:lpstr>Централизованные vs Распределенные</vt:lpstr>
      <vt:lpstr>Системы контроля версий</vt:lpstr>
      <vt:lpstr>Системы контроля версий</vt:lpstr>
      <vt:lpstr>CI / CD</vt:lpstr>
      <vt:lpstr>Continuous integration</vt:lpstr>
      <vt:lpstr>Continuous delivery</vt:lpstr>
      <vt:lpstr>Continuous Deployment</vt:lpstr>
      <vt:lpstr>Delivery vs Deployment</vt:lpstr>
      <vt:lpstr>Delivery vs Deployment</vt:lpstr>
      <vt:lpstr>CI / CD Системы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krizziz</dc:creator>
  <cp:lastModifiedBy>krizziz</cp:lastModifiedBy>
  <cp:revision>967</cp:revision>
  <dcterms:created xsi:type="dcterms:W3CDTF">2019-08-07T19:22:19Z</dcterms:created>
  <dcterms:modified xsi:type="dcterms:W3CDTF">2019-11-12T21:13:15Z</dcterms:modified>
</cp:coreProperties>
</file>