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4" r:id="rId4"/>
    <p:sldId id="259" r:id="rId5"/>
    <p:sldId id="257"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eremy\Downloads\PMD%20Moxi%20Data%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eremy\Downloads\PMD%20Moxi%20Data%20(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[PMD Moxi Data (1).xlsx]Average Count of Moxi &lt;30!PivotTable5</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Percentage of Tele</a:t>
            </a:r>
            <a:r>
              <a:rPr lang="en-US" b="1" baseline="0" dirty="0"/>
              <a:t> Admissions</a:t>
            </a:r>
            <a:r>
              <a:rPr lang="en-US" b="1" dirty="0"/>
              <a:t> Being Put On</a:t>
            </a:r>
            <a:r>
              <a:rPr lang="en-US" b="1" baseline="0" dirty="0"/>
              <a:t> Patient In </a:t>
            </a:r>
          </a:p>
          <a:p>
            <a:pPr>
              <a:defRPr/>
            </a:pPr>
            <a:r>
              <a:rPr lang="en-US" b="1" baseline="0" dirty="0"/>
              <a:t>&lt; 30 Mins With Robot Delivery</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solidFill>
              <a:schemeClr val="accen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0000"/>
          </a:solidFill>
          <a:ln>
            <a:solidFill>
              <a:schemeClr val="accen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a:solidFill>
              <a:schemeClr val="accen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0000"/>
          </a:solidFill>
          <a:ln>
            <a:solidFill>
              <a:schemeClr val="accen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F0000"/>
          </a:solidFill>
          <a:ln>
            <a:solidFill>
              <a:schemeClr val="accen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'Average Count of Moxi &lt;30'!$B$18</c:f>
              <c:strCache>
                <c:ptCount val="1"/>
                <c:pt idx="0">
                  <c:v>Moxi Delivery</c:v>
                </c:pt>
              </c:strCache>
            </c:strRef>
          </c:tx>
          <c:spPr>
            <a:solidFill>
              <a:srgbClr val="FF0000"/>
            </a:solidFill>
            <a:ln>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'Average Count of Moxi &lt;30'!$A$19:$A$29</c:f>
              <c:strCache>
                <c:ptCount val="10"/>
                <c:pt idx="0">
                  <c:v>2G</c:v>
                </c:pt>
                <c:pt idx="1">
                  <c:v>3G</c:v>
                </c:pt>
                <c:pt idx="2">
                  <c:v>3S</c:v>
                </c:pt>
                <c:pt idx="3">
                  <c:v>3W</c:v>
                </c:pt>
                <c:pt idx="4">
                  <c:v>4G</c:v>
                </c:pt>
                <c:pt idx="5">
                  <c:v>4S</c:v>
                </c:pt>
                <c:pt idx="6">
                  <c:v>5S</c:v>
                </c:pt>
                <c:pt idx="7">
                  <c:v>5W</c:v>
                </c:pt>
                <c:pt idx="8">
                  <c:v>6S</c:v>
                </c:pt>
                <c:pt idx="9">
                  <c:v>7S</c:v>
                </c:pt>
              </c:strCache>
            </c:strRef>
          </c:cat>
          <c:val>
            <c:numRef>
              <c:f>'Average Count of Moxi &lt;30'!$B$19:$B$29</c:f>
              <c:numCache>
                <c:formatCode>0%</c:formatCode>
                <c:ptCount val="10"/>
                <c:pt idx="0">
                  <c:v>0.33333333333333331</c:v>
                </c:pt>
                <c:pt idx="1">
                  <c:v>0.2</c:v>
                </c:pt>
                <c:pt idx="2">
                  <c:v>0.13333333333333333</c:v>
                </c:pt>
                <c:pt idx="3">
                  <c:v>0.25</c:v>
                </c:pt>
                <c:pt idx="4">
                  <c:v>0.47222222222222221</c:v>
                </c:pt>
                <c:pt idx="5">
                  <c:v>0.13333333333333333</c:v>
                </c:pt>
                <c:pt idx="6">
                  <c:v>0.29411764705882354</c:v>
                </c:pt>
                <c:pt idx="7">
                  <c:v>0</c:v>
                </c:pt>
                <c:pt idx="8">
                  <c:v>0.21276595744680851</c:v>
                </c:pt>
                <c:pt idx="9">
                  <c:v>0.1</c:v>
                </c:pt>
              </c:numCache>
            </c:numRef>
          </c:val>
          <c:extLst>
            <c:ext xmlns:c16="http://schemas.microsoft.com/office/drawing/2014/chart" uri="{C3380CC4-5D6E-409C-BE32-E72D297353CC}">
              <c16:uniqueId val="{00000000-3342-4DCC-847D-AE66A8FBD3F3}"/>
            </c:ext>
          </c:extLst>
        </c:ser>
        <c:ser>
          <c:idx val="1"/>
          <c:order val="1"/>
          <c:tx>
            <c:strRef>
              <c:f>'Average Count of Moxi &lt;30'!$C$18</c:f>
              <c:strCache>
                <c:ptCount val="1"/>
                <c:pt idx="0">
                  <c:v>PMD Runner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'Average Count of Moxi &lt;30'!$A$19:$A$29</c:f>
              <c:strCache>
                <c:ptCount val="10"/>
                <c:pt idx="0">
                  <c:v>2G</c:v>
                </c:pt>
                <c:pt idx="1">
                  <c:v>3G</c:v>
                </c:pt>
                <c:pt idx="2">
                  <c:v>3S</c:v>
                </c:pt>
                <c:pt idx="3">
                  <c:v>3W</c:v>
                </c:pt>
                <c:pt idx="4">
                  <c:v>4G</c:v>
                </c:pt>
                <c:pt idx="5">
                  <c:v>4S</c:v>
                </c:pt>
                <c:pt idx="6">
                  <c:v>5S</c:v>
                </c:pt>
                <c:pt idx="7">
                  <c:v>5W</c:v>
                </c:pt>
                <c:pt idx="8">
                  <c:v>6S</c:v>
                </c:pt>
                <c:pt idx="9">
                  <c:v>7S</c:v>
                </c:pt>
              </c:strCache>
            </c:strRef>
          </c:cat>
          <c:val>
            <c:numRef>
              <c:f>'Average Count of Moxi &lt;30'!$C$19:$C$29</c:f>
              <c:numCache>
                <c:formatCode>0%</c:formatCode>
                <c:ptCount val="10"/>
                <c:pt idx="0">
                  <c:v>4.1666666666666657E-2</c:v>
                </c:pt>
                <c:pt idx="1">
                  <c:v>4.166666666666665E-2</c:v>
                </c:pt>
                <c:pt idx="2">
                  <c:v>4.1666666666666657E-2</c:v>
                </c:pt>
                <c:pt idx="3">
                  <c:v>4.1666666666666664E-2</c:v>
                </c:pt>
                <c:pt idx="4">
                  <c:v>4.1666666666666678E-2</c:v>
                </c:pt>
                <c:pt idx="5">
                  <c:v>4.1666666666666664E-2</c:v>
                </c:pt>
                <c:pt idx="6">
                  <c:v>4.1666666666666657E-2</c:v>
                </c:pt>
                <c:pt idx="7">
                  <c:v>4.1666666666666664E-2</c:v>
                </c:pt>
                <c:pt idx="8">
                  <c:v>4.1666666666666692E-2</c:v>
                </c:pt>
                <c:pt idx="9">
                  <c:v>4.1666666666666671E-2</c:v>
                </c:pt>
              </c:numCache>
            </c:numRef>
          </c:val>
          <c:extLst>
            <c:ext xmlns:c16="http://schemas.microsoft.com/office/drawing/2014/chart" uri="{C3380CC4-5D6E-409C-BE32-E72D297353CC}">
              <c16:uniqueId val="{00000001-3342-4DCC-847D-AE66A8FBD3F3}"/>
            </c:ext>
          </c:extLst>
        </c:ser>
        <c:dLbls>
          <c:dLblPos val="outEnd"/>
          <c:showLegendKey val="0"/>
          <c:showVal val="1"/>
          <c:showCatName val="0"/>
          <c:showSerName val="0"/>
          <c:showPercent val="0"/>
          <c:showBubbleSize val="0"/>
        </c:dLbls>
        <c:gapWidth val="219"/>
        <c:overlap val="-60"/>
        <c:axId val="758195375"/>
        <c:axId val="758206415"/>
      </c:barChart>
      <c:catAx>
        <c:axId val="75819537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206415"/>
        <c:crosses val="autoZero"/>
        <c:auto val="1"/>
        <c:lblAlgn val="ctr"/>
        <c:lblOffset val="100"/>
        <c:noMultiLvlLbl val="0"/>
      </c:catAx>
      <c:valAx>
        <c:axId val="758206415"/>
        <c:scaling>
          <c:orientation val="minMax"/>
          <c:max val="0.60000000000000009"/>
        </c:scaling>
        <c:delete val="1"/>
        <c:axPos val="l"/>
        <c:numFmt formatCode="0%" sourceLinked="1"/>
        <c:majorTickMark val="out"/>
        <c:minorTickMark val="none"/>
        <c:tickLblPos val="nextTo"/>
        <c:crossAx val="7581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[PMD Moxi Data (1).xlsx]Amount + % Off Tele!PivotTable2</c:name>
    <c:fmtId val="9"/>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1" i="0" u="none" strike="noStrike" kern="1200" spc="0" baseline="0" dirty="0">
                <a:solidFill>
                  <a:sysClr val="windowText" lastClr="000000">
                    <a:lumMod val="65000"/>
                    <a:lumOff val="35000"/>
                  </a:sysClr>
                </a:solidFill>
              </a:rPr>
              <a:t>Percentage of Tele Admissions Being Put On Patient In &gt; 30 Mins With Robot Delivery</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'Amount + % Off Tele'!$B$18</c:f>
              <c:strCache>
                <c:ptCount val="1"/>
                <c:pt idx="0">
                  <c:v>Total</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'Amount + % Off Tele'!$A$19:$A$29</c:f>
              <c:strCache>
                <c:ptCount val="10"/>
                <c:pt idx="0">
                  <c:v>2G</c:v>
                </c:pt>
                <c:pt idx="1">
                  <c:v>3G</c:v>
                </c:pt>
                <c:pt idx="2">
                  <c:v>3S</c:v>
                </c:pt>
                <c:pt idx="3">
                  <c:v>3W</c:v>
                </c:pt>
                <c:pt idx="4">
                  <c:v>4G</c:v>
                </c:pt>
                <c:pt idx="5">
                  <c:v>4S</c:v>
                </c:pt>
                <c:pt idx="6">
                  <c:v>5S</c:v>
                </c:pt>
                <c:pt idx="7">
                  <c:v>5W</c:v>
                </c:pt>
                <c:pt idx="8">
                  <c:v>6S</c:v>
                </c:pt>
                <c:pt idx="9">
                  <c:v>7S</c:v>
                </c:pt>
              </c:strCache>
            </c:strRef>
          </c:cat>
          <c:val>
            <c:numRef>
              <c:f>'Amount + % Off Tele'!$B$19:$B$29</c:f>
              <c:numCache>
                <c:formatCode>0%</c:formatCode>
                <c:ptCount val="10"/>
                <c:pt idx="0">
                  <c:v>0.66666666666666663</c:v>
                </c:pt>
                <c:pt idx="1">
                  <c:v>0.8</c:v>
                </c:pt>
                <c:pt idx="2">
                  <c:v>0.8666666666666667</c:v>
                </c:pt>
                <c:pt idx="3">
                  <c:v>0.75</c:v>
                </c:pt>
                <c:pt idx="4">
                  <c:v>0.52777777777777779</c:v>
                </c:pt>
                <c:pt idx="5">
                  <c:v>0.8666666666666667</c:v>
                </c:pt>
                <c:pt idx="6">
                  <c:v>0.70588235294117652</c:v>
                </c:pt>
                <c:pt idx="7">
                  <c:v>1</c:v>
                </c:pt>
                <c:pt idx="8">
                  <c:v>0.78723404255319152</c:v>
                </c:pt>
                <c:pt idx="9">
                  <c:v>0.9</c:v>
                </c:pt>
              </c:numCache>
            </c:numRef>
          </c:val>
          <c:extLst>
            <c:ext xmlns:c16="http://schemas.microsoft.com/office/drawing/2014/chart" uri="{C3380CC4-5D6E-409C-BE32-E72D297353CC}">
              <c16:uniqueId val="{00000000-7374-41CC-8710-54A86AD40617}"/>
            </c:ext>
          </c:extLst>
        </c:ser>
        <c:dLbls>
          <c:dLblPos val="outEnd"/>
          <c:showLegendKey val="0"/>
          <c:showVal val="1"/>
          <c:showCatName val="0"/>
          <c:showSerName val="0"/>
          <c:showPercent val="0"/>
          <c:showBubbleSize val="0"/>
        </c:dLbls>
        <c:gapWidth val="219"/>
        <c:overlap val="-27"/>
        <c:axId val="644993247"/>
        <c:axId val="644981727"/>
      </c:barChart>
      <c:catAx>
        <c:axId val="644993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4981727"/>
        <c:crosses val="autoZero"/>
        <c:auto val="1"/>
        <c:lblAlgn val="ctr"/>
        <c:lblOffset val="100"/>
        <c:noMultiLvlLbl val="0"/>
      </c:catAx>
      <c:valAx>
        <c:axId val="644981727"/>
        <c:scaling>
          <c:orientation val="minMax"/>
          <c:max val="1"/>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49932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2E3C13-8463-44AC-BCE1-1A5B72CE9914}"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FC3F9FC-F4C0-4365-B820-C29C15A6BF51}" type="slidenum">
              <a:rPr lang="en-US" smtClean="0"/>
              <a:t>‹#›</a:t>
            </a:fld>
            <a:endParaRPr lang="en-US"/>
          </a:p>
        </p:txBody>
      </p:sp>
    </p:spTree>
    <p:extLst>
      <p:ext uri="{BB962C8B-B14F-4D97-AF65-F5344CB8AC3E}">
        <p14:creationId xmlns:p14="http://schemas.microsoft.com/office/powerpoint/2010/main" val="2942266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E3C13-8463-44AC-BCE1-1A5B72CE9914}"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C3F9FC-F4C0-4365-B820-C29C15A6BF51}" type="slidenum">
              <a:rPr lang="en-US" smtClean="0"/>
              <a:t>‹#›</a:t>
            </a:fld>
            <a:endParaRPr lang="en-US"/>
          </a:p>
        </p:txBody>
      </p:sp>
    </p:spTree>
    <p:extLst>
      <p:ext uri="{BB962C8B-B14F-4D97-AF65-F5344CB8AC3E}">
        <p14:creationId xmlns:p14="http://schemas.microsoft.com/office/powerpoint/2010/main" val="207823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E3C13-8463-44AC-BCE1-1A5B72CE9914}"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C3F9FC-F4C0-4365-B820-C29C15A6BF5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00240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D2E3C13-8463-44AC-BCE1-1A5B72CE9914}"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C3F9FC-F4C0-4365-B820-C29C15A6BF51}" type="slidenum">
              <a:rPr lang="en-US" smtClean="0"/>
              <a:t>‹#›</a:t>
            </a:fld>
            <a:endParaRPr lang="en-US"/>
          </a:p>
        </p:txBody>
      </p:sp>
    </p:spTree>
    <p:extLst>
      <p:ext uri="{BB962C8B-B14F-4D97-AF65-F5344CB8AC3E}">
        <p14:creationId xmlns:p14="http://schemas.microsoft.com/office/powerpoint/2010/main" val="3737695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D2E3C13-8463-44AC-BCE1-1A5B72CE9914}"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C3F9FC-F4C0-4365-B820-C29C15A6BF5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7059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D2E3C13-8463-44AC-BCE1-1A5B72CE9914}"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C3F9FC-F4C0-4365-B820-C29C15A6BF51}" type="slidenum">
              <a:rPr lang="en-US" smtClean="0"/>
              <a:t>‹#›</a:t>
            </a:fld>
            <a:endParaRPr lang="en-US"/>
          </a:p>
        </p:txBody>
      </p:sp>
    </p:spTree>
    <p:extLst>
      <p:ext uri="{BB962C8B-B14F-4D97-AF65-F5344CB8AC3E}">
        <p14:creationId xmlns:p14="http://schemas.microsoft.com/office/powerpoint/2010/main" val="2551898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E3C13-8463-44AC-BCE1-1A5B72CE9914}"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C3F9FC-F4C0-4365-B820-C29C15A6BF51}" type="slidenum">
              <a:rPr lang="en-US" smtClean="0"/>
              <a:t>‹#›</a:t>
            </a:fld>
            <a:endParaRPr lang="en-US"/>
          </a:p>
        </p:txBody>
      </p:sp>
    </p:spTree>
    <p:extLst>
      <p:ext uri="{BB962C8B-B14F-4D97-AF65-F5344CB8AC3E}">
        <p14:creationId xmlns:p14="http://schemas.microsoft.com/office/powerpoint/2010/main" val="290575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E3C13-8463-44AC-BCE1-1A5B72CE9914}"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C3F9FC-F4C0-4365-B820-C29C15A6BF51}" type="slidenum">
              <a:rPr lang="en-US" smtClean="0"/>
              <a:t>‹#›</a:t>
            </a:fld>
            <a:endParaRPr lang="en-US"/>
          </a:p>
        </p:txBody>
      </p:sp>
    </p:spTree>
    <p:extLst>
      <p:ext uri="{BB962C8B-B14F-4D97-AF65-F5344CB8AC3E}">
        <p14:creationId xmlns:p14="http://schemas.microsoft.com/office/powerpoint/2010/main" val="207851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E3C13-8463-44AC-BCE1-1A5B72CE9914}"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C3F9FC-F4C0-4365-B820-C29C15A6BF51}" type="slidenum">
              <a:rPr lang="en-US" smtClean="0"/>
              <a:t>‹#›</a:t>
            </a:fld>
            <a:endParaRPr lang="en-US"/>
          </a:p>
        </p:txBody>
      </p:sp>
    </p:spTree>
    <p:extLst>
      <p:ext uri="{BB962C8B-B14F-4D97-AF65-F5344CB8AC3E}">
        <p14:creationId xmlns:p14="http://schemas.microsoft.com/office/powerpoint/2010/main" val="209939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E3C13-8463-44AC-BCE1-1A5B72CE9914}"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C3F9FC-F4C0-4365-B820-C29C15A6BF51}" type="slidenum">
              <a:rPr lang="en-US" smtClean="0"/>
              <a:t>‹#›</a:t>
            </a:fld>
            <a:endParaRPr lang="en-US"/>
          </a:p>
        </p:txBody>
      </p:sp>
    </p:spTree>
    <p:extLst>
      <p:ext uri="{BB962C8B-B14F-4D97-AF65-F5344CB8AC3E}">
        <p14:creationId xmlns:p14="http://schemas.microsoft.com/office/powerpoint/2010/main" val="333174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2E3C13-8463-44AC-BCE1-1A5B72CE9914}"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FC3F9FC-F4C0-4365-B820-C29C15A6BF51}" type="slidenum">
              <a:rPr lang="en-US" smtClean="0"/>
              <a:t>‹#›</a:t>
            </a:fld>
            <a:endParaRPr lang="en-US"/>
          </a:p>
        </p:txBody>
      </p:sp>
    </p:spTree>
    <p:extLst>
      <p:ext uri="{BB962C8B-B14F-4D97-AF65-F5344CB8AC3E}">
        <p14:creationId xmlns:p14="http://schemas.microsoft.com/office/powerpoint/2010/main" val="423907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2E3C13-8463-44AC-BCE1-1A5B72CE9914}"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FC3F9FC-F4C0-4365-B820-C29C15A6BF51}" type="slidenum">
              <a:rPr lang="en-US" smtClean="0"/>
              <a:t>‹#›</a:t>
            </a:fld>
            <a:endParaRPr lang="en-US"/>
          </a:p>
        </p:txBody>
      </p:sp>
    </p:spTree>
    <p:extLst>
      <p:ext uri="{BB962C8B-B14F-4D97-AF65-F5344CB8AC3E}">
        <p14:creationId xmlns:p14="http://schemas.microsoft.com/office/powerpoint/2010/main" val="428792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2E3C13-8463-44AC-BCE1-1A5B72CE9914}" type="datetimeFigureOut">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FC3F9FC-F4C0-4365-B820-C29C15A6BF51}" type="slidenum">
              <a:rPr lang="en-US" smtClean="0"/>
              <a:t>‹#›</a:t>
            </a:fld>
            <a:endParaRPr lang="en-US"/>
          </a:p>
        </p:txBody>
      </p:sp>
    </p:spTree>
    <p:extLst>
      <p:ext uri="{BB962C8B-B14F-4D97-AF65-F5344CB8AC3E}">
        <p14:creationId xmlns:p14="http://schemas.microsoft.com/office/powerpoint/2010/main" val="87069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E3C13-8463-44AC-BCE1-1A5B72CE9914}" type="datetimeFigureOut">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FC3F9FC-F4C0-4365-B820-C29C15A6BF51}" type="slidenum">
              <a:rPr lang="en-US" smtClean="0"/>
              <a:t>‹#›</a:t>
            </a:fld>
            <a:endParaRPr lang="en-US"/>
          </a:p>
        </p:txBody>
      </p:sp>
    </p:spTree>
    <p:extLst>
      <p:ext uri="{BB962C8B-B14F-4D97-AF65-F5344CB8AC3E}">
        <p14:creationId xmlns:p14="http://schemas.microsoft.com/office/powerpoint/2010/main" val="47318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2E3C13-8463-44AC-BCE1-1A5B72CE9914}"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FC3F9FC-F4C0-4365-B820-C29C15A6BF51}" type="slidenum">
              <a:rPr lang="en-US" smtClean="0"/>
              <a:t>‹#›</a:t>
            </a:fld>
            <a:endParaRPr lang="en-US"/>
          </a:p>
        </p:txBody>
      </p:sp>
    </p:spTree>
    <p:extLst>
      <p:ext uri="{BB962C8B-B14F-4D97-AF65-F5344CB8AC3E}">
        <p14:creationId xmlns:p14="http://schemas.microsoft.com/office/powerpoint/2010/main" val="349287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2E3C13-8463-44AC-BCE1-1A5B72CE9914}"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C3F9FC-F4C0-4365-B820-C29C15A6BF51}" type="slidenum">
              <a:rPr lang="en-US" smtClean="0"/>
              <a:t>‹#›</a:t>
            </a:fld>
            <a:endParaRPr lang="en-US"/>
          </a:p>
        </p:txBody>
      </p:sp>
    </p:spTree>
    <p:extLst>
      <p:ext uri="{BB962C8B-B14F-4D97-AF65-F5344CB8AC3E}">
        <p14:creationId xmlns:p14="http://schemas.microsoft.com/office/powerpoint/2010/main" val="40471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D2E3C13-8463-44AC-BCE1-1A5B72CE9914}" type="datetimeFigureOut">
              <a:rPr lang="en-US" smtClean="0"/>
              <a:t>5/4/2023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FC3F9FC-F4C0-4365-B820-C29C15A6BF51}" type="slidenum">
              <a:rPr lang="en-US" smtClean="0"/>
              <a:t>‹#›</a:t>
            </a:fld>
            <a:endParaRPr lang="en-US"/>
          </a:p>
        </p:txBody>
      </p:sp>
    </p:spTree>
    <p:extLst>
      <p:ext uri="{BB962C8B-B14F-4D97-AF65-F5344CB8AC3E}">
        <p14:creationId xmlns:p14="http://schemas.microsoft.com/office/powerpoint/2010/main" val="3657806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6AEA-D664-468C-4A64-146036CD1BD5}"/>
              </a:ext>
            </a:extLst>
          </p:cNvPr>
          <p:cNvSpPr>
            <a:spLocks noGrp="1"/>
          </p:cNvSpPr>
          <p:nvPr>
            <p:ph type="ctrTitle"/>
          </p:nvPr>
        </p:nvSpPr>
        <p:spPr/>
        <p:txBody>
          <a:bodyPr/>
          <a:lstStyle/>
          <a:p>
            <a:r>
              <a:rPr lang="en-US" dirty="0"/>
              <a:t>Analysis of Robot Data</a:t>
            </a:r>
          </a:p>
        </p:txBody>
      </p:sp>
      <p:sp>
        <p:nvSpPr>
          <p:cNvPr id="3" name="Subtitle 2">
            <a:extLst>
              <a:ext uri="{FF2B5EF4-FFF2-40B4-BE49-F238E27FC236}">
                <a16:creationId xmlns:a16="http://schemas.microsoft.com/office/drawing/2014/main" id="{54DA94E2-36F8-2545-F83E-FB9697586B62}"/>
              </a:ext>
            </a:extLst>
          </p:cNvPr>
          <p:cNvSpPr>
            <a:spLocks noGrp="1"/>
          </p:cNvSpPr>
          <p:nvPr>
            <p:ph type="subTitle" idx="1"/>
          </p:nvPr>
        </p:nvSpPr>
        <p:spPr/>
        <p:txBody>
          <a:bodyPr/>
          <a:lstStyle/>
          <a:p>
            <a:r>
              <a:rPr lang="en-US" dirty="0"/>
              <a:t>Objective: To compare Robot’s efficiency versus PMD and how it relates to Patient Safety</a:t>
            </a:r>
          </a:p>
        </p:txBody>
      </p:sp>
    </p:spTree>
    <p:extLst>
      <p:ext uri="{BB962C8B-B14F-4D97-AF65-F5344CB8AC3E}">
        <p14:creationId xmlns:p14="http://schemas.microsoft.com/office/powerpoint/2010/main" val="3638160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BC2F-9674-38A2-76D3-8E1C72D7A272}"/>
              </a:ext>
            </a:extLst>
          </p:cNvPr>
          <p:cNvSpPr>
            <a:spLocks noGrp="1"/>
          </p:cNvSpPr>
          <p:nvPr>
            <p:ph type="title"/>
          </p:nvPr>
        </p:nvSpPr>
        <p:spPr/>
        <p:txBody>
          <a:bodyPr/>
          <a:lstStyle/>
          <a:p>
            <a:r>
              <a:rPr lang="en-US" dirty="0"/>
              <a:t>Review and Suggestions Continued</a:t>
            </a:r>
          </a:p>
        </p:txBody>
      </p:sp>
      <p:sp>
        <p:nvSpPr>
          <p:cNvPr id="3" name="Content Placeholder 2">
            <a:extLst>
              <a:ext uri="{FF2B5EF4-FFF2-40B4-BE49-F238E27FC236}">
                <a16:creationId xmlns:a16="http://schemas.microsoft.com/office/drawing/2014/main" id="{E866EF04-036D-61C0-E7BB-F042A75E2183}"/>
              </a:ext>
            </a:extLst>
          </p:cNvPr>
          <p:cNvSpPr>
            <a:spLocks noGrp="1"/>
          </p:cNvSpPr>
          <p:nvPr>
            <p:ph idx="1"/>
          </p:nvPr>
        </p:nvSpPr>
        <p:spPr/>
        <p:txBody>
          <a:bodyPr/>
          <a:lstStyle/>
          <a:p>
            <a:r>
              <a:rPr lang="en-US" dirty="0"/>
              <a:t>Suggestions</a:t>
            </a:r>
          </a:p>
          <a:p>
            <a:pPr lvl="1"/>
            <a:r>
              <a:rPr lang="en-US" dirty="0"/>
              <a:t>Supply PMD with a runner again to meet expectations of having a patient on tele before a potential life-threatening cardiac event happens.</a:t>
            </a:r>
          </a:p>
          <a:p>
            <a:pPr lvl="1"/>
            <a:r>
              <a:rPr lang="en-US" dirty="0"/>
              <a:t>Better training on the floors to have patients on tele as soon as the tele arrives.</a:t>
            </a:r>
          </a:p>
          <a:p>
            <a:pPr lvl="1"/>
            <a:r>
              <a:rPr lang="en-US" dirty="0"/>
              <a:t>Remove Robot from the responsibility of delivering </a:t>
            </a:r>
            <a:r>
              <a:rPr lang="en-US" dirty="0" err="1"/>
              <a:t>teles</a:t>
            </a:r>
            <a:r>
              <a:rPr lang="en-US" dirty="0"/>
              <a:t> to separate duties around the hospital that are not involved with potential life-threatening events.</a:t>
            </a:r>
          </a:p>
          <a:p>
            <a:pPr lvl="1"/>
            <a:endParaRPr lang="en-US" dirty="0"/>
          </a:p>
        </p:txBody>
      </p:sp>
    </p:spTree>
    <p:extLst>
      <p:ext uri="{BB962C8B-B14F-4D97-AF65-F5344CB8AC3E}">
        <p14:creationId xmlns:p14="http://schemas.microsoft.com/office/powerpoint/2010/main" val="188227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B2691-DC84-5278-95D7-9CFB9DBD6A44}"/>
              </a:ext>
            </a:extLst>
          </p:cNvPr>
          <p:cNvSpPr>
            <a:spLocks noGrp="1"/>
          </p:cNvSpPr>
          <p:nvPr>
            <p:ph type="title"/>
          </p:nvPr>
        </p:nvSpPr>
        <p:spPr/>
        <p:txBody>
          <a:bodyPr/>
          <a:lstStyle/>
          <a:p>
            <a:r>
              <a:rPr lang="en-US" dirty="0"/>
              <a:t>Talking Points</a:t>
            </a:r>
          </a:p>
        </p:txBody>
      </p:sp>
      <p:sp>
        <p:nvSpPr>
          <p:cNvPr id="3" name="Content Placeholder 2">
            <a:extLst>
              <a:ext uri="{FF2B5EF4-FFF2-40B4-BE49-F238E27FC236}">
                <a16:creationId xmlns:a16="http://schemas.microsoft.com/office/drawing/2014/main" id="{8A082FFD-D4DA-AF13-D14A-B44CBA47D067}"/>
              </a:ext>
            </a:extLst>
          </p:cNvPr>
          <p:cNvSpPr>
            <a:spLocks noGrp="1"/>
          </p:cNvSpPr>
          <p:nvPr>
            <p:ph idx="1"/>
          </p:nvPr>
        </p:nvSpPr>
        <p:spPr/>
        <p:txBody>
          <a:bodyPr/>
          <a:lstStyle/>
          <a:p>
            <a:r>
              <a:rPr lang="en-US" dirty="0"/>
              <a:t>PMD made it known that Robot is taking longer to put a patient on tele than the runner would. A runner is a position in PMD that puts patient on tele, picks up tele discharges, and other errands as necessary to make sure the patient is being monitored.</a:t>
            </a:r>
          </a:p>
          <a:p>
            <a:r>
              <a:rPr lang="en-US" dirty="0"/>
              <a:t>PMD was advised to collect data on how long it takes a patient to have telemetry applied with a Robot delivery.</a:t>
            </a:r>
          </a:p>
          <a:p>
            <a:r>
              <a:rPr lang="en-US" dirty="0"/>
              <a:t>This report is an analysis of the data PMD collected.</a:t>
            </a:r>
          </a:p>
          <a:p>
            <a:r>
              <a:rPr lang="en-US" dirty="0"/>
              <a:t>The next slide is dashboard of the charts and tables used in this analysis for review. Click further for a deeper analysis of them.</a:t>
            </a:r>
          </a:p>
        </p:txBody>
      </p:sp>
    </p:spTree>
    <p:extLst>
      <p:ext uri="{BB962C8B-B14F-4D97-AF65-F5344CB8AC3E}">
        <p14:creationId xmlns:p14="http://schemas.microsoft.com/office/powerpoint/2010/main" val="422578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CD4D69A-BFB2-D889-0911-BF71AE48F500}"/>
              </a:ext>
            </a:extLst>
          </p:cNvPr>
          <p:cNvPicPr>
            <a:picLocks noChangeAspect="1"/>
          </p:cNvPicPr>
          <p:nvPr/>
        </p:nvPicPr>
        <p:blipFill>
          <a:blip r:embed="rId2"/>
          <a:stretch>
            <a:fillRect/>
          </a:stretch>
        </p:blipFill>
        <p:spPr>
          <a:xfrm>
            <a:off x="1560051" y="7934"/>
            <a:ext cx="10508812" cy="6858000"/>
          </a:xfrm>
          <a:prstGeom prst="rect">
            <a:avLst/>
          </a:prstGeom>
        </p:spPr>
      </p:pic>
    </p:spTree>
    <p:extLst>
      <p:ext uri="{BB962C8B-B14F-4D97-AF65-F5344CB8AC3E}">
        <p14:creationId xmlns:p14="http://schemas.microsoft.com/office/powerpoint/2010/main" val="35470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CFBF-4184-72AC-00B1-DDFAEF091185}"/>
              </a:ext>
            </a:extLst>
          </p:cNvPr>
          <p:cNvSpPr>
            <a:spLocks noGrp="1"/>
          </p:cNvSpPr>
          <p:nvPr>
            <p:ph type="title"/>
          </p:nvPr>
        </p:nvSpPr>
        <p:spPr/>
        <p:txBody>
          <a:bodyPr/>
          <a:lstStyle/>
          <a:p>
            <a:r>
              <a:rPr lang="en-US" dirty="0"/>
              <a:t>The Process</a:t>
            </a:r>
          </a:p>
        </p:txBody>
      </p:sp>
      <p:sp>
        <p:nvSpPr>
          <p:cNvPr id="3" name="Content Placeholder 2">
            <a:extLst>
              <a:ext uri="{FF2B5EF4-FFF2-40B4-BE49-F238E27FC236}">
                <a16:creationId xmlns:a16="http://schemas.microsoft.com/office/drawing/2014/main" id="{4DA86741-D6C1-61DC-C433-B6E119B21CD9}"/>
              </a:ext>
            </a:extLst>
          </p:cNvPr>
          <p:cNvSpPr>
            <a:spLocks noGrp="1"/>
          </p:cNvSpPr>
          <p:nvPr>
            <p:ph idx="1"/>
          </p:nvPr>
        </p:nvSpPr>
        <p:spPr/>
        <p:txBody>
          <a:bodyPr/>
          <a:lstStyle/>
          <a:p>
            <a:r>
              <a:rPr lang="en-US" dirty="0"/>
              <a:t>PMD is notified by phone call from RN that telemetry is ordered.</a:t>
            </a:r>
          </a:p>
          <a:p>
            <a:r>
              <a:rPr lang="en-US" dirty="0"/>
              <a:t>PMD gathers the telemetry device to get it ready for patient.</a:t>
            </a:r>
          </a:p>
          <a:p>
            <a:r>
              <a:rPr lang="en-US" dirty="0"/>
              <a:t>PMD notifies Robot with the screen inside the room.</a:t>
            </a:r>
          </a:p>
          <a:p>
            <a:r>
              <a:rPr lang="en-US" dirty="0"/>
              <a:t>Robot arrives where it prompts PMD to put tele in a selection of drawers.</a:t>
            </a:r>
          </a:p>
          <a:p>
            <a:r>
              <a:rPr lang="en-US" dirty="0"/>
              <a:t>PMD places telemetry in drawer and Robot leaves to the floor.</a:t>
            </a:r>
          </a:p>
          <a:p>
            <a:r>
              <a:rPr lang="en-US" dirty="0"/>
              <a:t>Robot arrives to at the floor where it notifies the floor it is there.</a:t>
            </a:r>
          </a:p>
          <a:p>
            <a:r>
              <a:rPr lang="en-US" dirty="0"/>
              <a:t>Employee on the floor takes telemetry from Robot.</a:t>
            </a:r>
          </a:p>
        </p:txBody>
      </p:sp>
    </p:spTree>
    <p:extLst>
      <p:ext uri="{BB962C8B-B14F-4D97-AF65-F5344CB8AC3E}">
        <p14:creationId xmlns:p14="http://schemas.microsoft.com/office/powerpoint/2010/main" val="3445344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41D0-F6DF-6C3C-3D2B-63F4D54404B8}"/>
              </a:ext>
            </a:extLst>
          </p:cNvPr>
          <p:cNvSpPr>
            <a:spLocks noGrp="1"/>
          </p:cNvSpPr>
          <p:nvPr>
            <p:ph type="title"/>
          </p:nvPr>
        </p:nvSpPr>
        <p:spPr/>
        <p:txBody>
          <a:bodyPr>
            <a:normAutofit fontScale="90000"/>
          </a:bodyPr>
          <a:lstStyle/>
          <a:p>
            <a:r>
              <a:rPr lang="en-US" sz="1200" dirty="0"/>
              <a:t>The graphics below are a summary comparison between floors to determine if there is a difference in time between floors on patients having telemetry applied.</a:t>
            </a:r>
            <a:br>
              <a:rPr lang="en-US" sz="1200" dirty="0"/>
            </a:br>
            <a:r>
              <a:rPr lang="en-US" sz="1200" dirty="0"/>
              <a:t>It is to be noted, PMD before the runner position was removed from placing tele on patients, it was expected the runner to have tele applied to the patient within 30 minutes of the order being called.</a:t>
            </a:r>
            <a:br>
              <a:rPr lang="en-US" sz="1200" dirty="0"/>
            </a:br>
            <a:r>
              <a:rPr lang="en-US" sz="1200" dirty="0"/>
              <a:t>4G is doing the best out of all floors as 47% of orders being placed on patients within 30 minutes of the phone call.</a:t>
            </a:r>
            <a:br>
              <a:rPr lang="en-US" sz="1200" dirty="0"/>
            </a:br>
            <a:r>
              <a:rPr lang="en-US" sz="1200" dirty="0"/>
              <a:t>5W is doing the worst out of all floors as 0% of order being placed on patients within 30 minutes of the phone call.</a:t>
            </a:r>
            <a:br>
              <a:rPr lang="en-US" sz="1200" dirty="0"/>
            </a:br>
            <a:br>
              <a:rPr lang="en-US" sz="1200" dirty="0"/>
            </a:br>
            <a:endParaRPr lang="en-US" sz="1200" dirty="0"/>
          </a:p>
        </p:txBody>
      </p:sp>
      <p:graphicFrame>
        <p:nvGraphicFramePr>
          <p:cNvPr id="4" name="Content Placeholder 3">
            <a:extLst>
              <a:ext uri="{FF2B5EF4-FFF2-40B4-BE49-F238E27FC236}">
                <a16:creationId xmlns:a16="http://schemas.microsoft.com/office/drawing/2014/main" id="{8EC76095-06A3-4F8C-B75C-C24535288FAD}"/>
              </a:ext>
            </a:extLst>
          </p:cNvPr>
          <p:cNvGraphicFramePr>
            <a:graphicFrameLocks noGrp="1"/>
          </p:cNvGraphicFramePr>
          <p:nvPr>
            <p:ph idx="1"/>
            <p:extLst>
              <p:ext uri="{D42A27DB-BD31-4B8C-83A1-F6EECF244321}">
                <p14:modId xmlns:p14="http://schemas.microsoft.com/office/powerpoint/2010/main" val="1265415745"/>
              </p:ext>
            </p:extLst>
          </p:nvPr>
        </p:nvGraphicFramePr>
        <p:xfrm>
          <a:off x="2616759" y="2236105"/>
          <a:ext cx="6210000" cy="3778250"/>
        </p:xfrm>
        <a:graphic>
          <a:graphicData uri="http://schemas.openxmlformats.org/drawingml/2006/chart">
            <c:chart xmlns:c="http://schemas.openxmlformats.org/drawingml/2006/chart" xmlns:r="http://schemas.openxmlformats.org/officeDocument/2006/relationships" r:id="rId2"/>
          </a:graphicData>
        </a:graphic>
      </p:graphicFrame>
      <p:pic>
        <p:nvPicPr>
          <p:cNvPr id="11" name="Picture 10">
            <a:extLst>
              <a:ext uri="{FF2B5EF4-FFF2-40B4-BE49-F238E27FC236}">
                <a16:creationId xmlns:a16="http://schemas.microsoft.com/office/drawing/2014/main" id="{D782E6A6-5F8E-9B37-F5B7-533828894E90}"/>
              </a:ext>
            </a:extLst>
          </p:cNvPr>
          <p:cNvPicPr>
            <a:picLocks noChangeAspect="1"/>
          </p:cNvPicPr>
          <p:nvPr/>
        </p:nvPicPr>
        <p:blipFill>
          <a:blip r:embed="rId3"/>
          <a:stretch>
            <a:fillRect/>
          </a:stretch>
        </p:blipFill>
        <p:spPr>
          <a:xfrm>
            <a:off x="9075737" y="3063192"/>
            <a:ext cx="2428875" cy="2124075"/>
          </a:xfrm>
          <a:prstGeom prst="rect">
            <a:avLst/>
          </a:prstGeom>
        </p:spPr>
      </p:pic>
    </p:spTree>
    <p:extLst>
      <p:ext uri="{BB962C8B-B14F-4D97-AF65-F5344CB8AC3E}">
        <p14:creationId xmlns:p14="http://schemas.microsoft.com/office/powerpoint/2010/main" val="121920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0B8E-ED8F-2613-9AEE-0B3FD8783DB6}"/>
              </a:ext>
            </a:extLst>
          </p:cNvPr>
          <p:cNvSpPr>
            <a:spLocks noGrp="1"/>
          </p:cNvSpPr>
          <p:nvPr>
            <p:ph type="title"/>
          </p:nvPr>
        </p:nvSpPr>
        <p:spPr/>
        <p:txBody>
          <a:bodyPr>
            <a:normAutofit/>
          </a:bodyPr>
          <a:lstStyle/>
          <a:p>
            <a:r>
              <a:rPr lang="en-US" sz="1200" dirty="0"/>
              <a:t>The graphics below show the percentage of time a telemetry device is applied to the patient.</a:t>
            </a:r>
            <a:br>
              <a:rPr lang="en-US" sz="1200" dirty="0"/>
            </a:br>
            <a:r>
              <a:rPr lang="en-US" sz="1200" dirty="0"/>
              <a:t>As previously stated, PMD’s expectation was within 30 minutes. The graphics below show the percentage of time a Robot delivery had a telemetry device applied to the patient over 30 minutes.</a:t>
            </a:r>
            <a:br>
              <a:rPr lang="en-US" sz="1200" dirty="0"/>
            </a:br>
            <a:r>
              <a:rPr lang="en-US" sz="1200" dirty="0"/>
              <a:t>The absolute best was 4G where the tele being applied within 30 minutes was only 53%.</a:t>
            </a:r>
            <a:br>
              <a:rPr lang="en-US" sz="1200" dirty="0"/>
            </a:br>
            <a:r>
              <a:rPr lang="en-US" sz="1200" dirty="0"/>
              <a:t>The worst were 5W, 7S, and 3S coming in at 100% and 90% of not having the patient applied to tele within 30 minutes.</a:t>
            </a:r>
          </a:p>
        </p:txBody>
      </p:sp>
      <p:graphicFrame>
        <p:nvGraphicFramePr>
          <p:cNvPr id="4" name="Content Placeholder 3">
            <a:extLst>
              <a:ext uri="{FF2B5EF4-FFF2-40B4-BE49-F238E27FC236}">
                <a16:creationId xmlns:a16="http://schemas.microsoft.com/office/drawing/2014/main" id="{835484D1-2104-46D4-B6AA-78A189438268}"/>
              </a:ext>
            </a:extLst>
          </p:cNvPr>
          <p:cNvGraphicFramePr>
            <a:graphicFrameLocks noGrp="1"/>
          </p:cNvGraphicFramePr>
          <p:nvPr>
            <p:ph idx="1"/>
            <p:extLst>
              <p:ext uri="{D42A27DB-BD31-4B8C-83A1-F6EECF244321}">
                <p14:modId xmlns:p14="http://schemas.microsoft.com/office/powerpoint/2010/main" val="3132078921"/>
              </p:ext>
            </p:extLst>
          </p:nvPr>
        </p:nvGraphicFramePr>
        <p:xfrm>
          <a:off x="2589213" y="2133600"/>
          <a:ext cx="5992812" cy="3778250"/>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94D55995-DA7E-9DDE-A421-F991BBB2E294}"/>
              </a:ext>
            </a:extLst>
          </p:cNvPr>
          <p:cNvPicPr>
            <a:picLocks noChangeAspect="1"/>
          </p:cNvPicPr>
          <p:nvPr/>
        </p:nvPicPr>
        <p:blipFill>
          <a:blip r:embed="rId3"/>
          <a:stretch>
            <a:fillRect/>
          </a:stretch>
        </p:blipFill>
        <p:spPr>
          <a:xfrm>
            <a:off x="9075737" y="2965450"/>
            <a:ext cx="2428875" cy="2114550"/>
          </a:xfrm>
          <a:prstGeom prst="rect">
            <a:avLst/>
          </a:prstGeom>
        </p:spPr>
      </p:pic>
    </p:spTree>
    <p:extLst>
      <p:ext uri="{BB962C8B-B14F-4D97-AF65-F5344CB8AC3E}">
        <p14:creationId xmlns:p14="http://schemas.microsoft.com/office/powerpoint/2010/main" val="414197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BD96-C4EE-1928-75D4-3B225F64D019}"/>
              </a:ext>
            </a:extLst>
          </p:cNvPr>
          <p:cNvSpPr>
            <a:spLocks noGrp="1"/>
          </p:cNvSpPr>
          <p:nvPr>
            <p:ph type="title"/>
          </p:nvPr>
        </p:nvSpPr>
        <p:spPr/>
        <p:txBody>
          <a:bodyPr>
            <a:normAutofit/>
          </a:bodyPr>
          <a:lstStyle/>
          <a:p>
            <a:r>
              <a:rPr lang="en-US" sz="1200" dirty="0"/>
              <a:t>The graphics below are a summary of the previous two slides.</a:t>
            </a:r>
            <a:br>
              <a:rPr lang="en-US" sz="1200" dirty="0"/>
            </a:br>
            <a:r>
              <a:rPr lang="en-US" sz="1200" dirty="0"/>
              <a:t>To summarize, Robot delivery to every floor is not meeting the same expectations that were put upon PMD.</a:t>
            </a:r>
            <a:br>
              <a:rPr lang="en-US" sz="1200" dirty="0"/>
            </a:br>
            <a:r>
              <a:rPr lang="en-US" sz="1200" dirty="0"/>
              <a:t>The floor that is doing the best at getting tele applied to the patient is 4G and they are not even able to do it half of the time.</a:t>
            </a:r>
          </a:p>
        </p:txBody>
      </p:sp>
      <p:pic>
        <p:nvPicPr>
          <p:cNvPr id="10" name="Picture 9">
            <a:extLst>
              <a:ext uri="{FF2B5EF4-FFF2-40B4-BE49-F238E27FC236}">
                <a16:creationId xmlns:a16="http://schemas.microsoft.com/office/drawing/2014/main" id="{379F5675-B121-BA4F-ADFB-2188E1A831E1}"/>
              </a:ext>
            </a:extLst>
          </p:cNvPr>
          <p:cNvPicPr>
            <a:picLocks noChangeAspect="1"/>
          </p:cNvPicPr>
          <p:nvPr/>
        </p:nvPicPr>
        <p:blipFill>
          <a:blip r:embed="rId2"/>
          <a:stretch>
            <a:fillRect/>
          </a:stretch>
        </p:blipFill>
        <p:spPr>
          <a:xfrm>
            <a:off x="2592925" y="1955308"/>
            <a:ext cx="8911687" cy="4902692"/>
          </a:xfrm>
          <a:prstGeom prst="rect">
            <a:avLst/>
          </a:prstGeom>
        </p:spPr>
      </p:pic>
    </p:spTree>
    <p:extLst>
      <p:ext uri="{BB962C8B-B14F-4D97-AF65-F5344CB8AC3E}">
        <p14:creationId xmlns:p14="http://schemas.microsoft.com/office/powerpoint/2010/main" val="124268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B7A5-EB9B-9A5B-9382-AAF3D51C99AE}"/>
              </a:ext>
            </a:extLst>
          </p:cNvPr>
          <p:cNvSpPr>
            <a:spLocks noGrp="1"/>
          </p:cNvSpPr>
          <p:nvPr>
            <p:ph type="title"/>
          </p:nvPr>
        </p:nvSpPr>
        <p:spPr/>
        <p:txBody>
          <a:bodyPr>
            <a:normAutofit/>
          </a:bodyPr>
          <a:lstStyle/>
          <a:p>
            <a:r>
              <a:rPr lang="en-US" sz="1200" dirty="0"/>
              <a:t>Below are graphics comparing how long it takes a Robot have a patient applied to tele vs PMD.</a:t>
            </a:r>
            <a:br>
              <a:rPr lang="en-US" sz="1200" dirty="0"/>
            </a:br>
            <a:r>
              <a:rPr lang="en-US" sz="1200" dirty="0"/>
              <a:t>On average it takes Robot 77 minutes get a patient applied to tele vs PMD’s maximum of 30 minutes.</a:t>
            </a:r>
            <a:br>
              <a:rPr lang="en-US" sz="1200" dirty="0"/>
            </a:br>
            <a:r>
              <a:rPr lang="en-US" sz="1200" dirty="0"/>
              <a:t>3W is the closest floor to PMD’s standard averaging at 39 minutes to have a patient applied to tele. This comes in at 5% of which is only 1% higher than PMD’s 4% maximum.</a:t>
            </a:r>
            <a:br>
              <a:rPr lang="en-US" sz="1200" dirty="0"/>
            </a:br>
            <a:r>
              <a:rPr lang="en-US" sz="1200" dirty="0"/>
              <a:t>7S is the worst averaging 120 minutes (2 hours) at getting a patient on tele. That comes to 17% of the shift, the patient is off tele.</a:t>
            </a:r>
          </a:p>
        </p:txBody>
      </p:sp>
      <p:pic>
        <p:nvPicPr>
          <p:cNvPr id="7" name="Picture 6">
            <a:extLst>
              <a:ext uri="{FF2B5EF4-FFF2-40B4-BE49-F238E27FC236}">
                <a16:creationId xmlns:a16="http://schemas.microsoft.com/office/drawing/2014/main" id="{9F1C7109-B142-4A06-A1DC-846D038FCC2B}"/>
              </a:ext>
            </a:extLst>
          </p:cNvPr>
          <p:cNvPicPr>
            <a:picLocks noChangeAspect="1"/>
          </p:cNvPicPr>
          <p:nvPr/>
        </p:nvPicPr>
        <p:blipFill>
          <a:blip r:embed="rId2"/>
          <a:stretch>
            <a:fillRect/>
          </a:stretch>
        </p:blipFill>
        <p:spPr>
          <a:xfrm>
            <a:off x="2592926" y="2076890"/>
            <a:ext cx="7523386" cy="4612724"/>
          </a:xfrm>
          <a:prstGeom prst="rect">
            <a:avLst/>
          </a:prstGeom>
        </p:spPr>
      </p:pic>
    </p:spTree>
    <p:extLst>
      <p:ext uri="{BB962C8B-B14F-4D97-AF65-F5344CB8AC3E}">
        <p14:creationId xmlns:p14="http://schemas.microsoft.com/office/powerpoint/2010/main" val="247356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5FA1-3190-C933-C3C6-88EB5EAF86DE}"/>
              </a:ext>
            </a:extLst>
          </p:cNvPr>
          <p:cNvSpPr>
            <a:spLocks noGrp="1"/>
          </p:cNvSpPr>
          <p:nvPr>
            <p:ph type="title"/>
          </p:nvPr>
        </p:nvSpPr>
        <p:spPr/>
        <p:txBody>
          <a:bodyPr/>
          <a:lstStyle/>
          <a:p>
            <a:r>
              <a:rPr lang="en-US" dirty="0"/>
              <a:t>Review and Suggestions</a:t>
            </a:r>
          </a:p>
        </p:txBody>
      </p:sp>
      <p:sp>
        <p:nvSpPr>
          <p:cNvPr id="3" name="Content Placeholder 2">
            <a:extLst>
              <a:ext uri="{FF2B5EF4-FFF2-40B4-BE49-F238E27FC236}">
                <a16:creationId xmlns:a16="http://schemas.microsoft.com/office/drawing/2014/main" id="{93D11121-76D4-BACC-E910-4E915BF1BE10}"/>
              </a:ext>
            </a:extLst>
          </p:cNvPr>
          <p:cNvSpPr>
            <a:spLocks noGrp="1"/>
          </p:cNvSpPr>
          <p:nvPr>
            <p:ph idx="1"/>
          </p:nvPr>
        </p:nvSpPr>
        <p:spPr/>
        <p:txBody>
          <a:bodyPr/>
          <a:lstStyle/>
          <a:p>
            <a:r>
              <a:rPr lang="en-US" dirty="0"/>
              <a:t>The findings of the data suggest a potential patient safety concern.</a:t>
            </a:r>
          </a:p>
          <a:p>
            <a:pPr lvl="1"/>
            <a:r>
              <a:rPr lang="en-US" dirty="0"/>
              <a:t>Patients were deemed to be in need of cardiac monitoring.</a:t>
            </a:r>
          </a:p>
          <a:p>
            <a:pPr lvl="1"/>
            <a:r>
              <a:rPr lang="en-US" dirty="0"/>
              <a:t>However, it takes over double the time (77 minutes) for Robot deliveries to meet the expectation of the employees that were previously responsible for getting the patients on tele.</a:t>
            </a:r>
          </a:p>
          <a:p>
            <a:pPr lvl="1"/>
            <a:r>
              <a:rPr lang="en-US" dirty="0"/>
              <a:t>If a patient were to experience a life-threatening cardiac event within that time, no one would be aware of the patient expiring until 77 minutes, on average.</a:t>
            </a:r>
          </a:p>
          <a:p>
            <a:pPr lvl="1"/>
            <a:r>
              <a:rPr lang="en-US" dirty="0"/>
              <a:t>Some floors appear to do better at others but all of them failed to meet the expectation of PMD’s runner position on a consistent basis.</a:t>
            </a:r>
          </a:p>
        </p:txBody>
      </p:sp>
    </p:spTree>
    <p:extLst>
      <p:ext uri="{BB962C8B-B14F-4D97-AF65-F5344CB8AC3E}">
        <p14:creationId xmlns:p14="http://schemas.microsoft.com/office/powerpoint/2010/main" val="27114363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130</TotalTime>
  <Words>834</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Analysis of Robot Data</vt:lpstr>
      <vt:lpstr>Talking Points</vt:lpstr>
      <vt:lpstr>PowerPoint Presentation</vt:lpstr>
      <vt:lpstr>The Process</vt:lpstr>
      <vt:lpstr>The graphics below are a summary comparison between floors to determine if there is a difference in time between floors on patients having telemetry applied. It is to be noted, PMD before the runner position was removed from placing tele on patients, it was expected the runner to have tele applied to the patient within 30 minutes of the order being called. 4G is doing the best out of all floors as 47% of orders being placed on patients within 30 minutes of the phone call. 5W is doing the worst out of all floors as 0% of order being placed on patients within 30 minutes of the phone call.  </vt:lpstr>
      <vt:lpstr>The graphics below show the percentage of time a telemetry device is applied to the patient. As previously stated, PMD’s expectation was within 30 minutes. The graphics below show the percentage of time a Robot delivery had a telemetry device applied to the patient over 30 minutes. The absolute best was 4G where the tele being applied within 30 minutes was only 53%. The worst were 5W, 7S, and 3S coming in at 100% and 90% of not having the patient applied to tele within 30 minutes.</vt:lpstr>
      <vt:lpstr>The graphics below are a summary of the previous two slides. To summarize, Robot delivery to every floor is not meeting the same expectations that were put upon PMD. The floor that is doing the best at getting tele applied to the patient is 4G and they are not even able to do it half of the time.</vt:lpstr>
      <vt:lpstr>Below are graphics comparing how long it takes a Robot have a patient applied to tele vs PMD. On average it takes Robot 77 minutes get a patient applied to tele vs PMD’s maximum of 30 minutes. 3W is the closest floor to PMD’s standard averaging at 39 minutes to have a patient applied to tele. This comes in at 5% of which is only 1% higher than PMD’s 4% maximum. 7S is the worst averaging 120 minutes (2 hours) at getting a patient on tele. That comes to 17% of the shift, the patient is off tele.</vt:lpstr>
      <vt:lpstr>Review and Suggestions</vt:lpstr>
      <vt:lpstr>Review and Suggestions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Moxi Data</dc:title>
  <dc:creator>Jaine Pires</dc:creator>
  <cp:lastModifiedBy>Jaine Pires</cp:lastModifiedBy>
  <cp:revision>3</cp:revision>
  <dcterms:created xsi:type="dcterms:W3CDTF">2023-05-04T17:18:05Z</dcterms:created>
  <dcterms:modified xsi:type="dcterms:W3CDTF">2023-05-04T19:29:00Z</dcterms:modified>
</cp:coreProperties>
</file>