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8" r:id="rId3"/>
    <p:sldId id="281" r:id="rId4"/>
    <p:sldId id="258" r:id="rId5"/>
    <p:sldId id="259" r:id="rId6"/>
    <p:sldId id="260" r:id="rId7"/>
    <p:sldId id="279" r:id="rId8"/>
    <p:sldId id="280" r:id="rId9"/>
    <p:sldId id="261" r:id="rId10"/>
    <p:sldId id="263" r:id="rId11"/>
    <p:sldId id="265" r:id="rId12"/>
    <p:sldId id="264" r:id="rId13"/>
    <p:sldId id="267" r:id="rId14"/>
    <p:sldId id="268" r:id="rId15"/>
    <p:sldId id="277" r:id="rId16"/>
    <p:sldId id="269" r:id="rId17"/>
    <p:sldId id="270" r:id="rId18"/>
    <p:sldId id="271" r:id="rId19"/>
    <p:sldId id="272" r:id="rId20"/>
    <p:sldId id="273" r:id="rId21"/>
    <p:sldId id="274" r:id="rId22"/>
    <p:sldId id="276"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3A4CF9-B9EC-47FE-8D62-70CEF86ED188}" v="152" dt="2021-12-07T21:42:50.0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05" autoAdjust="0"/>
    <p:restoredTop sz="94632"/>
  </p:normalViewPr>
  <p:slideViewPr>
    <p:cSldViewPr snapToGrid="0">
      <p:cViewPr varScale="1">
        <p:scale>
          <a:sx n="86" d="100"/>
          <a:sy n="86" d="100"/>
        </p:scale>
        <p:origin x="232"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30CC3C-C111-4FEB-914D-47ED76484E8F}" type="doc">
      <dgm:prSet loTypeId="urn:microsoft.com/office/officeart/2005/8/layout/vList2" loCatId="list" qsTypeId="urn:microsoft.com/office/officeart/2005/8/quickstyle/simple5" qsCatId="simple" csTypeId="urn:microsoft.com/office/officeart/2005/8/colors/accent6_2" csCatId="accent6"/>
      <dgm:spPr/>
      <dgm:t>
        <a:bodyPr/>
        <a:lstStyle/>
        <a:p>
          <a:endParaRPr lang="en-US"/>
        </a:p>
      </dgm:t>
    </dgm:pt>
    <dgm:pt modelId="{DFCCD325-6DBB-41B6-A069-1910B5928697}">
      <dgm:prSet/>
      <dgm:spPr/>
      <dgm:t>
        <a:bodyPr/>
        <a:lstStyle/>
        <a:p>
          <a:r>
            <a:rPr lang="en-US"/>
            <a:t>Compared 5 pairs of securities with similar revenue exposures. One security IPO’d via a traditional IPO while the other was acquired by a SPAC. </a:t>
          </a:r>
        </a:p>
      </dgm:t>
    </dgm:pt>
    <dgm:pt modelId="{399C35F5-7DA8-4526-99E9-BEAE945FA31B}" type="parTrans" cxnId="{B5D6E5B4-541A-440B-A307-3AE106DF8A75}">
      <dgm:prSet/>
      <dgm:spPr/>
      <dgm:t>
        <a:bodyPr/>
        <a:lstStyle/>
        <a:p>
          <a:endParaRPr lang="en-US"/>
        </a:p>
      </dgm:t>
    </dgm:pt>
    <dgm:pt modelId="{14128F47-7256-48C2-92FA-AC11254D1597}" type="sibTrans" cxnId="{B5D6E5B4-541A-440B-A307-3AE106DF8A75}">
      <dgm:prSet/>
      <dgm:spPr/>
      <dgm:t>
        <a:bodyPr/>
        <a:lstStyle/>
        <a:p>
          <a:endParaRPr lang="en-US"/>
        </a:p>
      </dgm:t>
    </dgm:pt>
    <dgm:pt modelId="{D991C8D3-F371-4E39-B858-DA901A44063A}">
      <dgm:prSet/>
      <dgm:spPr/>
      <dgm:t>
        <a:bodyPr/>
        <a:lstStyle/>
        <a:p>
          <a:r>
            <a:rPr lang="en-US"/>
            <a:t>Observed the securities reactions to 10 variables with linear regression, logistic regression and decision trees. </a:t>
          </a:r>
        </a:p>
      </dgm:t>
    </dgm:pt>
    <dgm:pt modelId="{363680A1-D916-4E02-99FB-F93EFFDE81D9}" type="parTrans" cxnId="{A520E1D7-F9D9-4AB6-B2CA-159E69D148A8}">
      <dgm:prSet/>
      <dgm:spPr/>
      <dgm:t>
        <a:bodyPr/>
        <a:lstStyle/>
        <a:p>
          <a:endParaRPr lang="en-US"/>
        </a:p>
      </dgm:t>
    </dgm:pt>
    <dgm:pt modelId="{78C5CD49-E558-4668-945D-1113829B7492}" type="sibTrans" cxnId="{A520E1D7-F9D9-4AB6-B2CA-159E69D148A8}">
      <dgm:prSet/>
      <dgm:spPr/>
      <dgm:t>
        <a:bodyPr/>
        <a:lstStyle/>
        <a:p>
          <a:endParaRPr lang="en-US"/>
        </a:p>
      </dgm:t>
    </dgm:pt>
    <dgm:pt modelId="{E2FDA446-D2F9-4198-B385-4CAC7B9351D3}" type="pres">
      <dgm:prSet presAssocID="{3430CC3C-C111-4FEB-914D-47ED76484E8F}" presName="linear" presStyleCnt="0">
        <dgm:presLayoutVars>
          <dgm:animLvl val="lvl"/>
          <dgm:resizeHandles val="exact"/>
        </dgm:presLayoutVars>
      </dgm:prSet>
      <dgm:spPr/>
    </dgm:pt>
    <dgm:pt modelId="{A7BB5F75-59EB-497E-9C4B-D4CB2D83B132}" type="pres">
      <dgm:prSet presAssocID="{DFCCD325-6DBB-41B6-A069-1910B5928697}" presName="parentText" presStyleLbl="node1" presStyleIdx="0" presStyleCnt="2">
        <dgm:presLayoutVars>
          <dgm:chMax val="0"/>
          <dgm:bulletEnabled val="1"/>
        </dgm:presLayoutVars>
      </dgm:prSet>
      <dgm:spPr/>
    </dgm:pt>
    <dgm:pt modelId="{E9DE7B5D-FC57-4370-B2BB-2A31EEDD5BFE}" type="pres">
      <dgm:prSet presAssocID="{14128F47-7256-48C2-92FA-AC11254D1597}" presName="spacer" presStyleCnt="0"/>
      <dgm:spPr/>
    </dgm:pt>
    <dgm:pt modelId="{CA119064-85E8-4321-8FDA-A0D7343F91E2}" type="pres">
      <dgm:prSet presAssocID="{D991C8D3-F371-4E39-B858-DA901A44063A}" presName="parentText" presStyleLbl="node1" presStyleIdx="1" presStyleCnt="2">
        <dgm:presLayoutVars>
          <dgm:chMax val="0"/>
          <dgm:bulletEnabled val="1"/>
        </dgm:presLayoutVars>
      </dgm:prSet>
      <dgm:spPr/>
    </dgm:pt>
  </dgm:ptLst>
  <dgm:cxnLst>
    <dgm:cxn modelId="{882D4B19-3D15-4D8E-8F22-F88E9F2D6C71}" type="presOf" srcId="{3430CC3C-C111-4FEB-914D-47ED76484E8F}" destId="{E2FDA446-D2F9-4198-B385-4CAC7B9351D3}" srcOrd="0" destOrd="0" presId="urn:microsoft.com/office/officeart/2005/8/layout/vList2"/>
    <dgm:cxn modelId="{B644DC48-75E9-485D-A057-61C18DAA957A}" type="presOf" srcId="{D991C8D3-F371-4E39-B858-DA901A44063A}" destId="{CA119064-85E8-4321-8FDA-A0D7343F91E2}" srcOrd="0" destOrd="0" presId="urn:microsoft.com/office/officeart/2005/8/layout/vList2"/>
    <dgm:cxn modelId="{B5D6E5B4-541A-440B-A307-3AE106DF8A75}" srcId="{3430CC3C-C111-4FEB-914D-47ED76484E8F}" destId="{DFCCD325-6DBB-41B6-A069-1910B5928697}" srcOrd="0" destOrd="0" parTransId="{399C35F5-7DA8-4526-99E9-BEAE945FA31B}" sibTransId="{14128F47-7256-48C2-92FA-AC11254D1597}"/>
    <dgm:cxn modelId="{A520E1D7-F9D9-4AB6-B2CA-159E69D148A8}" srcId="{3430CC3C-C111-4FEB-914D-47ED76484E8F}" destId="{D991C8D3-F371-4E39-B858-DA901A44063A}" srcOrd="1" destOrd="0" parTransId="{363680A1-D916-4E02-99FB-F93EFFDE81D9}" sibTransId="{78C5CD49-E558-4668-945D-1113829B7492}"/>
    <dgm:cxn modelId="{139108DA-608C-4065-BD0B-D814BC5CAB90}" type="presOf" srcId="{DFCCD325-6DBB-41B6-A069-1910B5928697}" destId="{A7BB5F75-59EB-497E-9C4B-D4CB2D83B132}" srcOrd="0" destOrd="0" presId="urn:microsoft.com/office/officeart/2005/8/layout/vList2"/>
    <dgm:cxn modelId="{B4AFC582-F047-4FCD-A873-40990A96F519}" type="presParOf" srcId="{E2FDA446-D2F9-4198-B385-4CAC7B9351D3}" destId="{A7BB5F75-59EB-497E-9C4B-D4CB2D83B132}" srcOrd="0" destOrd="0" presId="urn:microsoft.com/office/officeart/2005/8/layout/vList2"/>
    <dgm:cxn modelId="{E95DC66A-6B06-4284-AFAC-64AA0ACCBE3B}" type="presParOf" srcId="{E2FDA446-D2F9-4198-B385-4CAC7B9351D3}" destId="{E9DE7B5D-FC57-4370-B2BB-2A31EEDD5BFE}" srcOrd="1" destOrd="0" presId="urn:microsoft.com/office/officeart/2005/8/layout/vList2"/>
    <dgm:cxn modelId="{589C35B3-82AC-4678-9692-030D7D0C22BC}" type="presParOf" srcId="{E2FDA446-D2F9-4198-B385-4CAC7B9351D3}" destId="{CA119064-85E8-4321-8FDA-A0D7343F91E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30CC3C-C111-4FEB-914D-47ED76484E8F}" type="doc">
      <dgm:prSet loTypeId="urn:microsoft.com/office/officeart/2005/8/layout/vList2" loCatId="list" qsTypeId="urn:microsoft.com/office/officeart/2005/8/quickstyle/simple5" qsCatId="simple" csTypeId="urn:microsoft.com/office/officeart/2005/8/colors/accent6_2" csCatId="accent6"/>
      <dgm:spPr/>
      <dgm:t>
        <a:bodyPr/>
        <a:lstStyle/>
        <a:p>
          <a:endParaRPr lang="en-US"/>
        </a:p>
      </dgm:t>
    </dgm:pt>
    <dgm:pt modelId="{DFCCD325-6DBB-41B6-A069-1910B5928697}">
      <dgm:prSet/>
      <dgm:spPr/>
      <dgm:t>
        <a:bodyPr/>
        <a:lstStyle/>
        <a:p>
          <a:r>
            <a:rPr lang="en-US"/>
            <a:t>Compared 5 pairs of securities with similar revenue exposures. One security IPO’d via a traditional IPO while the other was acquired by a SPAC. </a:t>
          </a:r>
        </a:p>
      </dgm:t>
    </dgm:pt>
    <dgm:pt modelId="{399C35F5-7DA8-4526-99E9-BEAE945FA31B}" type="parTrans" cxnId="{B5D6E5B4-541A-440B-A307-3AE106DF8A75}">
      <dgm:prSet/>
      <dgm:spPr/>
      <dgm:t>
        <a:bodyPr/>
        <a:lstStyle/>
        <a:p>
          <a:endParaRPr lang="en-US"/>
        </a:p>
      </dgm:t>
    </dgm:pt>
    <dgm:pt modelId="{14128F47-7256-48C2-92FA-AC11254D1597}" type="sibTrans" cxnId="{B5D6E5B4-541A-440B-A307-3AE106DF8A75}">
      <dgm:prSet/>
      <dgm:spPr/>
      <dgm:t>
        <a:bodyPr/>
        <a:lstStyle/>
        <a:p>
          <a:endParaRPr lang="en-US"/>
        </a:p>
      </dgm:t>
    </dgm:pt>
    <dgm:pt modelId="{D991C8D3-F371-4E39-B858-DA901A44063A}">
      <dgm:prSet/>
      <dgm:spPr/>
      <dgm:t>
        <a:bodyPr/>
        <a:lstStyle/>
        <a:p>
          <a:r>
            <a:rPr lang="en-US"/>
            <a:t>Observed the securities reactions to 10 variables with linear regression, logistic regression and decision trees. </a:t>
          </a:r>
        </a:p>
      </dgm:t>
    </dgm:pt>
    <dgm:pt modelId="{363680A1-D916-4E02-99FB-F93EFFDE81D9}" type="parTrans" cxnId="{A520E1D7-F9D9-4AB6-B2CA-159E69D148A8}">
      <dgm:prSet/>
      <dgm:spPr/>
      <dgm:t>
        <a:bodyPr/>
        <a:lstStyle/>
        <a:p>
          <a:endParaRPr lang="en-US"/>
        </a:p>
      </dgm:t>
    </dgm:pt>
    <dgm:pt modelId="{78C5CD49-E558-4668-945D-1113829B7492}" type="sibTrans" cxnId="{A520E1D7-F9D9-4AB6-B2CA-159E69D148A8}">
      <dgm:prSet/>
      <dgm:spPr/>
      <dgm:t>
        <a:bodyPr/>
        <a:lstStyle/>
        <a:p>
          <a:endParaRPr lang="en-US"/>
        </a:p>
      </dgm:t>
    </dgm:pt>
    <dgm:pt modelId="{E2FDA446-D2F9-4198-B385-4CAC7B9351D3}" type="pres">
      <dgm:prSet presAssocID="{3430CC3C-C111-4FEB-914D-47ED76484E8F}" presName="linear" presStyleCnt="0">
        <dgm:presLayoutVars>
          <dgm:animLvl val="lvl"/>
          <dgm:resizeHandles val="exact"/>
        </dgm:presLayoutVars>
      </dgm:prSet>
      <dgm:spPr/>
    </dgm:pt>
    <dgm:pt modelId="{A7BB5F75-59EB-497E-9C4B-D4CB2D83B132}" type="pres">
      <dgm:prSet presAssocID="{DFCCD325-6DBB-41B6-A069-1910B5928697}" presName="parentText" presStyleLbl="node1" presStyleIdx="0" presStyleCnt="2">
        <dgm:presLayoutVars>
          <dgm:chMax val="0"/>
          <dgm:bulletEnabled val="1"/>
        </dgm:presLayoutVars>
      </dgm:prSet>
      <dgm:spPr/>
    </dgm:pt>
    <dgm:pt modelId="{E9DE7B5D-FC57-4370-B2BB-2A31EEDD5BFE}" type="pres">
      <dgm:prSet presAssocID="{14128F47-7256-48C2-92FA-AC11254D1597}" presName="spacer" presStyleCnt="0"/>
      <dgm:spPr/>
    </dgm:pt>
    <dgm:pt modelId="{CA119064-85E8-4321-8FDA-A0D7343F91E2}" type="pres">
      <dgm:prSet presAssocID="{D991C8D3-F371-4E39-B858-DA901A44063A}" presName="parentText" presStyleLbl="node1" presStyleIdx="1" presStyleCnt="2">
        <dgm:presLayoutVars>
          <dgm:chMax val="0"/>
          <dgm:bulletEnabled val="1"/>
        </dgm:presLayoutVars>
      </dgm:prSet>
      <dgm:spPr/>
    </dgm:pt>
  </dgm:ptLst>
  <dgm:cxnLst>
    <dgm:cxn modelId="{882D4B19-3D15-4D8E-8F22-F88E9F2D6C71}" type="presOf" srcId="{3430CC3C-C111-4FEB-914D-47ED76484E8F}" destId="{E2FDA446-D2F9-4198-B385-4CAC7B9351D3}" srcOrd="0" destOrd="0" presId="urn:microsoft.com/office/officeart/2005/8/layout/vList2"/>
    <dgm:cxn modelId="{B644DC48-75E9-485D-A057-61C18DAA957A}" type="presOf" srcId="{D991C8D3-F371-4E39-B858-DA901A44063A}" destId="{CA119064-85E8-4321-8FDA-A0D7343F91E2}" srcOrd="0" destOrd="0" presId="urn:microsoft.com/office/officeart/2005/8/layout/vList2"/>
    <dgm:cxn modelId="{B5D6E5B4-541A-440B-A307-3AE106DF8A75}" srcId="{3430CC3C-C111-4FEB-914D-47ED76484E8F}" destId="{DFCCD325-6DBB-41B6-A069-1910B5928697}" srcOrd="0" destOrd="0" parTransId="{399C35F5-7DA8-4526-99E9-BEAE945FA31B}" sibTransId="{14128F47-7256-48C2-92FA-AC11254D1597}"/>
    <dgm:cxn modelId="{A520E1D7-F9D9-4AB6-B2CA-159E69D148A8}" srcId="{3430CC3C-C111-4FEB-914D-47ED76484E8F}" destId="{D991C8D3-F371-4E39-B858-DA901A44063A}" srcOrd="1" destOrd="0" parTransId="{363680A1-D916-4E02-99FB-F93EFFDE81D9}" sibTransId="{78C5CD49-E558-4668-945D-1113829B7492}"/>
    <dgm:cxn modelId="{139108DA-608C-4065-BD0B-D814BC5CAB90}" type="presOf" srcId="{DFCCD325-6DBB-41B6-A069-1910B5928697}" destId="{A7BB5F75-59EB-497E-9C4B-D4CB2D83B132}" srcOrd="0" destOrd="0" presId="urn:microsoft.com/office/officeart/2005/8/layout/vList2"/>
    <dgm:cxn modelId="{B4AFC582-F047-4FCD-A873-40990A96F519}" type="presParOf" srcId="{E2FDA446-D2F9-4198-B385-4CAC7B9351D3}" destId="{A7BB5F75-59EB-497E-9C4B-D4CB2D83B132}" srcOrd="0" destOrd="0" presId="urn:microsoft.com/office/officeart/2005/8/layout/vList2"/>
    <dgm:cxn modelId="{E95DC66A-6B06-4284-AFAC-64AA0ACCBE3B}" type="presParOf" srcId="{E2FDA446-D2F9-4198-B385-4CAC7B9351D3}" destId="{E9DE7B5D-FC57-4370-B2BB-2A31EEDD5BFE}" srcOrd="1" destOrd="0" presId="urn:microsoft.com/office/officeart/2005/8/layout/vList2"/>
    <dgm:cxn modelId="{589C35B3-82AC-4678-9692-030D7D0C22BC}" type="presParOf" srcId="{E2FDA446-D2F9-4198-B385-4CAC7B9351D3}" destId="{CA119064-85E8-4321-8FDA-A0D7343F91E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84FFCC-1687-496C-B9F3-3DEF655CC6A4}" type="doc">
      <dgm:prSet loTypeId="urn:microsoft.com/office/officeart/2016/7/layout/LinearBlockProcessNumbered" loCatId="process" qsTypeId="urn:microsoft.com/office/officeart/2005/8/quickstyle/simple2" qsCatId="simple" csTypeId="urn:microsoft.com/office/officeart/2005/8/colors/accent1_2" csCatId="accent1" phldr="1"/>
      <dgm:spPr/>
      <dgm:t>
        <a:bodyPr/>
        <a:lstStyle/>
        <a:p>
          <a:endParaRPr lang="en-US"/>
        </a:p>
      </dgm:t>
    </dgm:pt>
    <dgm:pt modelId="{0F5BCA22-423D-414D-9360-D62D9298A773}">
      <dgm:prSet/>
      <dgm:spPr/>
      <dgm:t>
        <a:bodyPr/>
        <a:lstStyle/>
        <a:p>
          <a:r>
            <a:rPr lang="en-US"/>
            <a:t>Treat SPACs and traditional IPO securities similarly </a:t>
          </a:r>
        </a:p>
      </dgm:t>
    </dgm:pt>
    <dgm:pt modelId="{C3EF6374-B1A8-47BB-A0C4-C8DFA4B53886}" type="parTrans" cxnId="{A55B2DD0-75EF-4C48-AD1A-44C82B5752B2}">
      <dgm:prSet/>
      <dgm:spPr/>
      <dgm:t>
        <a:bodyPr/>
        <a:lstStyle/>
        <a:p>
          <a:endParaRPr lang="en-US"/>
        </a:p>
      </dgm:t>
    </dgm:pt>
    <dgm:pt modelId="{0DB8DD9D-8803-4DB3-B445-4FFBB3B4B138}" type="sibTrans" cxnId="{A55B2DD0-75EF-4C48-AD1A-44C82B5752B2}">
      <dgm:prSet phldrT="01" phldr="0"/>
      <dgm:spPr/>
      <dgm:t>
        <a:bodyPr/>
        <a:lstStyle/>
        <a:p>
          <a:r>
            <a:rPr lang="en-US"/>
            <a:t>01</a:t>
          </a:r>
        </a:p>
      </dgm:t>
    </dgm:pt>
    <dgm:pt modelId="{3443B7FE-A902-4667-BE26-C8DBD9BCEE70}">
      <dgm:prSet/>
      <dgm:spPr/>
      <dgm:t>
        <a:bodyPr/>
        <a:lstStyle/>
        <a:p>
          <a:r>
            <a:rPr lang="en-US" dirty="0"/>
            <a:t>Run further analysis on RSI across a broader group of securities to see if the relationship can be generalized and applied to a universe of securities</a:t>
          </a:r>
        </a:p>
      </dgm:t>
    </dgm:pt>
    <dgm:pt modelId="{B92EC58D-7924-40DF-BC6C-136CF887D764}" type="parTrans" cxnId="{7C9852C5-7F8F-4614-A7B3-D4A958A168AD}">
      <dgm:prSet/>
      <dgm:spPr/>
      <dgm:t>
        <a:bodyPr/>
        <a:lstStyle/>
        <a:p>
          <a:endParaRPr lang="en-US"/>
        </a:p>
      </dgm:t>
    </dgm:pt>
    <dgm:pt modelId="{F1D5DEF0-1A26-4986-8A6D-D8FD33ACDC21}" type="sibTrans" cxnId="{7C9852C5-7F8F-4614-A7B3-D4A958A168AD}">
      <dgm:prSet phldrT="02" phldr="0"/>
      <dgm:spPr/>
      <dgm:t>
        <a:bodyPr/>
        <a:lstStyle/>
        <a:p>
          <a:r>
            <a:rPr lang="en-US"/>
            <a:t>02</a:t>
          </a:r>
        </a:p>
      </dgm:t>
    </dgm:pt>
    <dgm:pt modelId="{F68F61A6-1DEA-45E6-BFB7-2E4F82F51601}">
      <dgm:prSet/>
      <dgm:spPr/>
      <dgm:t>
        <a:bodyPr/>
        <a:lstStyle/>
        <a:p>
          <a:r>
            <a:rPr lang="en-US" dirty="0"/>
            <a:t>Use the logistic regression model as a tool to validate an investor’s choice to trade </a:t>
          </a:r>
        </a:p>
      </dgm:t>
    </dgm:pt>
    <dgm:pt modelId="{D0D3FE5A-5FE2-4667-BD8E-F6E96285FFEC}" type="parTrans" cxnId="{4D72C23C-CE78-486E-999C-D90811EB6AB9}">
      <dgm:prSet/>
      <dgm:spPr/>
      <dgm:t>
        <a:bodyPr/>
        <a:lstStyle/>
        <a:p>
          <a:endParaRPr lang="en-US"/>
        </a:p>
      </dgm:t>
    </dgm:pt>
    <dgm:pt modelId="{17C1C7AD-C077-416A-8C98-245F489EF2B0}" type="sibTrans" cxnId="{4D72C23C-CE78-486E-999C-D90811EB6AB9}">
      <dgm:prSet phldrT="03" phldr="0"/>
      <dgm:spPr/>
      <dgm:t>
        <a:bodyPr/>
        <a:lstStyle/>
        <a:p>
          <a:r>
            <a:rPr lang="en-US"/>
            <a:t>03</a:t>
          </a:r>
        </a:p>
      </dgm:t>
    </dgm:pt>
    <dgm:pt modelId="{D5B9FDF9-D3F9-40D0-9BFF-A62B459B45D2}" type="pres">
      <dgm:prSet presAssocID="{8C84FFCC-1687-496C-B9F3-3DEF655CC6A4}" presName="Name0" presStyleCnt="0">
        <dgm:presLayoutVars>
          <dgm:animLvl val="lvl"/>
          <dgm:resizeHandles val="exact"/>
        </dgm:presLayoutVars>
      </dgm:prSet>
      <dgm:spPr/>
    </dgm:pt>
    <dgm:pt modelId="{53914719-3685-4FD0-8779-54E868C9284F}" type="pres">
      <dgm:prSet presAssocID="{0F5BCA22-423D-414D-9360-D62D9298A773}" presName="compositeNode" presStyleCnt="0">
        <dgm:presLayoutVars>
          <dgm:bulletEnabled val="1"/>
        </dgm:presLayoutVars>
      </dgm:prSet>
      <dgm:spPr/>
    </dgm:pt>
    <dgm:pt modelId="{CC3A854B-168A-42D1-878D-4AA265A25194}" type="pres">
      <dgm:prSet presAssocID="{0F5BCA22-423D-414D-9360-D62D9298A773}" presName="bgRect" presStyleLbl="alignNode1" presStyleIdx="0" presStyleCnt="3"/>
      <dgm:spPr/>
    </dgm:pt>
    <dgm:pt modelId="{C20C493E-A4A0-458A-BBD0-46C5382A7731}" type="pres">
      <dgm:prSet presAssocID="{0DB8DD9D-8803-4DB3-B445-4FFBB3B4B138}" presName="sibTransNodeRect" presStyleLbl="alignNode1" presStyleIdx="0" presStyleCnt="3">
        <dgm:presLayoutVars>
          <dgm:chMax val="0"/>
          <dgm:bulletEnabled val="1"/>
        </dgm:presLayoutVars>
      </dgm:prSet>
      <dgm:spPr/>
    </dgm:pt>
    <dgm:pt modelId="{07D766B7-88AE-4BD6-B140-177737ABF830}" type="pres">
      <dgm:prSet presAssocID="{0F5BCA22-423D-414D-9360-D62D9298A773}" presName="nodeRect" presStyleLbl="alignNode1" presStyleIdx="0" presStyleCnt="3">
        <dgm:presLayoutVars>
          <dgm:bulletEnabled val="1"/>
        </dgm:presLayoutVars>
      </dgm:prSet>
      <dgm:spPr/>
    </dgm:pt>
    <dgm:pt modelId="{CB07BBFD-4836-4FD7-B86B-DD77E9146597}" type="pres">
      <dgm:prSet presAssocID="{0DB8DD9D-8803-4DB3-B445-4FFBB3B4B138}" presName="sibTrans" presStyleCnt="0"/>
      <dgm:spPr/>
    </dgm:pt>
    <dgm:pt modelId="{3AF583CA-00EA-4190-8242-3E67FEC763BC}" type="pres">
      <dgm:prSet presAssocID="{3443B7FE-A902-4667-BE26-C8DBD9BCEE70}" presName="compositeNode" presStyleCnt="0">
        <dgm:presLayoutVars>
          <dgm:bulletEnabled val="1"/>
        </dgm:presLayoutVars>
      </dgm:prSet>
      <dgm:spPr/>
    </dgm:pt>
    <dgm:pt modelId="{7140CC11-AE17-4E3F-AAF0-5ED0CC180C8B}" type="pres">
      <dgm:prSet presAssocID="{3443B7FE-A902-4667-BE26-C8DBD9BCEE70}" presName="bgRect" presStyleLbl="alignNode1" presStyleIdx="1" presStyleCnt="3"/>
      <dgm:spPr/>
    </dgm:pt>
    <dgm:pt modelId="{A59F971B-BD9A-4722-AEF3-9C8E99429F81}" type="pres">
      <dgm:prSet presAssocID="{F1D5DEF0-1A26-4986-8A6D-D8FD33ACDC21}" presName="sibTransNodeRect" presStyleLbl="alignNode1" presStyleIdx="1" presStyleCnt="3">
        <dgm:presLayoutVars>
          <dgm:chMax val="0"/>
          <dgm:bulletEnabled val="1"/>
        </dgm:presLayoutVars>
      </dgm:prSet>
      <dgm:spPr/>
    </dgm:pt>
    <dgm:pt modelId="{E8349AE1-EA91-4719-A42D-B2C738BB77E6}" type="pres">
      <dgm:prSet presAssocID="{3443B7FE-A902-4667-BE26-C8DBD9BCEE70}" presName="nodeRect" presStyleLbl="alignNode1" presStyleIdx="1" presStyleCnt="3">
        <dgm:presLayoutVars>
          <dgm:bulletEnabled val="1"/>
        </dgm:presLayoutVars>
      </dgm:prSet>
      <dgm:spPr/>
    </dgm:pt>
    <dgm:pt modelId="{60B12D45-15E5-4935-A486-B1D2611663B2}" type="pres">
      <dgm:prSet presAssocID="{F1D5DEF0-1A26-4986-8A6D-D8FD33ACDC21}" presName="sibTrans" presStyleCnt="0"/>
      <dgm:spPr/>
    </dgm:pt>
    <dgm:pt modelId="{150EA25F-6E80-41BF-8C88-9C124AF453FD}" type="pres">
      <dgm:prSet presAssocID="{F68F61A6-1DEA-45E6-BFB7-2E4F82F51601}" presName="compositeNode" presStyleCnt="0">
        <dgm:presLayoutVars>
          <dgm:bulletEnabled val="1"/>
        </dgm:presLayoutVars>
      </dgm:prSet>
      <dgm:spPr/>
    </dgm:pt>
    <dgm:pt modelId="{A34CD36A-8367-45D8-B17D-9A9842B19B99}" type="pres">
      <dgm:prSet presAssocID="{F68F61A6-1DEA-45E6-BFB7-2E4F82F51601}" presName="bgRect" presStyleLbl="alignNode1" presStyleIdx="2" presStyleCnt="3"/>
      <dgm:spPr/>
    </dgm:pt>
    <dgm:pt modelId="{5E184169-579D-44C4-8312-B7B96303CEC6}" type="pres">
      <dgm:prSet presAssocID="{17C1C7AD-C077-416A-8C98-245F489EF2B0}" presName="sibTransNodeRect" presStyleLbl="alignNode1" presStyleIdx="2" presStyleCnt="3">
        <dgm:presLayoutVars>
          <dgm:chMax val="0"/>
          <dgm:bulletEnabled val="1"/>
        </dgm:presLayoutVars>
      </dgm:prSet>
      <dgm:spPr/>
    </dgm:pt>
    <dgm:pt modelId="{4F523BD6-A413-4203-9E0D-C5385B2C2A72}" type="pres">
      <dgm:prSet presAssocID="{F68F61A6-1DEA-45E6-BFB7-2E4F82F51601}" presName="nodeRect" presStyleLbl="alignNode1" presStyleIdx="2" presStyleCnt="3">
        <dgm:presLayoutVars>
          <dgm:bulletEnabled val="1"/>
        </dgm:presLayoutVars>
      </dgm:prSet>
      <dgm:spPr/>
    </dgm:pt>
  </dgm:ptLst>
  <dgm:cxnLst>
    <dgm:cxn modelId="{0B71FF1C-0E7C-40AF-BA20-59EFF5E3375F}" type="presOf" srcId="{0DB8DD9D-8803-4DB3-B445-4FFBB3B4B138}" destId="{C20C493E-A4A0-458A-BBD0-46C5382A7731}" srcOrd="0" destOrd="0" presId="urn:microsoft.com/office/officeart/2016/7/layout/LinearBlockProcessNumbered"/>
    <dgm:cxn modelId="{4D72C23C-CE78-486E-999C-D90811EB6AB9}" srcId="{8C84FFCC-1687-496C-B9F3-3DEF655CC6A4}" destId="{F68F61A6-1DEA-45E6-BFB7-2E4F82F51601}" srcOrd="2" destOrd="0" parTransId="{D0D3FE5A-5FE2-4667-BD8E-F6E96285FFEC}" sibTransId="{17C1C7AD-C077-416A-8C98-245F489EF2B0}"/>
    <dgm:cxn modelId="{E742B15A-EBBD-4358-B350-29798CC538EC}" type="presOf" srcId="{3443B7FE-A902-4667-BE26-C8DBD9BCEE70}" destId="{E8349AE1-EA91-4719-A42D-B2C738BB77E6}" srcOrd="1" destOrd="0" presId="urn:microsoft.com/office/officeart/2016/7/layout/LinearBlockProcessNumbered"/>
    <dgm:cxn modelId="{9811385F-02EC-4209-99C7-040390793DAC}" type="presOf" srcId="{F68F61A6-1DEA-45E6-BFB7-2E4F82F51601}" destId="{A34CD36A-8367-45D8-B17D-9A9842B19B99}" srcOrd="0" destOrd="0" presId="urn:microsoft.com/office/officeart/2016/7/layout/LinearBlockProcessNumbered"/>
    <dgm:cxn modelId="{F9FA5066-8A23-42DD-93A9-4432C8395AEE}" type="presOf" srcId="{0F5BCA22-423D-414D-9360-D62D9298A773}" destId="{07D766B7-88AE-4BD6-B140-177737ABF830}" srcOrd="1" destOrd="0" presId="urn:microsoft.com/office/officeart/2016/7/layout/LinearBlockProcessNumbered"/>
    <dgm:cxn modelId="{94535E6B-A771-46A4-9122-284CF1DB14B6}" type="presOf" srcId="{8C84FFCC-1687-496C-B9F3-3DEF655CC6A4}" destId="{D5B9FDF9-D3F9-40D0-9BFF-A62B459B45D2}" srcOrd="0" destOrd="0" presId="urn:microsoft.com/office/officeart/2016/7/layout/LinearBlockProcessNumbered"/>
    <dgm:cxn modelId="{3D36A47C-2604-4953-BEFC-7AB87521B210}" type="presOf" srcId="{3443B7FE-A902-4667-BE26-C8DBD9BCEE70}" destId="{7140CC11-AE17-4E3F-AAF0-5ED0CC180C8B}" srcOrd="0" destOrd="0" presId="urn:microsoft.com/office/officeart/2016/7/layout/LinearBlockProcessNumbered"/>
    <dgm:cxn modelId="{079142C4-9BEC-4D7A-8901-320B101E44C1}" type="presOf" srcId="{F68F61A6-1DEA-45E6-BFB7-2E4F82F51601}" destId="{4F523BD6-A413-4203-9E0D-C5385B2C2A72}" srcOrd="1" destOrd="0" presId="urn:microsoft.com/office/officeart/2016/7/layout/LinearBlockProcessNumbered"/>
    <dgm:cxn modelId="{7C9852C5-7F8F-4614-A7B3-D4A958A168AD}" srcId="{8C84FFCC-1687-496C-B9F3-3DEF655CC6A4}" destId="{3443B7FE-A902-4667-BE26-C8DBD9BCEE70}" srcOrd="1" destOrd="0" parTransId="{B92EC58D-7924-40DF-BC6C-136CF887D764}" sibTransId="{F1D5DEF0-1A26-4986-8A6D-D8FD33ACDC21}"/>
    <dgm:cxn modelId="{8BF2C5CC-505A-4E2C-9610-7E559D98D9BD}" type="presOf" srcId="{F1D5DEF0-1A26-4986-8A6D-D8FD33ACDC21}" destId="{A59F971B-BD9A-4722-AEF3-9C8E99429F81}" srcOrd="0" destOrd="0" presId="urn:microsoft.com/office/officeart/2016/7/layout/LinearBlockProcessNumbered"/>
    <dgm:cxn modelId="{A55B2DD0-75EF-4C48-AD1A-44C82B5752B2}" srcId="{8C84FFCC-1687-496C-B9F3-3DEF655CC6A4}" destId="{0F5BCA22-423D-414D-9360-D62D9298A773}" srcOrd="0" destOrd="0" parTransId="{C3EF6374-B1A8-47BB-A0C4-C8DFA4B53886}" sibTransId="{0DB8DD9D-8803-4DB3-B445-4FFBB3B4B138}"/>
    <dgm:cxn modelId="{B2B918E8-22AE-4AF4-90F0-E55BA84C4D18}" type="presOf" srcId="{17C1C7AD-C077-416A-8C98-245F489EF2B0}" destId="{5E184169-579D-44C4-8312-B7B96303CEC6}" srcOrd="0" destOrd="0" presId="urn:microsoft.com/office/officeart/2016/7/layout/LinearBlockProcessNumbered"/>
    <dgm:cxn modelId="{C84E7CE8-30C5-4835-AA5F-0BE8945EE872}" type="presOf" srcId="{0F5BCA22-423D-414D-9360-D62D9298A773}" destId="{CC3A854B-168A-42D1-878D-4AA265A25194}" srcOrd="0" destOrd="0" presId="urn:microsoft.com/office/officeart/2016/7/layout/LinearBlockProcessNumbered"/>
    <dgm:cxn modelId="{CA0E4492-5EAE-49DC-8D22-60A0E2D5BF0B}" type="presParOf" srcId="{D5B9FDF9-D3F9-40D0-9BFF-A62B459B45D2}" destId="{53914719-3685-4FD0-8779-54E868C9284F}" srcOrd="0" destOrd="0" presId="urn:microsoft.com/office/officeart/2016/7/layout/LinearBlockProcessNumbered"/>
    <dgm:cxn modelId="{E9FA1296-E154-425E-B786-89F45DCC420C}" type="presParOf" srcId="{53914719-3685-4FD0-8779-54E868C9284F}" destId="{CC3A854B-168A-42D1-878D-4AA265A25194}" srcOrd="0" destOrd="0" presId="urn:microsoft.com/office/officeart/2016/7/layout/LinearBlockProcessNumbered"/>
    <dgm:cxn modelId="{016F54B4-E267-4802-8658-18BDDEA2E604}" type="presParOf" srcId="{53914719-3685-4FD0-8779-54E868C9284F}" destId="{C20C493E-A4A0-458A-BBD0-46C5382A7731}" srcOrd="1" destOrd="0" presId="urn:microsoft.com/office/officeart/2016/7/layout/LinearBlockProcessNumbered"/>
    <dgm:cxn modelId="{2FF559C1-C014-4FDB-8858-8C3327CFFC7E}" type="presParOf" srcId="{53914719-3685-4FD0-8779-54E868C9284F}" destId="{07D766B7-88AE-4BD6-B140-177737ABF830}" srcOrd="2" destOrd="0" presId="urn:microsoft.com/office/officeart/2016/7/layout/LinearBlockProcessNumbered"/>
    <dgm:cxn modelId="{B86EE625-F48C-422E-8564-3821FF7EAFB5}" type="presParOf" srcId="{D5B9FDF9-D3F9-40D0-9BFF-A62B459B45D2}" destId="{CB07BBFD-4836-4FD7-B86B-DD77E9146597}" srcOrd="1" destOrd="0" presId="urn:microsoft.com/office/officeart/2016/7/layout/LinearBlockProcessNumbered"/>
    <dgm:cxn modelId="{025A7C60-97C0-4DA8-936D-FE496997CA7C}" type="presParOf" srcId="{D5B9FDF9-D3F9-40D0-9BFF-A62B459B45D2}" destId="{3AF583CA-00EA-4190-8242-3E67FEC763BC}" srcOrd="2" destOrd="0" presId="urn:microsoft.com/office/officeart/2016/7/layout/LinearBlockProcessNumbered"/>
    <dgm:cxn modelId="{1EB41B33-8C20-4668-85CF-B5B6AF1337D5}" type="presParOf" srcId="{3AF583CA-00EA-4190-8242-3E67FEC763BC}" destId="{7140CC11-AE17-4E3F-AAF0-5ED0CC180C8B}" srcOrd="0" destOrd="0" presId="urn:microsoft.com/office/officeart/2016/7/layout/LinearBlockProcessNumbered"/>
    <dgm:cxn modelId="{E6F56FB0-BC80-4CCC-88C9-3D3261184BEF}" type="presParOf" srcId="{3AF583CA-00EA-4190-8242-3E67FEC763BC}" destId="{A59F971B-BD9A-4722-AEF3-9C8E99429F81}" srcOrd="1" destOrd="0" presId="urn:microsoft.com/office/officeart/2016/7/layout/LinearBlockProcessNumbered"/>
    <dgm:cxn modelId="{5B9FE11F-3A8F-4D2D-9888-F98BEC635452}" type="presParOf" srcId="{3AF583CA-00EA-4190-8242-3E67FEC763BC}" destId="{E8349AE1-EA91-4719-A42D-B2C738BB77E6}" srcOrd="2" destOrd="0" presId="urn:microsoft.com/office/officeart/2016/7/layout/LinearBlockProcessNumbered"/>
    <dgm:cxn modelId="{C577E135-E7B0-4160-8F68-8162244A5640}" type="presParOf" srcId="{D5B9FDF9-D3F9-40D0-9BFF-A62B459B45D2}" destId="{60B12D45-15E5-4935-A486-B1D2611663B2}" srcOrd="3" destOrd="0" presId="urn:microsoft.com/office/officeart/2016/7/layout/LinearBlockProcessNumbered"/>
    <dgm:cxn modelId="{8F630513-9FC9-4F81-A69E-0B2B9F2896C0}" type="presParOf" srcId="{D5B9FDF9-D3F9-40D0-9BFF-A62B459B45D2}" destId="{150EA25F-6E80-41BF-8C88-9C124AF453FD}" srcOrd="4" destOrd="0" presId="urn:microsoft.com/office/officeart/2016/7/layout/LinearBlockProcessNumbered"/>
    <dgm:cxn modelId="{DBE9E888-38E2-4130-9FA2-162DA97D3DAF}" type="presParOf" srcId="{150EA25F-6E80-41BF-8C88-9C124AF453FD}" destId="{A34CD36A-8367-45D8-B17D-9A9842B19B99}" srcOrd="0" destOrd="0" presId="urn:microsoft.com/office/officeart/2016/7/layout/LinearBlockProcessNumbered"/>
    <dgm:cxn modelId="{33168A84-80A2-417B-9708-CFB4878C4316}" type="presParOf" srcId="{150EA25F-6E80-41BF-8C88-9C124AF453FD}" destId="{5E184169-579D-44C4-8312-B7B96303CEC6}" srcOrd="1" destOrd="0" presId="urn:microsoft.com/office/officeart/2016/7/layout/LinearBlockProcessNumbered"/>
    <dgm:cxn modelId="{720B83BB-12AD-401D-B672-1B10C10E5504}" type="presParOf" srcId="{150EA25F-6E80-41BF-8C88-9C124AF453FD}" destId="{4F523BD6-A413-4203-9E0D-C5385B2C2A72}"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BB5F75-59EB-497E-9C4B-D4CB2D83B132}">
      <dsp:nvSpPr>
        <dsp:cNvPr id="0" name=""/>
        <dsp:cNvSpPr/>
      </dsp:nvSpPr>
      <dsp:spPr>
        <a:xfrm>
          <a:off x="0" y="7584"/>
          <a:ext cx="9465564" cy="164970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Compared 5 pairs of securities with similar revenue exposures. One security IPO’d via a traditional IPO while the other was acquired by a SPAC. </a:t>
          </a:r>
        </a:p>
      </dsp:txBody>
      <dsp:txXfrm>
        <a:off x="80532" y="88116"/>
        <a:ext cx="9304500" cy="1488636"/>
      </dsp:txXfrm>
    </dsp:sp>
    <dsp:sp modelId="{CA119064-85E8-4321-8FDA-A0D7343F91E2}">
      <dsp:nvSpPr>
        <dsp:cNvPr id="0" name=""/>
        <dsp:cNvSpPr/>
      </dsp:nvSpPr>
      <dsp:spPr>
        <a:xfrm>
          <a:off x="0" y="1743684"/>
          <a:ext cx="9465564" cy="164970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Observed the securities reactions to 10 variables with linear regression, logistic regression and decision trees. </a:t>
          </a:r>
        </a:p>
      </dsp:txBody>
      <dsp:txXfrm>
        <a:off x="80532" y="1824216"/>
        <a:ext cx="9304500" cy="1488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BB5F75-59EB-497E-9C4B-D4CB2D83B132}">
      <dsp:nvSpPr>
        <dsp:cNvPr id="0" name=""/>
        <dsp:cNvSpPr/>
      </dsp:nvSpPr>
      <dsp:spPr>
        <a:xfrm>
          <a:off x="0" y="7584"/>
          <a:ext cx="9465564" cy="164970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Compared 5 pairs of securities with similar revenue exposures. One security IPO’d via a traditional IPO while the other was acquired by a SPAC. </a:t>
          </a:r>
        </a:p>
      </dsp:txBody>
      <dsp:txXfrm>
        <a:off x="80532" y="88116"/>
        <a:ext cx="9304500" cy="1488636"/>
      </dsp:txXfrm>
    </dsp:sp>
    <dsp:sp modelId="{CA119064-85E8-4321-8FDA-A0D7343F91E2}">
      <dsp:nvSpPr>
        <dsp:cNvPr id="0" name=""/>
        <dsp:cNvSpPr/>
      </dsp:nvSpPr>
      <dsp:spPr>
        <a:xfrm>
          <a:off x="0" y="1743684"/>
          <a:ext cx="9465564" cy="164970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Observed the securities reactions to 10 variables with linear regression, logistic regression and decision trees. </a:t>
          </a:r>
        </a:p>
      </dsp:txBody>
      <dsp:txXfrm>
        <a:off x="80532" y="1824216"/>
        <a:ext cx="9304500" cy="14886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A854B-168A-42D1-878D-4AA265A25194}">
      <dsp:nvSpPr>
        <dsp:cNvPr id="0" name=""/>
        <dsp:cNvSpPr/>
      </dsp:nvSpPr>
      <dsp:spPr>
        <a:xfrm>
          <a:off x="821" y="179348"/>
          <a:ext cx="3327201" cy="399264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933450">
            <a:lnSpc>
              <a:spcPct val="90000"/>
            </a:lnSpc>
            <a:spcBef>
              <a:spcPct val="0"/>
            </a:spcBef>
            <a:spcAft>
              <a:spcPct val="35000"/>
            </a:spcAft>
            <a:buNone/>
          </a:pPr>
          <a:r>
            <a:rPr lang="en-US" sz="2100" kern="1200"/>
            <a:t>Treat SPACs and traditional IPO securities similarly </a:t>
          </a:r>
        </a:p>
      </dsp:txBody>
      <dsp:txXfrm>
        <a:off x="821" y="1776404"/>
        <a:ext cx="3327201" cy="2395585"/>
      </dsp:txXfrm>
    </dsp:sp>
    <dsp:sp modelId="{C20C493E-A4A0-458A-BBD0-46C5382A7731}">
      <dsp:nvSpPr>
        <dsp:cNvPr id="0" name=""/>
        <dsp:cNvSpPr/>
      </dsp:nvSpPr>
      <dsp:spPr>
        <a:xfrm>
          <a:off x="821"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1" y="179348"/>
        <a:ext cx="3327201" cy="1597056"/>
      </dsp:txXfrm>
    </dsp:sp>
    <dsp:sp modelId="{7140CC11-AE17-4E3F-AAF0-5ED0CC180C8B}">
      <dsp:nvSpPr>
        <dsp:cNvPr id="0" name=""/>
        <dsp:cNvSpPr/>
      </dsp:nvSpPr>
      <dsp:spPr>
        <a:xfrm>
          <a:off x="3594199" y="179348"/>
          <a:ext cx="3327201" cy="399264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933450">
            <a:lnSpc>
              <a:spcPct val="90000"/>
            </a:lnSpc>
            <a:spcBef>
              <a:spcPct val="0"/>
            </a:spcBef>
            <a:spcAft>
              <a:spcPct val="35000"/>
            </a:spcAft>
            <a:buNone/>
          </a:pPr>
          <a:r>
            <a:rPr lang="en-US" sz="2100" kern="1200" dirty="0"/>
            <a:t>Run further analysis on RSI across a broader group of securities to see if the relationship can be generalized and applied to a universe of securities</a:t>
          </a:r>
        </a:p>
      </dsp:txBody>
      <dsp:txXfrm>
        <a:off x="3594199" y="1776404"/>
        <a:ext cx="3327201" cy="2395585"/>
      </dsp:txXfrm>
    </dsp:sp>
    <dsp:sp modelId="{A59F971B-BD9A-4722-AEF3-9C8E99429F81}">
      <dsp:nvSpPr>
        <dsp:cNvPr id="0" name=""/>
        <dsp:cNvSpPr/>
      </dsp:nvSpPr>
      <dsp:spPr>
        <a:xfrm>
          <a:off x="3594199"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4199" y="179348"/>
        <a:ext cx="3327201" cy="1597056"/>
      </dsp:txXfrm>
    </dsp:sp>
    <dsp:sp modelId="{A34CD36A-8367-45D8-B17D-9A9842B19B99}">
      <dsp:nvSpPr>
        <dsp:cNvPr id="0" name=""/>
        <dsp:cNvSpPr/>
      </dsp:nvSpPr>
      <dsp:spPr>
        <a:xfrm>
          <a:off x="7187576" y="179348"/>
          <a:ext cx="3327201" cy="399264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933450">
            <a:lnSpc>
              <a:spcPct val="90000"/>
            </a:lnSpc>
            <a:spcBef>
              <a:spcPct val="0"/>
            </a:spcBef>
            <a:spcAft>
              <a:spcPct val="35000"/>
            </a:spcAft>
            <a:buNone/>
          </a:pPr>
          <a:r>
            <a:rPr lang="en-US" sz="2100" kern="1200" dirty="0"/>
            <a:t>Use the logistic regression model as a tool to validate an investor’s choice to trade </a:t>
          </a:r>
        </a:p>
      </dsp:txBody>
      <dsp:txXfrm>
        <a:off x="7187576" y="1776404"/>
        <a:ext cx="3327201" cy="2395585"/>
      </dsp:txXfrm>
    </dsp:sp>
    <dsp:sp modelId="{5E184169-579D-44C4-8312-B7B96303CEC6}">
      <dsp:nvSpPr>
        <dsp:cNvPr id="0" name=""/>
        <dsp:cNvSpPr/>
      </dsp:nvSpPr>
      <dsp:spPr>
        <a:xfrm>
          <a:off x="7187576"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7576" y="179348"/>
        <a:ext cx="3327201" cy="15970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55DF94-7F07-3E4F-ACEC-D735239C17DF}" type="datetimeFigureOut">
              <a:rPr lang="en-US" smtClean="0"/>
              <a:t>12/7/21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89C7E-4319-F242-9FE8-95C38179B882}" type="slidenum">
              <a:rPr lang="en-US" smtClean="0"/>
              <a:t>‹#›</a:t>
            </a:fld>
            <a:endParaRPr lang="en-US"/>
          </a:p>
        </p:txBody>
      </p:sp>
    </p:spTree>
    <p:extLst>
      <p:ext uri="{BB962C8B-B14F-4D97-AF65-F5344CB8AC3E}">
        <p14:creationId xmlns:p14="http://schemas.microsoft.com/office/powerpoint/2010/main" val="3595469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How many years does a SPAC have to complete an acquisition or merger? 2</a:t>
            </a:r>
          </a:p>
          <a:p>
            <a:pPr marL="228600" indent="-228600">
              <a:buAutoNum type="arabicPeriod"/>
            </a:pPr>
            <a:r>
              <a:rPr lang="en-US" dirty="0"/>
              <a:t>What is another name for a SPAC? Blank Check Company</a:t>
            </a:r>
          </a:p>
          <a:p>
            <a:pPr marL="228600" indent="-228600">
              <a:buAutoNum type="arabicPeriod"/>
            </a:pPr>
            <a:r>
              <a:rPr lang="en-US" dirty="0"/>
              <a:t>In what decade did SPACs first appear? 80s</a:t>
            </a:r>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30989C7E-4319-F242-9FE8-95C38179B882}" type="slidenum">
              <a:rPr lang="en-US" smtClean="0"/>
              <a:t>2</a:t>
            </a:fld>
            <a:endParaRPr lang="en-US"/>
          </a:p>
        </p:txBody>
      </p:sp>
    </p:spTree>
    <p:extLst>
      <p:ext uri="{BB962C8B-B14F-4D97-AF65-F5344CB8AC3E}">
        <p14:creationId xmlns:p14="http://schemas.microsoft.com/office/powerpoint/2010/main" val="2217057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Also known as blank check companies, SPACs are publicly traded companies created for the purpose of acquiring or merging with an existing company. At the time of their IPOs, SPACs have no </a:t>
            </a:r>
            <a:r>
              <a:rPr lang="en-US" sz="1200" b="0" i="0" u="none" strike="noStrike" kern="1200">
                <a:solidFill>
                  <a:schemeClr val="tx1"/>
                </a:solidFill>
                <a:effectLst/>
                <a:latin typeface="+mn-lt"/>
                <a:ea typeface="+mn-ea"/>
                <a:cs typeface="+mn-cs"/>
              </a:rPr>
              <a:t>n existing </a:t>
            </a:r>
            <a:r>
              <a:rPr lang="en-US" sz="1200" b="0" i="0" u="none" strike="noStrike" kern="1200" dirty="0">
                <a:solidFill>
                  <a:schemeClr val="tx1"/>
                </a:solidFill>
                <a:effectLst/>
                <a:latin typeface="+mn-lt"/>
                <a:ea typeface="+mn-ea"/>
                <a:cs typeface="+mn-cs"/>
              </a:rPr>
              <a:t>business operations  - they are a shell company at the time of IPO.</a:t>
            </a:r>
          </a:p>
          <a:p>
            <a:pPr rtl="0"/>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Special Purpose Acquisition companies (SPAC) have recently taken the spotlight in the financial world - in only three months, they outperformed the previous year’s issuance record by $4 billion.  In 2020, SPACs accounted for more than 50% of new publicly listed US companies</a:t>
            </a:r>
          </a:p>
          <a:p>
            <a:pPr rtl="0"/>
            <a:endParaRPr lang="en-US" sz="1200" b="0" i="0" u="none" strike="noStrike" kern="1200" dirty="0">
              <a:solidFill>
                <a:schemeClr val="tx1"/>
              </a:solidFill>
              <a:effectLst/>
              <a:latin typeface="+mn-lt"/>
              <a:ea typeface="+mn-ea"/>
              <a:cs typeface="+mn-cs"/>
            </a:endParaRPr>
          </a:p>
          <a:p>
            <a:pPr rtl="0"/>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What makes investing in a SPAC attractive? Speed. A company can go public through the SPAC route in a few months, while the IPO process can take more than a year. Additionally, merging with/being acquired by a SPAC that is sponsored by financial giants is a great way to boost your market visibility overnight.</a:t>
            </a:r>
          </a:p>
          <a:p>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30989C7E-4319-F242-9FE8-95C38179B882}" type="slidenum">
              <a:rPr lang="en-US" smtClean="0"/>
              <a:t>3</a:t>
            </a:fld>
            <a:endParaRPr lang="en-US"/>
          </a:p>
        </p:txBody>
      </p:sp>
    </p:spTree>
    <p:extLst>
      <p:ext uri="{BB962C8B-B14F-4D97-AF65-F5344CB8AC3E}">
        <p14:creationId xmlns:p14="http://schemas.microsoft.com/office/powerpoint/2010/main" val="1381996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you can see, SPACs are dominating the IPO market share - jumping from only 14% in 2007 to nearly 50% in 2020</a:t>
            </a:r>
            <a:endParaRPr lang="en-US" dirty="0"/>
          </a:p>
          <a:p>
            <a:endParaRPr lang="en-US" dirty="0"/>
          </a:p>
        </p:txBody>
      </p:sp>
      <p:sp>
        <p:nvSpPr>
          <p:cNvPr id="4" name="Slide Number Placeholder 3"/>
          <p:cNvSpPr>
            <a:spLocks noGrp="1"/>
          </p:cNvSpPr>
          <p:nvPr>
            <p:ph type="sldNum" sz="quarter" idx="5"/>
          </p:nvPr>
        </p:nvSpPr>
        <p:spPr/>
        <p:txBody>
          <a:bodyPr/>
          <a:lstStyle/>
          <a:p>
            <a:fld id="{30989C7E-4319-F242-9FE8-95C38179B882}" type="slidenum">
              <a:rPr lang="en-US" smtClean="0"/>
              <a:t>4</a:t>
            </a:fld>
            <a:endParaRPr lang="en-US"/>
          </a:p>
        </p:txBody>
      </p:sp>
    </p:spTree>
    <p:extLst>
      <p:ext uri="{BB962C8B-B14F-4D97-AF65-F5344CB8AC3E}">
        <p14:creationId xmlns:p14="http://schemas.microsoft.com/office/powerpoint/2010/main" val="2159765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There is clearly a great deal of opportunity in this market. Our team attempted to uncover the similarities and differences between SPACs and traditional IPO securities regarding the factors that drive the stock price. By examining both securities, we were able to investigate influential features driving price changes. </a:t>
            </a:r>
            <a:r>
              <a:rPr lang="en-US" sz="1200" b="0" i="0" u="none" strike="noStrike" kern="1200">
                <a:solidFill>
                  <a:schemeClr val="tx1"/>
                </a:solidFill>
                <a:effectLst/>
                <a:latin typeface="+mn-lt"/>
                <a:ea typeface="+mn-ea"/>
                <a:cs typeface="+mn-cs"/>
              </a:rPr>
              <a:t>Ultimately, this analysis can be used to make more informed decisions for when to enter and exit the market for both types of securities.</a:t>
            </a:r>
            <a:endParaRPr lang="en-US"/>
          </a:p>
          <a:p>
            <a:endParaRPr lang="en-US"/>
          </a:p>
        </p:txBody>
      </p:sp>
      <p:sp>
        <p:nvSpPr>
          <p:cNvPr id="4" name="Slide Number Placeholder 3"/>
          <p:cNvSpPr>
            <a:spLocks noGrp="1"/>
          </p:cNvSpPr>
          <p:nvPr>
            <p:ph type="sldNum" sz="quarter" idx="5"/>
          </p:nvPr>
        </p:nvSpPr>
        <p:spPr/>
        <p:txBody>
          <a:bodyPr/>
          <a:lstStyle/>
          <a:p>
            <a:fld id="{30989C7E-4319-F242-9FE8-95C38179B882}" type="slidenum">
              <a:rPr lang="en-US" smtClean="0"/>
              <a:t>5</a:t>
            </a:fld>
            <a:endParaRPr lang="en-US"/>
          </a:p>
        </p:txBody>
      </p:sp>
    </p:spTree>
    <p:extLst>
      <p:ext uri="{BB962C8B-B14F-4D97-AF65-F5344CB8AC3E}">
        <p14:creationId xmlns:p14="http://schemas.microsoft.com/office/powerpoint/2010/main" val="55802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C86A-A176-421A-ADD9-C1841194C9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219AB8-B84F-4AD9-B68E-45BFF31D42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BFFEC3-E324-436D-9247-A444A4BD8168}"/>
              </a:ext>
            </a:extLst>
          </p:cNvPr>
          <p:cNvSpPr>
            <a:spLocks noGrp="1"/>
          </p:cNvSpPr>
          <p:nvPr>
            <p:ph type="dt" sz="half" idx="10"/>
          </p:nvPr>
        </p:nvSpPr>
        <p:spPr/>
        <p:txBody>
          <a:bodyPr/>
          <a:lstStyle/>
          <a:p>
            <a:fld id="{F6D664FC-5449-4402-B572-775A5C8ED9CB}" type="datetimeFigureOut">
              <a:rPr lang="en-US" smtClean="0"/>
              <a:t>12/7/21</a:t>
            </a:fld>
            <a:endParaRPr lang="en-US"/>
          </a:p>
        </p:txBody>
      </p:sp>
      <p:sp>
        <p:nvSpPr>
          <p:cNvPr id="5" name="Footer Placeholder 4">
            <a:extLst>
              <a:ext uri="{FF2B5EF4-FFF2-40B4-BE49-F238E27FC236}">
                <a16:creationId xmlns:a16="http://schemas.microsoft.com/office/drawing/2014/main" id="{FCB19F5C-9CC4-4475-97C7-1C3666CA9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133B1-CDF5-46FD-8116-19B42162751D}"/>
              </a:ext>
            </a:extLst>
          </p:cNvPr>
          <p:cNvSpPr>
            <a:spLocks noGrp="1"/>
          </p:cNvSpPr>
          <p:nvPr>
            <p:ph type="sldNum" sz="quarter" idx="12"/>
          </p:nvPr>
        </p:nvSpPr>
        <p:spPr/>
        <p:txBody>
          <a:bodyPr/>
          <a:lstStyle/>
          <a:p>
            <a:fld id="{BFB6776D-F774-4693-8955-C45706D02471}" type="slidenum">
              <a:rPr lang="en-US" smtClean="0"/>
              <a:t>‹#›</a:t>
            </a:fld>
            <a:endParaRPr lang="en-US"/>
          </a:p>
        </p:txBody>
      </p:sp>
    </p:spTree>
    <p:extLst>
      <p:ext uri="{BB962C8B-B14F-4D97-AF65-F5344CB8AC3E}">
        <p14:creationId xmlns:p14="http://schemas.microsoft.com/office/powerpoint/2010/main" val="3513886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C63CE-237B-414F-9716-C553AF2B93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790391-0A1A-48DC-926D-A9461A38AB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1A015E-D323-4BA8-8B72-3F0BE0836620}"/>
              </a:ext>
            </a:extLst>
          </p:cNvPr>
          <p:cNvSpPr>
            <a:spLocks noGrp="1"/>
          </p:cNvSpPr>
          <p:nvPr>
            <p:ph type="dt" sz="half" idx="10"/>
          </p:nvPr>
        </p:nvSpPr>
        <p:spPr/>
        <p:txBody>
          <a:bodyPr/>
          <a:lstStyle/>
          <a:p>
            <a:fld id="{F6D664FC-5449-4402-B572-775A5C8ED9CB}" type="datetimeFigureOut">
              <a:rPr lang="en-US" smtClean="0"/>
              <a:t>12/7/21</a:t>
            </a:fld>
            <a:endParaRPr lang="en-US"/>
          </a:p>
        </p:txBody>
      </p:sp>
      <p:sp>
        <p:nvSpPr>
          <p:cNvPr id="5" name="Footer Placeholder 4">
            <a:extLst>
              <a:ext uri="{FF2B5EF4-FFF2-40B4-BE49-F238E27FC236}">
                <a16:creationId xmlns:a16="http://schemas.microsoft.com/office/drawing/2014/main" id="{FFA6ECD4-771B-4222-B33E-517193450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C55425-A3F0-4ACE-AC28-2F841F1D29CA}"/>
              </a:ext>
            </a:extLst>
          </p:cNvPr>
          <p:cNvSpPr>
            <a:spLocks noGrp="1"/>
          </p:cNvSpPr>
          <p:nvPr>
            <p:ph type="sldNum" sz="quarter" idx="12"/>
          </p:nvPr>
        </p:nvSpPr>
        <p:spPr/>
        <p:txBody>
          <a:bodyPr/>
          <a:lstStyle/>
          <a:p>
            <a:fld id="{BFB6776D-F774-4693-8955-C45706D02471}" type="slidenum">
              <a:rPr lang="en-US" smtClean="0"/>
              <a:t>‹#›</a:t>
            </a:fld>
            <a:endParaRPr lang="en-US"/>
          </a:p>
        </p:txBody>
      </p:sp>
    </p:spTree>
    <p:extLst>
      <p:ext uri="{BB962C8B-B14F-4D97-AF65-F5344CB8AC3E}">
        <p14:creationId xmlns:p14="http://schemas.microsoft.com/office/powerpoint/2010/main" val="2408947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A3E441-2D78-40AD-B0C6-221AF58CA1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1B9D68-9631-4585-A600-9496FFFCCA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56A2F1-CEFE-455B-9517-61D932228119}"/>
              </a:ext>
            </a:extLst>
          </p:cNvPr>
          <p:cNvSpPr>
            <a:spLocks noGrp="1"/>
          </p:cNvSpPr>
          <p:nvPr>
            <p:ph type="dt" sz="half" idx="10"/>
          </p:nvPr>
        </p:nvSpPr>
        <p:spPr/>
        <p:txBody>
          <a:bodyPr/>
          <a:lstStyle/>
          <a:p>
            <a:fld id="{F6D664FC-5449-4402-B572-775A5C8ED9CB}" type="datetimeFigureOut">
              <a:rPr lang="en-US" smtClean="0"/>
              <a:t>12/7/21</a:t>
            </a:fld>
            <a:endParaRPr lang="en-US"/>
          </a:p>
        </p:txBody>
      </p:sp>
      <p:sp>
        <p:nvSpPr>
          <p:cNvPr id="5" name="Footer Placeholder 4">
            <a:extLst>
              <a:ext uri="{FF2B5EF4-FFF2-40B4-BE49-F238E27FC236}">
                <a16:creationId xmlns:a16="http://schemas.microsoft.com/office/drawing/2014/main" id="{A79F3ADE-04A2-47E2-9BE7-294B5AF62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91665-8726-465E-B3B4-D2BF45A1B054}"/>
              </a:ext>
            </a:extLst>
          </p:cNvPr>
          <p:cNvSpPr>
            <a:spLocks noGrp="1"/>
          </p:cNvSpPr>
          <p:nvPr>
            <p:ph type="sldNum" sz="quarter" idx="12"/>
          </p:nvPr>
        </p:nvSpPr>
        <p:spPr/>
        <p:txBody>
          <a:bodyPr/>
          <a:lstStyle/>
          <a:p>
            <a:fld id="{BFB6776D-F774-4693-8955-C45706D02471}" type="slidenum">
              <a:rPr lang="en-US" smtClean="0"/>
              <a:t>‹#›</a:t>
            </a:fld>
            <a:endParaRPr lang="en-US"/>
          </a:p>
        </p:txBody>
      </p:sp>
    </p:spTree>
    <p:extLst>
      <p:ext uri="{BB962C8B-B14F-4D97-AF65-F5344CB8AC3E}">
        <p14:creationId xmlns:p14="http://schemas.microsoft.com/office/powerpoint/2010/main" val="107350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96C6E-DD27-46CA-ADEB-958D8D8682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938AD4-CFBA-4CBB-BD5E-4227C36FCD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1695F9-51D3-46DF-B16B-AAD3857825EA}"/>
              </a:ext>
            </a:extLst>
          </p:cNvPr>
          <p:cNvSpPr>
            <a:spLocks noGrp="1"/>
          </p:cNvSpPr>
          <p:nvPr>
            <p:ph type="dt" sz="half" idx="10"/>
          </p:nvPr>
        </p:nvSpPr>
        <p:spPr/>
        <p:txBody>
          <a:bodyPr/>
          <a:lstStyle/>
          <a:p>
            <a:fld id="{F6D664FC-5449-4402-B572-775A5C8ED9CB}" type="datetimeFigureOut">
              <a:rPr lang="en-US" smtClean="0"/>
              <a:t>12/7/21</a:t>
            </a:fld>
            <a:endParaRPr lang="en-US"/>
          </a:p>
        </p:txBody>
      </p:sp>
      <p:sp>
        <p:nvSpPr>
          <p:cNvPr id="5" name="Footer Placeholder 4">
            <a:extLst>
              <a:ext uri="{FF2B5EF4-FFF2-40B4-BE49-F238E27FC236}">
                <a16:creationId xmlns:a16="http://schemas.microsoft.com/office/drawing/2014/main" id="{1A68C033-CAF5-40C3-BDC0-2355CAE4FC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8A8377-896B-4BA4-BDBD-A41342CA831F}"/>
              </a:ext>
            </a:extLst>
          </p:cNvPr>
          <p:cNvSpPr>
            <a:spLocks noGrp="1"/>
          </p:cNvSpPr>
          <p:nvPr>
            <p:ph type="sldNum" sz="quarter" idx="12"/>
          </p:nvPr>
        </p:nvSpPr>
        <p:spPr/>
        <p:txBody>
          <a:bodyPr/>
          <a:lstStyle/>
          <a:p>
            <a:fld id="{BFB6776D-F774-4693-8955-C45706D02471}" type="slidenum">
              <a:rPr lang="en-US" smtClean="0"/>
              <a:t>‹#›</a:t>
            </a:fld>
            <a:endParaRPr lang="en-US"/>
          </a:p>
        </p:txBody>
      </p:sp>
    </p:spTree>
    <p:extLst>
      <p:ext uri="{BB962C8B-B14F-4D97-AF65-F5344CB8AC3E}">
        <p14:creationId xmlns:p14="http://schemas.microsoft.com/office/powerpoint/2010/main" val="1034830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E84A-56FD-416D-9347-B591378390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857FCA-05A8-4471-862E-96F6F2A7EC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25C0FE-932B-482D-AA7C-3D8F81526C33}"/>
              </a:ext>
            </a:extLst>
          </p:cNvPr>
          <p:cNvSpPr>
            <a:spLocks noGrp="1"/>
          </p:cNvSpPr>
          <p:nvPr>
            <p:ph type="dt" sz="half" idx="10"/>
          </p:nvPr>
        </p:nvSpPr>
        <p:spPr/>
        <p:txBody>
          <a:bodyPr/>
          <a:lstStyle/>
          <a:p>
            <a:fld id="{F6D664FC-5449-4402-B572-775A5C8ED9CB}" type="datetimeFigureOut">
              <a:rPr lang="en-US" smtClean="0"/>
              <a:t>12/7/21</a:t>
            </a:fld>
            <a:endParaRPr lang="en-US"/>
          </a:p>
        </p:txBody>
      </p:sp>
      <p:sp>
        <p:nvSpPr>
          <p:cNvPr id="5" name="Footer Placeholder 4">
            <a:extLst>
              <a:ext uri="{FF2B5EF4-FFF2-40B4-BE49-F238E27FC236}">
                <a16:creationId xmlns:a16="http://schemas.microsoft.com/office/drawing/2014/main" id="{997D4305-1007-4678-9A19-B0726E46D4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DEEA15-D092-45F8-AE08-CD694805282D}"/>
              </a:ext>
            </a:extLst>
          </p:cNvPr>
          <p:cNvSpPr>
            <a:spLocks noGrp="1"/>
          </p:cNvSpPr>
          <p:nvPr>
            <p:ph type="sldNum" sz="quarter" idx="12"/>
          </p:nvPr>
        </p:nvSpPr>
        <p:spPr/>
        <p:txBody>
          <a:bodyPr/>
          <a:lstStyle/>
          <a:p>
            <a:fld id="{BFB6776D-F774-4693-8955-C45706D02471}" type="slidenum">
              <a:rPr lang="en-US" smtClean="0"/>
              <a:t>‹#›</a:t>
            </a:fld>
            <a:endParaRPr lang="en-US"/>
          </a:p>
        </p:txBody>
      </p:sp>
    </p:spTree>
    <p:extLst>
      <p:ext uri="{BB962C8B-B14F-4D97-AF65-F5344CB8AC3E}">
        <p14:creationId xmlns:p14="http://schemas.microsoft.com/office/powerpoint/2010/main" val="1262268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D12B-6B5C-4EDA-A290-CF22128D3A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019EFE-A15B-4CA4-BD00-489F52BB93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C9C4CB-E021-49AF-AE60-333F0D56B2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7F5509-0092-4BFB-A602-9EBF6646CB34}"/>
              </a:ext>
            </a:extLst>
          </p:cNvPr>
          <p:cNvSpPr>
            <a:spLocks noGrp="1"/>
          </p:cNvSpPr>
          <p:nvPr>
            <p:ph type="dt" sz="half" idx="10"/>
          </p:nvPr>
        </p:nvSpPr>
        <p:spPr/>
        <p:txBody>
          <a:bodyPr/>
          <a:lstStyle/>
          <a:p>
            <a:fld id="{F6D664FC-5449-4402-B572-775A5C8ED9CB}" type="datetimeFigureOut">
              <a:rPr lang="en-US" smtClean="0"/>
              <a:t>12/7/21</a:t>
            </a:fld>
            <a:endParaRPr lang="en-US"/>
          </a:p>
        </p:txBody>
      </p:sp>
      <p:sp>
        <p:nvSpPr>
          <p:cNvPr id="6" name="Footer Placeholder 5">
            <a:extLst>
              <a:ext uri="{FF2B5EF4-FFF2-40B4-BE49-F238E27FC236}">
                <a16:creationId xmlns:a16="http://schemas.microsoft.com/office/drawing/2014/main" id="{7D14816B-F26A-47D7-BB47-3BB9D50AF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31BFF9-36A8-4115-B62C-17066CAB22AB}"/>
              </a:ext>
            </a:extLst>
          </p:cNvPr>
          <p:cNvSpPr>
            <a:spLocks noGrp="1"/>
          </p:cNvSpPr>
          <p:nvPr>
            <p:ph type="sldNum" sz="quarter" idx="12"/>
          </p:nvPr>
        </p:nvSpPr>
        <p:spPr/>
        <p:txBody>
          <a:bodyPr/>
          <a:lstStyle/>
          <a:p>
            <a:fld id="{BFB6776D-F774-4693-8955-C45706D02471}" type="slidenum">
              <a:rPr lang="en-US" smtClean="0"/>
              <a:t>‹#›</a:t>
            </a:fld>
            <a:endParaRPr lang="en-US"/>
          </a:p>
        </p:txBody>
      </p:sp>
    </p:spTree>
    <p:extLst>
      <p:ext uri="{BB962C8B-B14F-4D97-AF65-F5344CB8AC3E}">
        <p14:creationId xmlns:p14="http://schemas.microsoft.com/office/powerpoint/2010/main" val="437874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421B-95CA-46F4-B9BA-B1C9CCA448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16506A-F4A1-4C95-9F7D-7EC4380DDE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0CB46C-93AE-4680-9688-E697D35F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8D86A8-4F9E-499F-BD31-FAE1A407C7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73132A-0BEE-48A7-8D81-A0A4E6EA57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5BD45E-A51B-4589-8A62-FF8EE419AC6B}"/>
              </a:ext>
            </a:extLst>
          </p:cNvPr>
          <p:cNvSpPr>
            <a:spLocks noGrp="1"/>
          </p:cNvSpPr>
          <p:nvPr>
            <p:ph type="dt" sz="half" idx="10"/>
          </p:nvPr>
        </p:nvSpPr>
        <p:spPr/>
        <p:txBody>
          <a:bodyPr/>
          <a:lstStyle/>
          <a:p>
            <a:fld id="{F6D664FC-5449-4402-B572-775A5C8ED9CB}" type="datetimeFigureOut">
              <a:rPr lang="en-US" smtClean="0"/>
              <a:t>12/7/21</a:t>
            </a:fld>
            <a:endParaRPr lang="en-US"/>
          </a:p>
        </p:txBody>
      </p:sp>
      <p:sp>
        <p:nvSpPr>
          <p:cNvPr id="8" name="Footer Placeholder 7">
            <a:extLst>
              <a:ext uri="{FF2B5EF4-FFF2-40B4-BE49-F238E27FC236}">
                <a16:creationId xmlns:a16="http://schemas.microsoft.com/office/drawing/2014/main" id="{F56BE1CD-2FF1-4CD7-BD4C-A0344026CB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8BA592-C474-44B3-BB6A-C9CA0894DEF6}"/>
              </a:ext>
            </a:extLst>
          </p:cNvPr>
          <p:cNvSpPr>
            <a:spLocks noGrp="1"/>
          </p:cNvSpPr>
          <p:nvPr>
            <p:ph type="sldNum" sz="quarter" idx="12"/>
          </p:nvPr>
        </p:nvSpPr>
        <p:spPr/>
        <p:txBody>
          <a:bodyPr/>
          <a:lstStyle/>
          <a:p>
            <a:fld id="{BFB6776D-F774-4693-8955-C45706D02471}" type="slidenum">
              <a:rPr lang="en-US" smtClean="0"/>
              <a:t>‹#›</a:t>
            </a:fld>
            <a:endParaRPr lang="en-US"/>
          </a:p>
        </p:txBody>
      </p:sp>
    </p:spTree>
    <p:extLst>
      <p:ext uri="{BB962C8B-B14F-4D97-AF65-F5344CB8AC3E}">
        <p14:creationId xmlns:p14="http://schemas.microsoft.com/office/powerpoint/2010/main" val="3492796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C6DB-98AF-4A0F-A0E4-A9F6530B1C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39361D-B4DC-4E87-B51E-A975FC18680D}"/>
              </a:ext>
            </a:extLst>
          </p:cNvPr>
          <p:cNvSpPr>
            <a:spLocks noGrp="1"/>
          </p:cNvSpPr>
          <p:nvPr>
            <p:ph type="dt" sz="half" idx="10"/>
          </p:nvPr>
        </p:nvSpPr>
        <p:spPr/>
        <p:txBody>
          <a:bodyPr/>
          <a:lstStyle/>
          <a:p>
            <a:fld id="{F6D664FC-5449-4402-B572-775A5C8ED9CB}" type="datetimeFigureOut">
              <a:rPr lang="en-US" smtClean="0"/>
              <a:t>12/7/21</a:t>
            </a:fld>
            <a:endParaRPr lang="en-US"/>
          </a:p>
        </p:txBody>
      </p:sp>
      <p:sp>
        <p:nvSpPr>
          <p:cNvPr id="4" name="Footer Placeholder 3">
            <a:extLst>
              <a:ext uri="{FF2B5EF4-FFF2-40B4-BE49-F238E27FC236}">
                <a16:creationId xmlns:a16="http://schemas.microsoft.com/office/drawing/2014/main" id="{C8AF66EC-C9E4-4F5E-BDB0-7E20AED3D0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18C758-27CC-44AA-A279-49E05359B46A}"/>
              </a:ext>
            </a:extLst>
          </p:cNvPr>
          <p:cNvSpPr>
            <a:spLocks noGrp="1"/>
          </p:cNvSpPr>
          <p:nvPr>
            <p:ph type="sldNum" sz="quarter" idx="12"/>
          </p:nvPr>
        </p:nvSpPr>
        <p:spPr/>
        <p:txBody>
          <a:bodyPr/>
          <a:lstStyle/>
          <a:p>
            <a:fld id="{BFB6776D-F774-4693-8955-C45706D02471}" type="slidenum">
              <a:rPr lang="en-US" smtClean="0"/>
              <a:t>‹#›</a:t>
            </a:fld>
            <a:endParaRPr lang="en-US"/>
          </a:p>
        </p:txBody>
      </p:sp>
    </p:spTree>
    <p:extLst>
      <p:ext uri="{BB962C8B-B14F-4D97-AF65-F5344CB8AC3E}">
        <p14:creationId xmlns:p14="http://schemas.microsoft.com/office/powerpoint/2010/main" val="4166051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D9C7C-7274-49D6-84F6-213FBA92DE38}"/>
              </a:ext>
            </a:extLst>
          </p:cNvPr>
          <p:cNvSpPr>
            <a:spLocks noGrp="1"/>
          </p:cNvSpPr>
          <p:nvPr>
            <p:ph type="dt" sz="half" idx="10"/>
          </p:nvPr>
        </p:nvSpPr>
        <p:spPr/>
        <p:txBody>
          <a:bodyPr/>
          <a:lstStyle/>
          <a:p>
            <a:fld id="{F6D664FC-5449-4402-B572-775A5C8ED9CB}" type="datetimeFigureOut">
              <a:rPr lang="en-US" smtClean="0"/>
              <a:t>12/7/21</a:t>
            </a:fld>
            <a:endParaRPr lang="en-US"/>
          </a:p>
        </p:txBody>
      </p:sp>
      <p:sp>
        <p:nvSpPr>
          <p:cNvPr id="3" name="Footer Placeholder 2">
            <a:extLst>
              <a:ext uri="{FF2B5EF4-FFF2-40B4-BE49-F238E27FC236}">
                <a16:creationId xmlns:a16="http://schemas.microsoft.com/office/drawing/2014/main" id="{5DF616DA-42E2-4A9E-9194-68E95F32B3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47AF5C-9041-4DED-A884-2531FD7A25B5}"/>
              </a:ext>
            </a:extLst>
          </p:cNvPr>
          <p:cNvSpPr>
            <a:spLocks noGrp="1"/>
          </p:cNvSpPr>
          <p:nvPr>
            <p:ph type="sldNum" sz="quarter" idx="12"/>
          </p:nvPr>
        </p:nvSpPr>
        <p:spPr/>
        <p:txBody>
          <a:bodyPr/>
          <a:lstStyle/>
          <a:p>
            <a:fld id="{BFB6776D-F774-4693-8955-C45706D02471}" type="slidenum">
              <a:rPr lang="en-US" smtClean="0"/>
              <a:t>‹#›</a:t>
            </a:fld>
            <a:endParaRPr lang="en-US"/>
          </a:p>
        </p:txBody>
      </p:sp>
    </p:spTree>
    <p:extLst>
      <p:ext uri="{BB962C8B-B14F-4D97-AF65-F5344CB8AC3E}">
        <p14:creationId xmlns:p14="http://schemas.microsoft.com/office/powerpoint/2010/main" val="2817018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83C6B-E1A2-4261-A27E-7B6BA6CD95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6766AE-1D75-4166-86B4-36B1145C7A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F20868-876D-4D94-8B4E-66420C3CB2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1C12BA-2E2C-4630-9B3A-41A8903B0041}"/>
              </a:ext>
            </a:extLst>
          </p:cNvPr>
          <p:cNvSpPr>
            <a:spLocks noGrp="1"/>
          </p:cNvSpPr>
          <p:nvPr>
            <p:ph type="dt" sz="half" idx="10"/>
          </p:nvPr>
        </p:nvSpPr>
        <p:spPr/>
        <p:txBody>
          <a:bodyPr/>
          <a:lstStyle/>
          <a:p>
            <a:fld id="{F6D664FC-5449-4402-B572-775A5C8ED9CB}" type="datetimeFigureOut">
              <a:rPr lang="en-US" smtClean="0"/>
              <a:t>12/7/21</a:t>
            </a:fld>
            <a:endParaRPr lang="en-US"/>
          </a:p>
        </p:txBody>
      </p:sp>
      <p:sp>
        <p:nvSpPr>
          <p:cNvPr id="6" name="Footer Placeholder 5">
            <a:extLst>
              <a:ext uri="{FF2B5EF4-FFF2-40B4-BE49-F238E27FC236}">
                <a16:creationId xmlns:a16="http://schemas.microsoft.com/office/drawing/2014/main" id="{212D7B68-EB28-4DBB-823E-9AC7C4B660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425B5D-E762-450C-AF71-937D75CB4CC9}"/>
              </a:ext>
            </a:extLst>
          </p:cNvPr>
          <p:cNvSpPr>
            <a:spLocks noGrp="1"/>
          </p:cNvSpPr>
          <p:nvPr>
            <p:ph type="sldNum" sz="quarter" idx="12"/>
          </p:nvPr>
        </p:nvSpPr>
        <p:spPr/>
        <p:txBody>
          <a:bodyPr/>
          <a:lstStyle/>
          <a:p>
            <a:fld id="{BFB6776D-F774-4693-8955-C45706D02471}" type="slidenum">
              <a:rPr lang="en-US" smtClean="0"/>
              <a:t>‹#›</a:t>
            </a:fld>
            <a:endParaRPr lang="en-US"/>
          </a:p>
        </p:txBody>
      </p:sp>
    </p:spTree>
    <p:extLst>
      <p:ext uri="{BB962C8B-B14F-4D97-AF65-F5344CB8AC3E}">
        <p14:creationId xmlns:p14="http://schemas.microsoft.com/office/powerpoint/2010/main" val="428933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7A29C-2591-4D04-95AE-7A563FCAC3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F1C6FE-10FE-40ED-9D8E-F97B587048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0A6B2A-2EAA-421D-87A4-4FF4E4E951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550515-83C4-4C83-850A-826138DD1D02}"/>
              </a:ext>
            </a:extLst>
          </p:cNvPr>
          <p:cNvSpPr>
            <a:spLocks noGrp="1"/>
          </p:cNvSpPr>
          <p:nvPr>
            <p:ph type="dt" sz="half" idx="10"/>
          </p:nvPr>
        </p:nvSpPr>
        <p:spPr/>
        <p:txBody>
          <a:bodyPr/>
          <a:lstStyle/>
          <a:p>
            <a:fld id="{F6D664FC-5449-4402-B572-775A5C8ED9CB}" type="datetimeFigureOut">
              <a:rPr lang="en-US" smtClean="0"/>
              <a:t>12/7/21</a:t>
            </a:fld>
            <a:endParaRPr lang="en-US"/>
          </a:p>
        </p:txBody>
      </p:sp>
      <p:sp>
        <p:nvSpPr>
          <p:cNvPr id="6" name="Footer Placeholder 5">
            <a:extLst>
              <a:ext uri="{FF2B5EF4-FFF2-40B4-BE49-F238E27FC236}">
                <a16:creationId xmlns:a16="http://schemas.microsoft.com/office/drawing/2014/main" id="{7192229D-C9E8-4828-93D2-674B8DC22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75AD5A-8C8D-4655-AED6-9C4B2BF2B901}"/>
              </a:ext>
            </a:extLst>
          </p:cNvPr>
          <p:cNvSpPr>
            <a:spLocks noGrp="1"/>
          </p:cNvSpPr>
          <p:nvPr>
            <p:ph type="sldNum" sz="quarter" idx="12"/>
          </p:nvPr>
        </p:nvSpPr>
        <p:spPr/>
        <p:txBody>
          <a:bodyPr/>
          <a:lstStyle/>
          <a:p>
            <a:fld id="{BFB6776D-F774-4693-8955-C45706D02471}" type="slidenum">
              <a:rPr lang="en-US" smtClean="0"/>
              <a:t>‹#›</a:t>
            </a:fld>
            <a:endParaRPr lang="en-US"/>
          </a:p>
        </p:txBody>
      </p:sp>
    </p:spTree>
    <p:extLst>
      <p:ext uri="{BB962C8B-B14F-4D97-AF65-F5344CB8AC3E}">
        <p14:creationId xmlns:p14="http://schemas.microsoft.com/office/powerpoint/2010/main" val="370642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316C51-82C1-4833-9E47-F06CDC14F6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681325-C2EA-4D72-8147-621B7D32C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7DCD6-9523-4ED8-A026-98680AA42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D664FC-5449-4402-B572-775A5C8ED9CB}" type="datetimeFigureOut">
              <a:rPr lang="en-US" smtClean="0"/>
              <a:t>12/7/21</a:t>
            </a:fld>
            <a:endParaRPr lang="en-US"/>
          </a:p>
        </p:txBody>
      </p:sp>
      <p:sp>
        <p:nvSpPr>
          <p:cNvPr id="5" name="Footer Placeholder 4">
            <a:extLst>
              <a:ext uri="{FF2B5EF4-FFF2-40B4-BE49-F238E27FC236}">
                <a16:creationId xmlns:a16="http://schemas.microsoft.com/office/drawing/2014/main" id="{FE98FC0D-87CE-4918-BC58-B84E91C916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C40E04-EE71-42F1-AB50-54A8262718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B6776D-F774-4693-8955-C45706D02471}" type="slidenum">
              <a:rPr lang="en-US" smtClean="0"/>
              <a:t>‹#›</a:t>
            </a:fld>
            <a:endParaRPr lang="en-US"/>
          </a:p>
        </p:txBody>
      </p:sp>
    </p:spTree>
    <p:extLst>
      <p:ext uri="{BB962C8B-B14F-4D97-AF65-F5344CB8AC3E}">
        <p14:creationId xmlns:p14="http://schemas.microsoft.com/office/powerpoint/2010/main" val="1202996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F4AC6C68-F125-48AD-A5B4-89AD5E797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04C0E5DA-5624-49BC-AC1E-30229AA5B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05709" y="682754"/>
            <a:ext cx="5492493" cy="5492493"/>
          </a:xfrm>
          <a:custGeom>
            <a:avLst/>
            <a:gdLst>
              <a:gd name="connsiteX0" fmla="*/ 2746247 w 5492493"/>
              <a:gd name="connsiteY0" fmla="*/ 0 h 5492493"/>
              <a:gd name="connsiteX1" fmla="*/ 5492493 w 5492493"/>
              <a:gd name="connsiteY1" fmla="*/ 2746247 h 5492493"/>
              <a:gd name="connsiteX2" fmla="*/ 2746247 w 5492493"/>
              <a:gd name="connsiteY2" fmla="*/ 5492493 h 5492493"/>
              <a:gd name="connsiteX3" fmla="*/ 0 w 5492493"/>
              <a:gd name="connsiteY3" fmla="*/ 2746247 h 5492493"/>
              <a:gd name="connsiteX4" fmla="*/ 2746247 w 5492493"/>
              <a:gd name="connsiteY4" fmla="*/ 0 h 54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2493" h="5492493">
                <a:moveTo>
                  <a:pt x="2746247" y="0"/>
                </a:moveTo>
                <a:cubicBezTo>
                  <a:pt x="4262957" y="0"/>
                  <a:pt x="5492493" y="1229536"/>
                  <a:pt x="5492493" y="2746247"/>
                </a:cubicBezTo>
                <a:cubicBezTo>
                  <a:pt x="5492493" y="4262957"/>
                  <a:pt x="4262957" y="5492493"/>
                  <a:pt x="2746247" y="5492493"/>
                </a:cubicBezTo>
                <a:cubicBezTo>
                  <a:pt x="1229536" y="5492493"/>
                  <a:pt x="0" y="4262957"/>
                  <a:pt x="0" y="2746247"/>
                </a:cubicBezTo>
                <a:cubicBezTo>
                  <a:pt x="0" y="1229536"/>
                  <a:pt x="1229536" y="0"/>
                  <a:pt x="2746247" y="0"/>
                </a:cubicBezTo>
                <a:close/>
              </a:path>
            </a:pathLst>
          </a:cu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Shape 67">
            <a:extLst>
              <a:ext uri="{FF2B5EF4-FFF2-40B4-BE49-F238E27FC236}">
                <a16:creationId xmlns:a16="http://schemas.microsoft.com/office/drawing/2014/main" id="{25E157ED-E992-43F3-9A84-96C30A5C4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301542" y="3567390"/>
            <a:ext cx="2311806" cy="2303982"/>
          </a:xfrm>
          <a:custGeom>
            <a:avLst/>
            <a:gdLst>
              <a:gd name="connsiteX0" fmla="*/ 0 w 3108399"/>
              <a:gd name="connsiteY0" fmla="*/ 0 h 3097879"/>
              <a:gd name="connsiteX1" fmla="*/ 159985 w 3108399"/>
              <a:gd name="connsiteY1" fmla="*/ 4045 h 3097879"/>
              <a:gd name="connsiteX2" fmla="*/ 3092907 w 3108399"/>
              <a:gd name="connsiteY2" fmla="*/ 2791087 h 3097879"/>
              <a:gd name="connsiteX3" fmla="*/ 3108399 w 3108399"/>
              <a:gd name="connsiteY3" fmla="*/ 3097879 h 3097879"/>
              <a:gd name="connsiteX4" fmla="*/ 2470733 w 3108399"/>
              <a:gd name="connsiteY4" fmla="*/ 3097879 h 3097879"/>
              <a:gd name="connsiteX5" fmla="*/ 2458534 w 3108399"/>
              <a:gd name="connsiteY5" fmla="*/ 2856285 h 3097879"/>
              <a:gd name="connsiteX6" fmla="*/ 252674 w 3108399"/>
              <a:gd name="connsiteY6" fmla="*/ 650424 h 3097879"/>
              <a:gd name="connsiteX7" fmla="*/ 0 w 3108399"/>
              <a:gd name="connsiteY7" fmla="*/ 637665 h 309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8399" h="3097879">
                <a:moveTo>
                  <a:pt x="0" y="0"/>
                </a:moveTo>
                <a:lnTo>
                  <a:pt x="159985" y="4045"/>
                </a:lnTo>
                <a:cubicBezTo>
                  <a:pt x="1696687" y="81941"/>
                  <a:pt x="2939004" y="1275632"/>
                  <a:pt x="3092907" y="2791087"/>
                </a:cubicBezTo>
                <a:lnTo>
                  <a:pt x="3108399" y="3097879"/>
                </a:lnTo>
                <a:lnTo>
                  <a:pt x="2470733" y="3097879"/>
                </a:lnTo>
                <a:lnTo>
                  <a:pt x="2458534" y="2856285"/>
                </a:lnTo>
                <a:cubicBezTo>
                  <a:pt x="2340416" y="1693197"/>
                  <a:pt x="1415762" y="768542"/>
                  <a:pt x="252674" y="650424"/>
                </a:cubicBezTo>
                <a:lnTo>
                  <a:pt x="0" y="637665"/>
                </a:ln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C64A2F3-79CF-4562-9C78-3EE64B00E51C}"/>
              </a:ext>
            </a:extLst>
          </p:cNvPr>
          <p:cNvSpPr>
            <a:spLocks noGrp="1"/>
          </p:cNvSpPr>
          <p:nvPr>
            <p:ph type="ctrTitle"/>
          </p:nvPr>
        </p:nvSpPr>
        <p:spPr>
          <a:xfrm>
            <a:off x="2060812" y="1533463"/>
            <a:ext cx="4101152" cy="3514294"/>
          </a:xfrm>
        </p:spPr>
        <p:txBody>
          <a:bodyPr anchor="ctr">
            <a:normAutofit/>
          </a:bodyPr>
          <a:lstStyle/>
          <a:p>
            <a:pPr algn="l"/>
            <a:r>
              <a:rPr lang="en-US" sz="4400"/>
              <a:t>Analysis of Special Purpose Acquisition Companies</a:t>
            </a:r>
          </a:p>
        </p:txBody>
      </p:sp>
      <p:sp>
        <p:nvSpPr>
          <p:cNvPr id="3" name="Subtitle 2">
            <a:extLst>
              <a:ext uri="{FF2B5EF4-FFF2-40B4-BE49-F238E27FC236}">
                <a16:creationId xmlns:a16="http://schemas.microsoft.com/office/drawing/2014/main" id="{E371BE60-1DF0-443C-A5B2-18A5BCF1D9E9}"/>
              </a:ext>
            </a:extLst>
          </p:cNvPr>
          <p:cNvSpPr>
            <a:spLocks noGrp="1"/>
          </p:cNvSpPr>
          <p:nvPr>
            <p:ph type="subTitle" idx="1"/>
          </p:nvPr>
        </p:nvSpPr>
        <p:spPr>
          <a:xfrm>
            <a:off x="7553305" y="2569757"/>
            <a:ext cx="3988244" cy="1441706"/>
          </a:xfrm>
        </p:spPr>
        <p:txBody>
          <a:bodyPr anchor="ctr">
            <a:normAutofit/>
          </a:bodyPr>
          <a:lstStyle/>
          <a:p>
            <a:pPr algn="l"/>
            <a:r>
              <a:rPr lang="en-US" sz="3200" dirty="0"/>
              <a:t>Ben Bresalier &amp; Kim Harrison, Krista Labovich </a:t>
            </a:r>
          </a:p>
        </p:txBody>
      </p:sp>
      <p:sp>
        <p:nvSpPr>
          <p:cNvPr id="70" name="Oval 69">
            <a:extLst>
              <a:ext uri="{FF2B5EF4-FFF2-40B4-BE49-F238E27FC236}">
                <a16:creationId xmlns:a16="http://schemas.microsoft.com/office/drawing/2014/main" id="{AEFD253A-9BCA-430B-979A-AA2F8445D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360" y="3024171"/>
            <a:ext cx="435428" cy="435428"/>
          </a:xfrm>
          <a:prstGeom prst="ellipse">
            <a:avLst/>
          </a:prstGeom>
          <a:solidFill>
            <a:schemeClr val="tx1">
              <a:lumMod val="50000"/>
              <a:lumOff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960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D4CA8-8DE6-4874-9315-17AF2037D9E7}"/>
              </a:ext>
            </a:extLst>
          </p:cNvPr>
          <p:cNvSpPr>
            <a:spLocks noGrp="1"/>
          </p:cNvSpPr>
          <p:nvPr>
            <p:ph type="title"/>
          </p:nvPr>
        </p:nvSpPr>
        <p:spPr>
          <a:xfrm>
            <a:off x="804673" y="1445494"/>
            <a:ext cx="3616856" cy="4376572"/>
          </a:xfrm>
        </p:spPr>
        <p:txBody>
          <a:bodyPr anchor="ctr">
            <a:normAutofit/>
          </a:bodyPr>
          <a:lstStyle/>
          <a:p>
            <a:r>
              <a:rPr lang="en-US" sz="4800" dirty="0"/>
              <a:t>Findings: Decision Trees </a:t>
            </a:r>
          </a:p>
        </p:txBody>
      </p:sp>
      <p:sp>
        <p:nvSpPr>
          <p:cNvPr id="15" name="Freeform: Shape 14">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8520A2-B777-4FD3-8346-33EC20C63636}"/>
              </a:ext>
            </a:extLst>
          </p:cNvPr>
          <p:cNvSpPr>
            <a:spLocks noGrp="1"/>
          </p:cNvSpPr>
          <p:nvPr>
            <p:ph idx="1"/>
          </p:nvPr>
        </p:nvSpPr>
        <p:spPr>
          <a:xfrm>
            <a:off x="5378824" y="1399032"/>
            <a:ext cx="6219010" cy="4471416"/>
          </a:xfrm>
        </p:spPr>
        <p:txBody>
          <a:bodyPr anchor="ctr">
            <a:normAutofit/>
          </a:bodyPr>
          <a:lstStyle/>
          <a:p>
            <a:r>
              <a:rPr lang="en-US" sz="2200" b="0" i="0" u="none" strike="noStrike" dirty="0">
                <a:solidFill>
                  <a:schemeClr val="bg1"/>
                </a:solidFill>
                <a:effectLst/>
              </a:rPr>
              <a:t>Similar reactions to variable for both SPACs and Non-SPACS</a:t>
            </a:r>
          </a:p>
          <a:p>
            <a:r>
              <a:rPr lang="en-US" sz="2200" dirty="0">
                <a:solidFill>
                  <a:schemeClr val="bg1"/>
                </a:solidFill>
              </a:rPr>
              <a:t>9 out of 10 trees reinforced that RSI is the best predictor of an upward or downward movement in price </a:t>
            </a:r>
          </a:p>
        </p:txBody>
      </p:sp>
    </p:spTree>
    <p:extLst>
      <p:ext uri="{BB962C8B-B14F-4D97-AF65-F5344CB8AC3E}">
        <p14:creationId xmlns:p14="http://schemas.microsoft.com/office/powerpoint/2010/main" val="11261042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D4CA8-8DE6-4874-9315-17AF2037D9E7}"/>
              </a:ext>
            </a:extLst>
          </p:cNvPr>
          <p:cNvSpPr>
            <a:spLocks noGrp="1"/>
          </p:cNvSpPr>
          <p:nvPr>
            <p:ph type="title"/>
          </p:nvPr>
        </p:nvSpPr>
        <p:spPr>
          <a:xfrm>
            <a:off x="804673" y="1445494"/>
            <a:ext cx="3616856" cy="4376572"/>
          </a:xfrm>
        </p:spPr>
        <p:txBody>
          <a:bodyPr anchor="ctr">
            <a:normAutofit/>
          </a:bodyPr>
          <a:lstStyle/>
          <a:p>
            <a:r>
              <a:rPr lang="en-US" sz="4800" dirty="0"/>
              <a:t>Conclusions</a:t>
            </a:r>
          </a:p>
        </p:txBody>
      </p:sp>
      <p:sp>
        <p:nvSpPr>
          <p:cNvPr id="15" name="Freeform: Shape 14">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8520A2-B777-4FD3-8346-33EC20C63636}"/>
              </a:ext>
            </a:extLst>
          </p:cNvPr>
          <p:cNvSpPr>
            <a:spLocks noGrp="1"/>
          </p:cNvSpPr>
          <p:nvPr>
            <p:ph idx="1"/>
          </p:nvPr>
        </p:nvSpPr>
        <p:spPr>
          <a:xfrm>
            <a:off x="5378824" y="1399032"/>
            <a:ext cx="6219010" cy="4471416"/>
          </a:xfrm>
        </p:spPr>
        <p:txBody>
          <a:bodyPr anchor="ctr">
            <a:normAutofit/>
          </a:bodyPr>
          <a:lstStyle/>
          <a:p>
            <a:r>
              <a:rPr lang="en-US" sz="2400" dirty="0">
                <a:solidFill>
                  <a:schemeClr val="bg1"/>
                </a:solidFill>
              </a:rPr>
              <a:t>There is no key significance between SPACs and traditional IPOs for the variables observed </a:t>
            </a:r>
          </a:p>
          <a:p>
            <a:r>
              <a:rPr lang="en-US" sz="2400" dirty="0">
                <a:solidFill>
                  <a:schemeClr val="bg1"/>
                </a:solidFill>
              </a:rPr>
              <a:t>The Relative Strength Index is a key indicator of price change for all securities and should be evaluated further </a:t>
            </a:r>
          </a:p>
        </p:txBody>
      </p:sp>
    </p:spTree>
    <p:extLst>
      <p:ext uri="{BB962C8B-B14F-4D97-AF65-F5344CB8AC3E}">
        <p14:creationId xmlns:p14="http://schemas.microsoft.com/office/powerpoint/2010/main" val="93007278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4" descr="Graph on document with pen">
            <a:extLst>
              <a:ext uri="{FF2B5EF4-FFF2-40B4-BE49-F238E27FC236}">
                <a16:creationId xmlns:a16="http://schemas.microsoft.com/office/drawing/2014/main" id="{9F388087-750B-432B-8123-1EAAAAB0E1E4}"/>
              </a:ext>
            </a:extLst>
          </p:cNvPr>
          <p:cNvPicPr>
            <a:picLocks noChangeAspect="1"/>
          </p:cNvPicPr>
          <p:nvPr/>
        </p:nvPicPr>
        <p:blipFill rotWithShape="1">
          <a:blip r:embed="rId2">
            <a:alphaModFix amt="35000"/>
          </a:blip>
          <a:srcRect t="1510" b="14220"/>
          <a:stretch/>
        </p:blipFill>
        <p:spPr>
          <a:xfrm>
            <a:off x="20" y="10"/>
            <a:ext cx="12191980" cy="6857990"/>
          </a:xfrm>
          <a:prstGeom prst="rect">
            <a:avLst/>
          </a:prstGeom>
        </p:spPr>
      </p:pic>
      <p:sp>
        <p:nvSpPr>
          <p:cNvPr id="2" name="Title 1">
            <a:extLst>
              <a:ext uri="{FF2B5EF4-FFF2-40B4-BE49-F238E27FC236}">
                <a16:creationId xmlns:a16="http://schemas.microsoft.com/office/drawing/2014/main" id="{350D9909-51F0-4943-9E00-27A4D96A2585}"/>
              </a:ext>
            </a:extLst>
          </p:cNvPr>
          <p:cNvSpPr>
            <a:spLocks noGrp="1"/>
          </p:cNvSpPr>
          <p:nvPr>
            <p:ph type="title"/>
          </p:nvPr>
        </p:nvSpPr>
        <p:spPr>
          <a:xfrm>
            <a:off x="838200" y="365125"/>
            <a:ext cx="10515600" cy="1325563"/>
          </a:xfrm>
        </p:spPr>
        <p:txBody>
          <a:bodyPr>
            <a:normAutofit/>
          </a:bodyPr>
          <a:lstStyle/>
          <a:p>
            <a:r>
              <a:rPr lang="en-US">
                <a:solidFill>
                  <a:srgbClr val="FFFFFF"/>
                </a:solidFill>
              </a:rPr>
              <a:t>What is RSI (Relative Strength Index)?</a:t>
            </a:r>
          </a:p>
        </p:txBody>
      </p:sp>
      <p:sp>
        <p:nvSpPr>
          <p:cNvPr id="3" name="Content Placeholder 2">
            <a:extLst>
              <a:ext uri="{FF2B5EF4-FFF2-40B4-BE49-F238E27FC236}">
                <a16:creationId xmlns:a16="http://schemas.microsoft.com/office/drawing/2014/main" id="{F96FCA8E-B8DF-49C3-8D88-8C0B268E795B}"/>
              </a:ext>
            </a:extLst>
          </p:cNvPr>
          <p:cNvSpPr>
            <a:spLocks noGrp="1"/>
          </p:cNvSpPr>
          <p:nvPr>
            <p:ph idx="1"/>
          </p:nvPr>
        </p:nvSpPr>
        <p:spPr>
          <a:xfrm>
            <a:off x="838200" y="1825625"/>
            <a:ext cx="10515600" cy="4351338"/>
          </a:xfrm>
        </p:spPr>
        <p:txBody>
          <a:bodyPr>
            <a:normAutofit/>
          </a:bodyPr>
          <a:lstStyle/>
          <a:p>
            <a:r>
              <a:rPr lang="en-US">
                <a:solidFill>
                  <a:srgbClr val="FFFFFF"/>
                </a:solidFill>
              </a:rPr>
              <a:t>A technical indicator based off of a calculation of 14 day gains and losses </a:t>
            </a:r>
          </a:p>
          <a:p>
            <a:r>
              <a:rPr lang="en-US" b="0" i="0" u="none" strike="noStrike">
                <a:solidFill>
                  <a:srgbClr val="FFFFFF"/>
                </a:solidFill>
                <a:effectLst/>
              </a:rPr>
              <a:t> Oscillates on a scale between 0 and 100. </a:t>
            </a:r>
          </a:p>
          <a:p>
            <a:pPr lvl="1"/>
            <a:r>
              <a:rPr lang="en-US" b="0" i="0" u="none" strike="noStrike">
                <a:solidFill>
                  <a:srgbClr val="FFFFFF"/>
                </a:solidFill>
                <a:effectLst/>
              </a:rPr>
              <a:t>A reading above 70 warns of an overbought condition and is likely to encounter a downward correction. </a:t>
            </a:r>
          </a:p>
          <a:p>
            <a:pPr lvl="1"/>
            <a:r>
              <a:rPr lang="en-US" b="0" i="0" u="none" strike="noStrike">
                <a:solidFill>
                  <a:srgbClr val="FFFFFF"/>
                </a:solidFill>
                <a:effectLst/>
              </a:rPr>
              <a:t>Readings below 30 are considered an oversold condition and warns of an imminent upward correction.</a:t>
            </a:r>
          </a:p>
        </p:txBody>
      </p:sp>
    </p:spTree>
    <p:extLst>
      <p:ext uri="{BB962C8B-B14F-4D97-AF65-F5344CB8AC3E}">
        <p14:creationId xmlns:p14="http://schemas.microsoft.com/office/powerpoint/2010/main" val="281451839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2050" name="Picture 2" descr="What is RSI? - Relative Strength Index - Fidelity">
            <a:extLst>
              <a:ext uri="{FF2B5EF4-FFF2-40B4-BE49-F238E27FC236}">
                <a16:creationId xmlns:a16="http://schemas.microsoft.com/office/drawing/2014/main" id="{239CB33E-9445-493A-A3D2-C2B955D220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005" r="-1" b="-1"/>
          <a:stretch/>
        </p:blipFill>
        <p:spPr bwMode="auto">
          <a:xfrm>
            <a:off x="321733" y="321733"/>
            <a:ext cx="11548534" cy="6214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59814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7">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CF509F-3D0A-4D3A-8A26-D703B4B08EE8}"/>
              </a:ext>
            </a:extLst>
          </p:cNvPr>
          <p:cNvSpPr>
            <a:spLocks noGrp="1"/>
          </p:cNvSpPr>
          <p:nvPr>
            <p:ph type="title"/>
          </p:nvPr>
        </p:nvSpPr>
        <p:spPr>
          <a:xfrm>
            <a:off x="838200" y="621792"/>
            <a:ext cx="4795157" cy="5413248"/>
          </a:xfrm>
        </p:spPr>
        <p:txBody>
          <a:bodyPr>
            <a:normAutofit/>
          </a:bodyPr>
          <a:lstStyle/>
          <a:p>
            <a:r>
              <a:rPr lang="en-US" sz="5200">
                <a:solidFill>
                  <a:schemeClr val="bg1"/>
                </a:solidFill>
              </a:rPr>
              <a:t>Evaluating RSI as a Significant Indicator </a:t>
            </a:r>
          </a:p>
        </p:txBody>
      </p:sp>
      <p:sp>
        <p:nvSpPr>
          <p:cNvPr id="3" name="Content Placeholder 2">
            <a:extLst>
              <a:ext uri="{FF2B5EF4-FFF2-40B4-BE49-F238E27FC236}">
                <a16:creationId xmlns:a16="http://schemas.microsoft.com/office/drawing/2014/main" id="{071F5110-9CDB-4688-A30D-0E385E18A46F}"/>
              </a:ext>
            </a:extLst>
          </p:cNvPr>
          <p:cNvSpPr>
            <a:spLocks noGrp="1"/>
          </p:cNvSpPr>
          <p:nvPr>
            <p:ph idx="1"/>
          </p:nvPr>
        </p:nvSpPr>
        <p:spPr>
          <a:xfrm>
            <a:off x="6521450" y="621792"/>
            <a:ext cx="4832349" cy="5413248"/>
          </a:xfrm>
        </p:spPr>
        <p:txBody>
          <a:bodyPr anchor="ctr">
            <a:normAutofit/>
          </a:bodyPr>
          <a:lstStyle/>
          <a:p>
            <a:r>
              <a:rPr lang="en-US" sz="1700"/>
              <a:t>Created logistic regression model using RSI as the independent variable. </a:t>
            </a:r>
          </a:p>
          <a:p>
            <a:r>
              <a:rPr lang="en-US" sz="1700"/>
              <a:t>Used the probability output to predict if the security’s price would go up or down based off of 50% threshold. </a:t>
            </a:r>
          </a:p>
          <a:p>
            <a:r>
              <a:rPr lang="en-US" sz="1700"/>
              <a:t>Theoretically invested $100 per security in the test set based off of our recommendations provided by the output. </a:t>
            </a:r>
          </a:p>
          <a:p>
            <a:pPr lvl="1"/>
            <a:r>
              <a:rPr lang="en-US" sz="1700"/>
              <a:t>Buy when the price of the security is predicted to go up and reap benefits or consequences of percent change in price. </a:t>
            </a:r>
          </a:p>
          <a:p>
            <a:pPr lvl="1"/>
            <a:r>
              <a:rPr lang="en-US" sz="1700"/>
              <a:t>Sell when the price of the security is predicted to go down and forfeit benefits or consequences of percent change in price.</a:t>
            </a:r>
          </a:p>
          <a:p>
            <a:r>
              <a:rPr lang="en-US" sz="1700"/>
              <a:t>Compared this to a buy and hold method which looks at the cumulative percent change in price over the time frame of the test set </a:t>
            </a:r>
          </a:p>
          <a:p>
            <a:endParaRPr lang="en-US" sz="1700"/>
          </a:p>
        </p:txBody>
      </p:sp>
    </p:spTree>
    <p:extLst>
      <p:ext uri="{BB962C8B-B14F-4D97-AF65-F5344CB8AC3E}">
        <p14:creationId xmlns:p14="http://schemas.microsoft.com/office/powerpoint/2010/main" val="958517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6"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7"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8" name="Rectangle 74">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1026" name="Picture 2" descr="SHOW ME THE MONEY. Remember the scene in Jerry Maguire… | by Anand | Medium">
            <a:extLst>
              <a:ext uri="{FF2B5EF4-FFF2-40B4-BE49-F238E27FC236}">
                <a16:creationId xmlns:a16="http://schemas.microsoft.com/office/drawing/2014/main" id="{0EBD36B9-088D-4DF5-AB06-6CE685C7025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8666" y="1286934"/>
            <a:ext cx="7614669" cy="4105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195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1858FD-8DC6-4C72-BD22-8BC96F64F76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Results </a:t>
            </a:r>
          </a:p>
        </p:txBody>
      </p:sp>
      <p:sp>
        <p:nvSpPr>
          <p:cNvPr id="5" name="Rectangle 1">
            <a:extLst>
              <a:ext uri="{FF2B5EF4-FFF2-40B4-BE49-F238E27FC236}">
                <a16:creationId xmlns:a16="http://schemas.microsoft.com/office/drawing/2014/main" id="{D7CA1D2E-2F17-4F55-A80D-5F496DA13C53}"/>
              </a:ext>
            </a:extLst>
          </p:cNvPr>
          <p:cNvSpPr>
            <a:spLocks noChangeArrowheads="1"/>
          </p:cNvSpPr>
          <p:nvPr/>
        </p:nvSpPr>
        <p:spPr bwMode="auto">
          <a:xfrm>
            <a:off x="3124200" y="21288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Table 3">
            <a:extLst>
              <a:ext uri="{FF2B5EF4-FFF2-40B4-BE49-F238E27FC236}">
                <a16:creationId xmlns:a16="http://schemas.microsoft.com/office/drawing/2014/main" id="{E7D93161-BEB4-45B8-861B-DCC76C5FD243}"/>
              </a:ext>
            </a:extLst>
          </p:cNvPr>
          <p:cNvGraphicFramePr>
            <a:graphicFrameLocks noGrp="1"/>
          </p:cNvGraphicFramePr>
          <p:nvPr>
            <p:extLst>
              <p:ext uri="{D42A27DB-BD31-4B8C-83A1-F6EECF244321}">
                <p14:modId xmlns:p14="http://schemas.microsoft.com/office/powerpoint/2010/main" val="384031265"/>
              </p:ext>
            </p:extLst>
          </p:nvPr>
        </p:nvGraphicFramePr>
        <p:xfrm>
          <a:off x="4777316" y="1100743"/>
          <a:ext cx="6780700" cy="4654190"/>
        </p:xfrm>
        <a:graphic>
          <a:graphicData uri="http://schemas.openxmlformats.org/drawingml/2006/table">
            <a:tbl>
              <a:tblPr/>
              <a:tblGrid>
                <a:gridCol w="1667911">
                  <a:extLst>
                    <a:ext uri="{9D8B030D-6E8A-4147-A177-3AD203B41FA5}">
                      <a16:colId xmlns:a16="http://schemas.microsoft.com/office/drawing/2014/main" val="2503662397"/>
                    </a:ext>
                  </a:extLst>
                </a:gridCol>
                <a:gridCol w="1776967">
                  <a:extLst>
                    <a:ext uri="{9D8B030D-6E8A-4147-A177-3AD203B41FA5}">
                      <a16:colId xmlns:a16="http://schemas.microsoft.com/office/drawing/2014/main" val="1241561349"/>
                    </a:ext>
                  </a:extLst>
                </a:gridCol>
                <a:gridCol w="1667911">
                  <a:extLst>
                    <a:ext uri="{9D8B030D-6E8A-4147-A177-3AD203B41FA5}">
                      <a16:colId xmlns:a16="http://schemas.microsoft.com/office/drawing/2014/main" val="1493889821"/>
                    </a:ext>
                  </a:extLst>
                </a:gridCol>
                <a:gridCol w="1667911">
                  <a:extLst>
                    <a:ext uri="{9D8B030D-6E8A-4147-A177-3AD203B41FA5}">
                      <a16:colId xmlns:a16="http://schemas.microsoft.com/office/drawing/2014/main" val="971362565"/>
                    </a:ext>
                  </a:extLst>
                </a:gridCol>
              </a:tblGrid>
              <a:tr h="559962">
                <a:tc>
                  <a:txBody>
                    <a:bodyPr/>
                    <a:lstStyle/>
                    <a:p>
                      <a:pPr rtl="0" fontAlgn="t">
                        <a:spcBef>
                          <a:spcPts val="0"/>
                        </a:spcBef>
                        <a:spcAft>
                          <a:spcPts val="0"/>
                        </a:spcAft>
                      </a:pPr>
                      <a:r>
                        <a:rPr lang="en-US" sz="1200" b="1" i="0" u="none" strike="noStrike">
                          <a:solidFill>
                            <a:srgbClr val="000000"/>
                          </a:solidFill>
                          <a:effectLst/>
                          <a:latin typeface="Times New Roman" panose="02020603050405020304" pitchFamily="18" charset="0"/>
                        </a:rPr>
                        <a:t>Security </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1" i="0" u="none" strike="noStrike">
                          <a:solidFill>
                            <a:srgbClr val="000000"/>
                          </a:solidFill>
                          <a:effectLst/>
                          <a:latin typeface="Times New Roman" panose="02020603050405020304" pitchFamily="18" charset="0"/>
                        </a:rPr>
                        <a:t>Percent Return of Our Model</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1" i="0" u="none" strike="noStrike">
                          <a:solidFill>
                            <a:srgbClr val="000000"/>
                          </a:solidFill>
                          <a:effectLst/>
                          <a:latin typeface="Times New Roman" panose="02020603050405020304" pitchFamily="18" charset="0"/>
                        </a:rPr>
                        <a:t>Percent Return of Buy/Hold</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1" i="0" u="none" strike="noStrike">
                          <a:solidFill>
                            <a:srgbClr val="000000"/>
                          </a:solidFill>
                          <a:effectLst/>
                          <a:latin typeface="Times New Roman" panose="02020603050405020304" pitchFamily="18" charset="0"/>
                        </a:rPr>
                        <a:t>Difference of our Model to Buy/Hold</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4166143"/>
                  </a:ext>
                </a:extLst>
              </a:tr>
              <a:tr h="371788">
                <a:tc>
                  <a:txBody>
                    <a:bodyPr/>
                    <a:lstStyle/>
                    <a:p>
                      <a:pPr rtl="0" fontAlgn="t">
                        <a:spcBef>
                          <a:spcPts val="0"/>
                        </a:spcBef>
                        <a:spcAft>
                          <a:spcPts val="0"/>
                        </a:spcAft>
                      </a:pPr>
                      <a:r>
                        <a:rPr lang="en-US" sz="1200" b="1" i="0" u="none" strike="noStrike">
                          <a:solidFill>
                            <a:srgbClr val="000000"/>
                          </a:solidFill>
                          <a:effectLst/>
                          <a:latin typeface="Times New Roman" panose="02020603050405020304" pitchFamily="18" charset="0"/>
                        </a:rPr>
                        <a:t>Intertek </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+22.3%</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-2.6%</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+24.9%</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6167925"/>
                  </a:ext>
                </a:extLst>
              </a:tr>
              <a:tr h="371788">
                <a:tc>
                  <a:txBody>
                    <a:bodyPr/>
                    <a:lstStyle/>
                    <a:p>
                      <a:pPr rtl="0" fontAlgn="t">
                        <a:spcBef>
                          <a:spcPts val="0"/>
                        </a:spcBef>
                        <a:spcAft>
                          <a:spcPts val="0"/>
                        </a:spcAft>
                      </a:pPr>
                      <a:r>
                        <a:rPr lang="en-US" sz="1200" b="1" i="0" u="none" strike="noStrike">
                          <a:solidFill>
                            <a:srgbClr val="000000"/>
                          </a:solidFill>
                          <a:effectLst/>
                          <a:latin typeface="Times New Roman" panose="02020603050405020304" pitchFamily="18" charset="0"/>
                        </a:rPr>
                        <a:t>Clarivate PLC</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+24.8%</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+0.9%</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+23.9%</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7200635"/>
                  </a:ext>
                </a:extLst>
              </a:tr>
              <a:tr h="371788">
                <a:tc>
                  <a:txBody>
                    <a:bodyPr/>
                    <a:lstStyle/>
                    <a:p>
                      <a:pPr rtl="0" fontAlgn="t">
                        <a:spcBef>
                          <a:spcPts val="0"/>
                        </a:spcBef>
                        <a:spcAft>
                          <a:spcPts val="0"/>
                        </a:spcAft>
                      </a:pPr>
                      <a:r>
                        <a:rPr lang="en-US" sz="1200" b="1" i="0" u="none" strike="noStrike">
                          <a:solidFill>
                            <a:srgbClr val="000000"/>
                          </a:solidFill>
                          <a:effectLst/>
                          <a:latin typeface="Times New Roman" panose="02020603050405020304" pitchFamily="18" charset="0"/>
                        </a:rPr>
                        <a:t>Vertiv Holdings</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+22.0%</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-4.6%</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+26.6%</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8366749"/>
                  </a:ext>
                </a:extLst>
              </a:tr>
              <a:tr h="371788">
                <a:tc>
                  <a:txBody>
                    <a:bodyPr/>
                    <a:lstStyle/>
                    <a:p>
                      <a:pPr rtl="0" fontAlgn="t">
                        <a:spcBef>
                          <a:spcPts val="0"/>
                        </a:spcBef>
                        <a:spcAft>
                          <a:spcPts val="0"/>
                        </a:spcAft>
                      </a:pPr>
                      <a:r>
                        <a:rPr lang="en-US" sz="1200" b="1" i="0" u="none" strike="noStrike">
                          <a:solidFill>
                            <a:srgbClr val="000000"/>
                          </a:solidFill>
                          <a:effectLst/>
                          <a:latin typeface="Times New Roman" panose="02020603050405020304" pitchFamily="18" charset="0"/>
                        </a:rPr>
                        <a:t>Bloom Energy </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+93.1%</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+20.5%</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+72.6%</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5780403"/>
                  </a:ext>
                </a:extLst>
              </a:tr>
              <a:tr h="371788">
                <a:tc>
                  <a:txBody>
                    <a:bodyPr/>
                    <a:lstStyle/>
                    <a:p>
                      <a:pPr rtl="0" fontAlgn="t">
                        <a:spcBef>
                          <a:spcPts val="0"/>
                        </a:spcBef>
                        <a:spcAft>
                          <a:spcPts val="0"/>
                        </a:spcAft>
                      </a:pPr>
                      <a:r>
                        <a:rPr lang="en-US" sz="1200" b="1" i="0" u="none" strike="noStrike">
                          <a:solidFill>
                            <a:srgbClr val="000000"/>
                          </a:solidFill>
                          <a:effectLst/>
                          <a:latin typeface="Times New Roman" panose="02020603050405020304" pitchFamily="18" charset="0"/>
                        </a:rPr>
                        <a:t>Wilscot Corp</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+51.7%</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+40.1%</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+11.6%</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0571419"/>
                  </a:ext>
                </a:extLst>
              </a:tr>
              <a:tr h="371788">
                <a:tc>
                  <a:txBody>
                    <a:bodyPr/>
                    <a:lstStyle/>
                    <a:p>
                      <a:pPr rtl="0" fontAlgn="t">
                        <a:spcBef>
                          <a:spcPts val="0"/>
                        </a:spcBef>
                        <a:spcAft>
                          <a:spcPts val="0"/>
                        </a:spcAft>
                      </a:pPr>
                      <a:r>
                        <a:rPr lang="en-US" sz="1200" b="1" i="0" u="none" strike="noStrike">
                          <a:solidFill>
                            <a:srgbClr val="000000"/>
                          </a:solidFill>
                          <a:effectLst/>
                          <a:latin typeface="Times New Roman" panose="02020603050405020304" pitchFamily="18" charset="0"/>
                        </a:rPr>
                        <a:t>Herc Holdings</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+90.9%</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+67%</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+23.9%</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9954520"/>
                  </a:ext>
                </a:extLst>
              </a:tr>
              <a:tr h="559962">
                <a:tc>
                  <a:txBody>
                    <a:bodyPr/>
                    <a:lstStyle/>
                    <a:p>
                      <a:pPr rtl="0" fontAlgn="t">
                        <a:spcBef>
                          <a:spcPts val="0"/>
                        </a:spcBef>
                        <a:spcAft>
                          <a:spcPts val="0"/>
                        </a:spcAft>
                      </a:pPr>
                      <a:r>
                        <a:rPr lang="en-US" sz="1200" b="1" i="0" u="none" strike="noStrike">
                          <a:solidFill>
                            <a:srgbClr val="000000"/>
                          </a:solidFill>
                          <a:effectLst/>
                          <a:latin typeface="Times New Roman" panose="02020603050405020304" pitchFamily="18" charset="0"/>
                        </a:rPr>
                        <a:t>Virgin Galactic Holdings</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-24.1%</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-62.8%</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+38.7%</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7961071"/>
                  </a:ext>
                </a:extLst>
              </a:tr>
              <a:tr h="371788">
                <a:tc>
                  <a:txBody>
                    <a:bodyPr/>
                    <a:lstStyle/>
                    <a:p>
                      <a:pPr rtl="0" fontAlgn="t">
                        <a:spcBef>
                          <a:spcPts val="0"/>
                        </a:spcBef>
                        <a:spcAft>
                          <a:spcPts val="0"/>
                        </a:spcAft>
                      </a:pPr>
                      <a:r>
                        <a:rPr lang="en-US" sz="1200" b="1" i="0" u="none" strike="noStrike">
                          <a:solidFill>
                            <a:srgbClr val="000000"/>
                          </a:solidFill>
                          <a:effectLst/>
                          <a:latin typeface="Times New Roman" panose="02020603050405020304" pitchFamily="18" charset="0"/>
                        </a:rPr>
                        <a:t>Spirit Aerosystems</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+36.9%</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-15.2%</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+52.1%</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9220631"/>
                  </a:ext>
                </a:extLst>
              </a:tr>
              <a:tr h="371788">
                <a:tc>
                  <a:txBody>
                    <a:bodyPr/>
                    <a:lstStyle/>
                    <a:p>
                      <a:pPr rtl="0" fontAlgn="t">
                        <a:spcBef>
                          <a:spcPts val="0"/>
                        </a:spcBef>
                        <a:spcAft>
                          <a:spcPts val="0"/>
                        </a:spcAft>
                      </a:pPr>
                      <a:r>
                        <a:rPr lang="en-US" sz="1200" b="1" i="0" u="none" strike="noStrike">
                          <a:solidFill>
                            <a:srgbClr val="000000"/>
                          </a:solidFill>
                          <a:effectLst/>
                          <a:latin typeface="Times New Roman" panose="02020603050405020304" pitchFamily="18" charset="0"/>
                        </a:rPr>
                        <a:t>Nikola Corporation</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+42.4%</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-30.50%</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+72.9%</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2651705"/>
                  </a:ext>
                </a:extLst>
              </a:tr>
              <a:tr h="559962">
                <a:tc>
                  <a:txBody>
                    <a:bodyPr/>
                    <a:lstStyle/>
                    <a:p>
                      <a:pPr rtl="0" fontAlgn="t">
                        <a:spcBef>
                          <a:spcPts val="0"/>
                        </a:spcBef>
                        <a:spcAft>
                          <a:spcPts val="0"/>
                        </a:spcAft>
                      </a:pPr>
                      <a:r>
                        <a:rPr lang="en-US" sz="1200" b="1" i="0" u="none" strike="noStrike">
                          <a:solidFill>
                            <a:srgbClr val="000000"/>
                          </a:solidFill>
                          <a:effectLst/>
                          <a:latin typeface="Times New Roman" panose="02020603050405020304" pitchFamily="18" charset="0"/>
                        </a:rPr>
                        <a:t>Prospect Capital Group</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+13.8%</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+7.3%</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+21.1%</a:t>
                      </a:r>
                      <a:endParaRPr lang="en-US" sz="2000">
                        <a:effectLst/>
                      </a:endParaRPr>
                    </a:p>
                  </a:txBody>
                  <a:tcPr marL="71278" marR="71278" marT="71278" marB="712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1960656"/>
                  </a:ext>
                </a:extLst>
              </a:tr>
            </a:tbl>
          </a:graphicData>
        </a:graphic>
      </p:graphicFrame>
    </p:spTree>
    <p:extLst>
      <p:ext uri="{BB962C8B-B14F-4D97-AF65-F5344CB8AC3E}">
        <p14:creationId xmlns:p14="http://schemas.microsoft.com/office/powerpoint/2010/main" val="2387526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2E7129-E2B2-47D4-B015-287DA20B8BD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Results </a:t>
            </a:r>
          </a:p>
        </p:txBody>
      </p:sp>
      <p:pic>
        <p:nvPicPr>
          <p:cNvPr id="4098" name="Picture 2">
            <a:extLst>
              <a:ext uri="{FF2B5EF4-FFF2-40B4-BE49-F238E27FC236}">
                <a16:creationId xmlns:a16="http://schemas.microsoft.com/office/drawing/2014/main" id="{A1C7AFF8-C553-4CD2-9BA7-88A2F5B401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1334295"/>
            <a:ext cx="6780700" cy="4187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331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DEAA1-B349-4238-8055-D150112E9872}"/>
              </a:ext>
            </a:extLst>
          </p:cNvPr>
          <p:cNvSpPr>
            <a:spLocks noGrp="1"/>
          </p:cNvSpPr>
          <p:nvPr>
            <p:ph type="title"/>
          </p:nvPr>
        </p:nvSpPr>
        <p:spPr>
          <a:xfrm>
            <a:off x="838200" y="365125"/>
            <a:ext cx="10515600" cy="1325563"/>
          </a:xfrm>
        </p:spPr>
        <p:txBody>
          <a:bodyPr>
            <a:normAutofit/>
          </a:bodyPr>
          <a:lstStyle/>
          <a:p>
            <a:r>
              <a:rPr lang="en-US">
                <a:solidFill>
                  <a:srgbClr val="FFFFFF"/>
                </a:solidFill>
              </a:rPr>
              <a:t>Deployment </a:t>
            </a:r>
          </a:p>
        </p:txBody>
      </p:sp>
      <p:graphicFrame>
        <p:nvGraphicFramePr>
          <p:cNvPr id="5" name="Content Placeholder 2">
            <a:extLst>
              <a:ext uri="{FF2B5EF4-FFF2-40B4-BE49-F238E27FC236}">
                <a16:creationId xmlns:a16="http://schemas.microsoft.com/office/drawing/2014/main" id="{D5631C11-5A88-476C-8AE9-F3DEA207E7AC}"/>
              </a:ext>
            </a:extLst>
          </p:cNvPr>
          <p:cNvGraphicFramePr>
            <a:graphicFrameLocks noGrp="1"/>
          </p:cNvGraphicFramePr>
          <p:nvPr>
            <p:ph idx="1"/>
            <p:extLst>
              <p:ext uri="{D42A27DB-BD31-4B8C-83A1-F6EECF244321}">
                <p14:modId xmlns:p14="http://schemas.microsoft.com/office/powerpoint/2010/main" val="11317281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69075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9CDF6DAD-6680-48EA-B64B-A5F5A4E46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94" y="364885"/>
            <a:ext cx="6025896" cy="57929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A9AF01-7186-4377-AB74-076640E4A555}"/>
              </a:ext>
            </a:extLst>
          </p:cNvPr>
          <p:cNvSpPr>
            <a:spLocks noGrp="1"/>
          </p:cNvSpPr>
          <p:nvPr>
            <p:ph type="title"/>
          </p:nvPr>
        </p:nvSpPr>
        <p:spPr>
          <a:xfrm>
            <a:off x="950976" y="700186"/>
            <a:ext cx="5374494" cy="1188720"/>
          </a:xfrm>
        </p:spPr>
        <p:txBody>
          <a:bodyPr anchor="ctr">
            <a:normAutofit/>
          </a:bodyPr>
          <a:lstStyle/>
          <a:p>
            <a:r>
              <a:rPr lang="en-US">
                <a:solidFill>
                  <a:schemeClr val="bg1"/>
                </a:solidFill>
              </a:rPr>
              <a:t>Concerns </a:t>
            </a:r>
          </a:p>
        </p:txBody>
      </p:sp>
      <p:sp>
        <p:nvSpPr>
          <p:cNvPr id="3" name="Content Placeholder 2">
            <a:extLst>
              <a:ext uri="{FF2B5EF4-FFF2-40B4-BE49-F238E27FC236}">
                <a16:creationId xmlns:a16="http://schemas.microsoft.com/office/drawing/2014/main" id="{17BB252C-B2F7-46C8-9250-C1BECFB8C5FE}"/>
              </a:ext>
            </a:extLst>
          </p:cNvPr>
          <p:cNvSpPr>
            <a:spLocks noGrp="1"/>
          </p:cNvSpPr>
          <p:nvPr>
            <p:ph idx="1"/>
          </p:nvPr>
        </p:nvSpPr>
        <p:spPr>
          <a:xfrm>
            <a:off x="950976" y="2066544"/>
            <a:ext cx="5374494" cy="3788346"/>
          </a:xfrm>
        </p:spPr>
        <p:txBody>
          <a:bodyPr>
            <a:normAutofit/>
          </a:bodyPr>
          <a:lstStyle/>
          <a:p>
            <a:r>
              <a:rPr lang="en-US" sz="2200" dirty="0">
                <a:solidFill>
                  <a:schemeClr val="bg1"/>
                </a:solidFill>
              </a:rPr>
              <a:t>Absence of fees </a:t>
            </a:r>
          </a:p>
          <a:p>
            <a:r>
              <a:rPr lang="en-US" sz="2200" dirty="0">
                <a:solidFill>
                  <a:schemeClr val="bg1"/>
                </a:solidFill>
              </a:rPr>
              <a:t>Prediction of upward trending versus downward trending securities </a:t>
            </a:r>
          </a:p>
          <a:p>
            <a:pPr marL="0" indent="0">
              <a:buNone/>
            </a:pPr>
            <a:endParaRPr lang="en-US" sz="2200" dirty="0">
              <a:solidFill>
                <a:schemeClr val="bg1"/>
              </a:solidFill>
            </a:endParaRPr>
          </a:p>
        </p:txBody>
      </p:sp>
      <p:pic>
        <p:nvPicPr>
          <p:cNvPr id="5122" name="Picture 2">
            <a:extLst>
              <a:ext uri="{FF2B5EF4-FFF2-40B4-BE49-F238E27FC236}">
                <a16:creationId xmlns:a16="http://schemas.microsoft.com/office/drawing/2014/main" id="{F3189B4D-9702-45C8-ABE1-EC444BAA8D2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30766" y="366156"/>
            <a:ext cx="4663440" cy="27881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a:extLst>
              <a:ext uri="{FF2B5EF4-FFF2-40B4-BE49-F238E27FC236}">
                <a16:creationId xmlns:a16="http://schemas.microsoft.com/office/drawing/2014/main" id="{FF70E35B-DCD7-46A8-B528-1C53481C4BC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30766" y="3369290"/>
            <a:ext cx="4663440" cy="2788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157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2EEE8F11-3582-44B7-9869-F2D26D7DD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133221" cy="3548529"/>
          </a:xfrm>
          <a:custGeom>
            <a:avLst/>
            <a:gdLst>
              <a:gd name="connsiteX0" fmla="*/ 0 w 4133221"/>
              <a:gd name="connsiteY0" fmla="*/ 0 h 3548529"/>
              <a:gd name="connsiteX1" fmla="*/ 3798429 w 4133221"/>
              <a:gd name="connsiteY1" fmla="*/ 0 h 3548529"/>
              <a:gd name="connsiteX2" fmla="*/ 3850140 w 4133221"/>
              <a:gd name="connsiteY2" fmla="*/ 85119 h 3548529"/>
              <a:gd name="connsiteX3" fmla="*/ 4133221 w 4133221"/>
              <a:gd name="connsiteY3" fmla="*/ 1203093 h 3548529"/>
              <a:gd name="connsiteX4" fmla="*/ 1787785 w 4133221"/>
              <a:gd name="connsiteY4" fmla="*/ 3548529 h 3548529"/>
              <a:gd name="connsiteX5" fmla="*/ 129311 w 4133221"/>
              <a:gd name="connsiteY5" fmla="*/ 2861567 h 3548529"/>
              <a:gd name="connsiteX6" fmla="*/ 0 w 4133221"/>
              <a:gd name="connsiteY6" fmla="*/ 2719289 h 3548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3221" h="3548529">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2141F1CC-6A53-4BCF-9127-AABB52E24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1" y="3842187"/>
            <a:ext cx="3321156" cy="3015812"/>
          </a:xfrm>
          <a:custGeom>
            <a:avLst/>
            <a:gdLst>
              <a:gd name="connsiteX0" fmla="*/ 1359768 w 3321156"/>
              <a:gd name="connsiteY0" fmla="*/ 0 h 3015812"/>
              <a:gd name="connsiteX1" fmla="*/ 3321156 w 3321156"/>
              <a:gd name="connsiteY1" fmla="*/ 1961388 h 3015812"/>
              <a:gd name="connsiteX2" fmla="*/ 3084427 w 3321156"/>
              <a:gd name="connsiteY2" fmla="*/ 2896302 h 3015812"/>
              <a:gd name="connsiteX3" fmla="*/ 3011823 w 3321156"/>
              <a:gd name="connsiteY3" fmla="*/ 3015812 h 3015812"/>
              <a:gd name="connsiteX4" fmla="*/ 0 w 3321156"/>
              <a:gd name="connsiteY4" fmla="*/ 3015812 h 3015812"/>
              <a:gd name="connsiteX5" fmla="*/ 0 w 3321156"/>
              <a:gd name="connsiteY5" fmla="*/ 549808 h 3015812"/>
              <a:gd name="connsiteX6" fmla="*/ 112143 w 3321156"/>
              <a:gd name="connsiteY6" fmla="*/ 447886 h 3015812"/>
              <a:gd name="connsiteX7" fmla="*/ 1359768 w 3321156"/>
              <a:gd name="connsiteY7" fmla="*/ 0 h 301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1156" h="3015812">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561B2B49-7142-4CA8-A929-4671548E6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4530" y="2496668"/>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descr="A person with long hair smiling&#10;&#10;Description automatically generated with low confidence">
            <a:extLst>
              <a:ext uri="{FF2B5EF4-FFF2-40B4-BE49-F238E27FC236}">
                <a16:creationId xmlns:a16="http://schemas.microsoft.com/office/drawing/2014/main" id="{85EEAAC9-0056-2245-A2EC-8A7B25A2C425}"/>
              </a:ext>
            </a:extLst>
          </p:cNvPr>
          <p:cNvPicPr>
            <a:picLocks noChangeAspect="1"/>
          </p:cNvPicPr>
          <p:nvPr/>
        </p:nvPicPr>
        <p:blipFill rotWithShape="1">
          <a:blip r:embed="rId3">
            <a:extLst>
              <a:ext uri="{28A0092B-C50C-407E-A947-70E740481C1C}">
                <a14:useLocalDpi xmlns:a14="http://schemas.microsoft.com/office/drawing/2010/main" val="0"/>
              </a:ext>
            </a:extLst>
          </a:blip>
          <a:srcRect t="1750" r="-3" b="16997"/>
          <a:stretch/>
        </p:blipFill>
        <p:spPr>
          <a:xfrm>
            <a:off x="3559122" y="2661260"/>
            <a:ext cx="2788920" cy="2788920"/>
          </a:xfrm>
          <a:custGeom>
            <a:avLst/>
            <a:gdLst/>
            <a:ahLst/>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p:spPr>
      </p:pic>
      <p:pic>
        <p:nvPicPr>
          <p:cNvPr id="5" name="Content Placeholder 4" descr="A person with a mustache&#10;&#10;Description automatically generated with medium confidence">
            <a:extLst>
              <a:ext uri="{FF2B5EF4-FFF2-40B4-BE49-F238E27FC236}">
                <a16:creationId xmlns:a16="http://schemas.microsoft.com/office/drawing/2014/main" id="{CE94DB6B-AFDF-AB4E-ADFF-A643FBC7BC48}"/>
              </a:ext>
            </a:extLst>
          </p:cNvPr>
          <p:cNvPicPr>
            <a:picLocks noChangeAspect="1"/>
          </p:cNvPicPr>
          <p:nvPr/>
        </p:nvPicPr>
        <p:blipFill rotWithShape="1">
          <a:blip r:embed="rId4">
            <a:extLst>
              <a:ext uri="{28A0092B-C50C-407E-A947-70E740481C1C}">
                <a14:useLocalDpi xmlns:a14="http://schemas.microsoft.com/office/drawing/2010/main" val="0"/>
              </a:ext>
            </a:extLst>
          </a:blip>
          <a:srcRect t="2618" r="1" b="12119"/>
          <a:stretch/>
        </p:blipFill>
        <p:spPr>
          <a:xfrm>
            <a:off x="199609" y="157868"/>
            <a:ext cx="3631413" cy="3096320"/>
          </a:xfrm>
          <a:custGeom>
            <a:avLst/>
            <a:gdLst/>
            <a:ahLst/>
            <a:cxnLst/>
            <a:rect l="l" t="t" r="r" b="b"/>
            <a:pathLst>
              <a:path w="3967973" h="338328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p:spPr>
      </p:pic>
      <p:pic>
        <p:nvPicPr>
          <p:cNvPr id="7" name="Picture 6" descr="A person smiling for the camera&#10;&#10;Description automatically generated with medium confidence">
            <a:extLst>
              <a:ext uri="{FF2B5EF4-FFF2-40B4-BE49-F238E27FC236}">
                <a16:creationId xmlns:a16="http://schemas.microsoft.com/office/drawing/2014/main" id="{9123AEBA-3C51-7E4E-8001-03D2E4C51D51}"/>
              </a:ext>
            </a:extLst>
          </p:cNvPr>
          <p:cNvPicPr>
            <a:picLocks noChangeAspect="1"/>
          </p:cNvPicPr>
          <p:nvPr/>
        </p:nvPicPr>
        <p:blipFill rotWithShape="1">
          <a:blip r:embed="rId5">
            <a:extLst>
              <a:ext uri="{28A0092B-C50C-407E-A947-70E740481C1C}">
                <a14:useLocalDpi xmlns:a14="http://schemas.microsoft.com/office/drawing/2010/main" val="0"/>
              </a:ext>
            </a:extLst>
          </a:blip>
          <a:srcRect r="3" b="14392"/>
          <a:stretch/>
        </p:blipFill>
        <p:spPr>
          <a:xfrm>
            <a:off x="4825" y="4007260"/>
            <a:ext cx="3155071" cy="2850749"/>
          </a:xfrm>
          <a:custGeom>
            <a:avLst/>
            <a:gdLst/>
            <a:ahLst/>
            <a:cxnLst/>
            <a:rect l="l" t="t" r="r" b="b"/>
            <a:pathLst>
              <a:path w="3155071" h="2850749">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p:spPr>
      </p:pic>
      <p:sp>
        <p:nvSpPr>
          <p:cNvPr id="18" name="TextBox 17">
            <a:extLst>
              <a:ext uri="{FF2B5EF4-FFF2-40B4-BE49-F238E27FC236}">
                <a16:creationId xmlns:a16="http://schemas.microsoft.com/office/drawing/2014/main" id="{842832A1-B9DC-AE46-9056-8022B8729DCA}"/>
              </a:ext>
            </a:extLst>
          </p:cNvPr>
          <p:cNvSpPr txBox="1"/>
          <p:nvPr/>
        </p:nvSpPr>
        <p:spPr>
          <a:xfrm>
            <a:off x="4266304" y="1159566"/>
            <a:ext cx="5574867" cy="646331"/>
          </a:xfrm>
          <a:prstGeom prst="rect">
            <a:avLst/>
          </a:prstGeom>
          <a:noFill/>
        </p:spPr>
        <p:txBody>
          <a:bodyPr wrap="square" rtlCol="0">
            <a:spAutoFit/>
          </a:bodyPr>
          <a:lstStyle/>
          <a:p>
            <a:r>
              <a:rPr lang="en-US" b="1" dirty="0"/>
              <a:t>Ben Bresalier</a:t>
            </a:r>
          </a:p>
          <a:p>
            <a:r>
              <a:rPr lang="en-US" dirty="0"/>
              <a:t>University of Colorado  | B.S. in Political Science ‘21</a:t>
            </a:r>
          </a:p>
        </p:txBody>
      </p:sp>
      <p:sp>
        <p:nvSpPr>
          <p:cNvPr id="20" name="TextBox 19">
            <a:extLst>
              <a:ext uri="{FF2B5EF4-FFF2-40B4-BE49-F238E27FC236}">
                <a16:creationId xmlns:a16="http://schemas.microsoft.com/office/drawing/2014/main" id="{39FA6044-C8EA-E14C-B475-106A471F60C2}"/>
              </a:ext>
            </a:extLst>
          </p:cNvPr>
          <p:cNvSpPr txBox="1"/>
          <p:nvPr/>
        </p:nvSpPr>
        <p:spPr>
          <a:xfrm>
            <a:off x="6657809" y="3684094"/>
            <a:ext cx="4235115" cy="646331"/>
          </a:xfrm>
          <a:prstGeom prst="rect">
            <a:avLst/>
          </a:prstGeom>
          <a:noFill/>
        </p:spPr>
        <p:txBody>
          <a:bodyPr wrap="square" rtlCol="0">
            <a:spAutoFit/>
          </a:bodyPr>
          <a:lstStyle/>
          <a:p>
            <a:r>
              <a:rPr lang="en-US" b="1" dirty="0"/>
              <a:t>Kimberly Harrison</a:t>
            </a:r>
          </a:p>
          <a:p>
            <a:r>
              <a:rPr lang="en-US" dirty="0"/>
              <a:t>University of Colorado |B.S. Finance ‘19</a:t>
            </a:r>
          </a:p>
        </p:txBody>
      </p:sp>
      <p:sp>
        <p:nvSpPr>
          <p:cNvPr id="22" name="TextBox 21">
            <a:extLst>
              <a:ext uri="{FF2B5EF4-FFF2-40B4-BE49-F238E27FC236}">
                <a16:creationId xmlns:a16="http://schemas.microsoft.com/office/drawing/2014/main" id="{225484F1-1538-514B-810D-3A622AB7E0E4}"/>
              </a:ext>
            </a:extLst>
          </p:cNvPr>
          <p:cNvSpPr txBox="1"/>
          <p:nvPr/>
        </p:nvSpPr>
        <p:spPr>
          <a:xfrm>
            <a:off x="3516048" y="5841445"/>
            <a:ext cx="7559471" cy="646331"/>
          </a:xfrm>
          <a:prstGeom prst="rect">
            <a:avLst/>
          </a:prstGeom>
          <a:noFill/>
        </p:spPr>
        <p:txBody>
          <a:bodyPr wrap="square" rtlCol="0">
            <a:spAutoFit/>
          </a:bodyPr>
          <a:lstStyle/>
          <a:p>
            <a:r>
              <a:rPr lang="en-US" b="1" dirty="0"/>
              <a:t>Krista Labovich</a:t>
            </a:r>
          </a:p>
          <a:p>
            <a:r>
              <a:rPr lang="en-US" dirty="0"/>
              <a:t>University of Colorado |B.S. in Digital Marketing, Management ‘19</a:t>
            </a:r>
          </a:p>
        </p:txBody>
      </p:sp>
      <p:sp>
        <p:nvSpPr>
          <p:cNvPr id="15" name="TextBox 14">
            <a:extLst>
              <a:ext uri="{FF2B5EF4-FFF2-40B4-BE49-F238E27FC236}">
                <a16:creationId xmlns:a16="http://schemas.microsoft.com/office/drawing/2014/main" id="{1D68BC20-DD08-CA4B-84E3-10A44D40B66A}"/>
              </a:ext>
            </a:extLst>
          </p:cNvPr>
          <p:cNvSpPr txBox="1"/>
          <p:nvPr/>
        </p:nvSpPr>
        <p:spPr>
          <a:xfrm>
            <a:off x="7295783" y="184456"/>
            <a:ext cx="6024282" cy="861774"/>
          </a:xfrm>
          <a:prstGeom prst="rect">
            <a:avLst/>
          </a:prstGeom>
          <a:noFill/>
          <a:ln>
            <a:solidFill>
              <a:schemeClr val="accent6">
                <a:alpha val="0"/>
              </a:schemeClr>
            </a:solidFill>
          </a:ln>
        </p:spPr>
        <p:txBody>
          <a:bodyPr wrap="square" rtlCol="0">
            <a:spAutoFit/>
          </a:bodyPr>
          <a:lstStyle/>
          <a:p>
            <a:r>
              <a:rPr lang="en-US" sz="5000" b="1" u="sng" dirty="0">
                <a:latin typeface="+mj-lt"/>
              </a:rPr>
              <a:t>Meet the Team</a:t>
            </a:r>
          </a:p>
        </p:txBody>
      </p:sp>
    </p:spTree>
    <p:extLst>
      <p:ext uri="{BB962C8B-B14F-4D97-AF65-F5344CB8AC3E}">
        <p14:creationId xmlns:p14="http://schemas.microsoft.com/office/powerpoint/2010/main" val="240052151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B4D06E-00AB-451D-B616-041F10C879A0}"/>
              </a:ext>
            </a:extLst>
          </p:cNvPr>
          <p:cNvSpPr>
            <a:spLocks noGrp="1"/>
          </p:cNvSpPr>
          <p:nvPr>
            <p:ph type="title"/>
          </p:nvPr>
        </p:nvSpPr>
        <p:spPr>
          <a:xfrm>
            <a:off x="838200" y="585216"/>
            <a:ext cx="10515600" cy="1325563"/>
          </a:xfrm>
        </p:spPr>
        <p:txBody>
          <a:bodyPr>
            <a:normAutofit/>
          </a:bodyPr>
          <a:lstStyle/>
          <a:p>
            <a:r>
              <a:rPr lang="en-US">
                <a:solidFill>
                  <a:schemeClr val="bg1"/>
                </a:solidFill>
              </a:rPr>
              <a:t>Concerns</a:t>
            </a:r>
          </a:p>
        </p:txBody>
      </p:sp>
      <p:pic>
        <p:nvPicPr>
          <p:cNvPr id="4" name="Picture 2" descr="What is RSI? - Relative Strength Index - Fidelity">
            <a:extLst>
              <a:ext uri="{FF2B5EF4-FFF2-40B4-BE49-F238E27FC236}">
                <a16:creationId xmlns:a16="http://schemas.microsoft.com/office/drawing/2014/main" id="{0EF1B350-3682-48DB-8E5D-5B29EFCE14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456" b="-2"/>
          <a:stretch/>
        </p:blipFill>
        <p:spPr bwMode="auto">
          <a:xfrm>
            <a:off x="841248" y="2516777"/>
            <a:ext cx="6236208" cy="366018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1988294-AEFD-4241-92FF-5977193D373A}"/>
              </a:ext>
            </a:extLst>
          </p:cNvPr>
          <p:cNvSpPr>
            <a:spLocks noGrp="1"/>
          </p:cNvSpPr>
          <p:nvPr>
            <p:ph idx="1"/>
          </p:nvPr>
        </p:nvSpPr>
        <p:spPr>
          <a:xfrm>
            <a:off x="7546848" y="2516777"/>
            <a:ext cx="3803904" cy="3660185"/>
          </a:xfrm>
        </p:spPr>
        <p:txBody>
          <a:bodyPr anchor="ctr">
            <a:normAutofit/>
          </a:bodyPr>
          <a:lstStyle/>
          <a:p>
            <a:r>
              <a:rPr lang="en-US" sz="2200" dirty="0"/>
              <a:t>Training the model to understand the interaction of the change in RSI and the level it is at </a:t>
            </a:r>
          </a:p>
          <a:p>
            <a:pPr lvl="1"/>
            <a:r>
              <a:rPr lang="en-US" sz="1800" dirty="0"/>
              <a:t>Attempted to model this with spotlight tests on levels of RSI and the interaction if the RSI was above or below 70 with percent change </a:t>
            </a:r>
          </a:p>
        </p:txBody>
      </p:sp>
    </p:spTree>
    <p:extLst>
      <p:ext uri="{BB962C8B-B14F-4D97-AF65-F5344CB8AC3E}">
        <p14:creationId xmlns:p14="http://schemas.microsoft.com/office/powerpoint/2010/main" val="44356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FCBE99-AC25-4604-94A1-334299DFF280}"/>
              </a:ext>
            </a:extLst>
          </p:cNvPr>
          <p:cNvSpPr>
            <a:spLocks noGrp="1"/>
          </p:cNvSpPr>
          <p:nvPr>
            <p:ph type="title"/>
          </p:nvPr>
        </p:nvSpPr>
        <p:spPr>
          <a:xfrm>
            <a:off x="838200" y="621792"/>
            <a:ext cx="4795157" cy="5413248"/>
          </a:xfrm>
        </p:spPr>
        <p:txBody>
          <a:bodyPr>
            <a:normAutofit/>
          </a:bodyPr>
          <a:lstStyle/>
          <a:p>
            <a:r>
              <a:rPr lang="en-US" sz="5200">
                <a:solidFill>
                  <a:schemeClr val="bg1"/>
                </a:solidFill>
              </a:rPr>
              <a:t>Conclusion </a:t>
            </a:r>
          </a:p>
        </p:txBody>
      </p:sp>
      <p:sp>
        <p:nvSpPr>
          <p:cNvPr id="3" name="Content Placeholder 2">
            <a:extLst>
              <a:ext uri="{FF2B5EF4-FFF2-40B4-BE49-F238E27FC236}">
                <a16:creationId xmlns:a16="http://schemas.microsoft.com/office/drawing/2014/main" id="{4EF9ECA4-A156-49F7-8ED9-871DDD1E70FF}"/>
              </a:ext>
            </a:extLst>
          </p:cNvPr>
          <p:cNvSpPr>
            <a:spLocks noGrp="1"/>
          </p:cNvSpPr>
          <p:nvPr>
            <p:ph idx="1"/>
          </p:nvPr>
        </p:nvSpPr>
        <p:spPr>
          <a:xfrm>
            <a:off x="6521450" y="621792"/>
            <a:ext cx="4832349" cy="5413248"/>
          </a:xfrm>
        </p:spPr>
        <p:txBody>
          <a:bodyPr anchor="ctr">
            <a:normAutofit/>
          </a:bodyPr>
          <a:lstStyle/>
          <a:p>
            <a:r>
              <a:rPr lang="en-US" sz="2400"/>
              <a:t>RSI is a significant predictor of the securities tested and using it in a model beats a buy-hold method on average by 36% </a:t>
            </a:r>
          </a:p>
          <a:p>
            <a:r>
              <a:rPr lang="en-US" sz="2400"/>
              <a:t>SPACs and Non-SPACs do not react differently to the variables we observed and should be treated uniformly </a:t>
            </a:r>
          </a:p>
        </p:txBody>
      </p:sp>
    </p:spTree>
    <p:extLst>
      <p:ext uri="{BB962C8B-B14F-4D97-AF65-F5344CB8AC3E}">
        <p14:creationId xmlns:p14="http://schemas.microsoft.com/office/powerpoint/2010/main" val="743817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663811A-E20F-4DB9-B1C1-7A0A8540F4B0}"/>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Questions?</a:t>
            </a:r>
          </a:p>
        </p:txBody>
      </p:sp>
    </p:spTree>
    <p:extLst>
      <p:ext uri="{BB962C8B-B14F-4D97-AF65-F5344CB8AC3E}">
        <p14:creationId xmlns:p14="http://schemas.microsoft.com/office/powerpoint/2010/main" val="1474905948"/>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9">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8DA84F37-FD50-439D-AE48-367B25D95696}"/>
              </a:ext>
            </a:extLst>
          </p:cNvPr>
          <p:cNvSpPr>
            <a:spLocks noGrp="1"/>
          </p:cNvSpPr>
          <p:nvPr>
            <p:ph type="title"/>
          </p:nvPr>
        </p:nvSpPr>
        <p:spPr>
          <a:xfrm>
            <a:off x="1932903" y="949325"/>
            <a:ext cx="8071706" cy="2387600"/>
          </a:xfrm>
        </p:spPr>
        <p:txBody>
          <a:bodyPr vert="horz" lIns="91440" tIns="45720" rIns="91440" bIns="45720" rtlCol="0" anchor="b">
            <a:normAutofit/>
          </a:bodyPr>
          <a:lstStyle/>
          <a:p>
            <a:r>
              <a:rPr lang="en-US" sz="6600" kern="1200" dirty="0">
                <a:solidFill>
                  <a:schemeClr val="bg1"/>
                </a:solidFill>
                <a:latin typeface="+mj-lt"/>
                <a:ea typeface="+mj-ea"/>
                <a:cs typeface="+mj-cs"/>
              </a:rPr>
              <a:t>Thank you!</a:t>
            </a:r>
          </a:p>
        </p:txBody>
      </p:sp>
      <p:cxnSp>
        <p:nvCxnSpPr>
          <p:cNvPr id="26" name="Straight Connector 21">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15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8C1BCA-247F-4480-B78C-924FEBA5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EEBE36-9091-4C14-84A0-A5EA208FFB1A}"/>
              </a:ext>
            </a:extLst>
          </p:cNvPr>
          <p:cNvSpPr>
            <a:spLocks noGrp="1"/>
          </p:cNvSpPr>
          <p:nvPr>
            <p:ph type="title"/>
          </p:nvPr>
        </p:nvSpPr>
        <p:spPr>
          <a:xfrm>
            <a:off x="7534655" y="993913"/>
            <a:ext cx="4013877" cy="4021637"/>
          </a:xfrm>
        </p:spPr>
        <p:txBody>
          <a:bodyPr vert="horz" lIns="91440" tIns="45720" rIns="91440" bIns="45720" rtlCol="0" anchor="b">
            <a:normAutofit/>
          </a:bodyPr>
          <a:lstStyle/>
          <a:p>
            <a:r>
              <a:rPr lang="en-US" sz="8000" kern="1200">
                <a:solidFill>
                  <a:schemeClr val="tx1"/>
                </a:solidFill>
                <a:latin typeface="+mj-lt"/>
                <a:ea typeface="+mj-ea"/>
                <a:cs typeface="+mj-cs"/>
              </a:rPr>
              <a:t>What are SPACs?</a:t>
            </a:r>
          </a:p>
        </p:txBody>
      </p:sp>
      <p:sp>
        <p:nvSpPr>
          <p:cNvPr id="9" name="Freeform: Shape 8">
            <a:extLst>
              <a:ext uri="{FF2B5EF4-FFF2-40B4-BE49-F238E27FC236}">
                <a16:creationId xmlns:a16="http://schemas.microsoft.com/office/drawing/2014/main" id="{B8E37057-BDB6-4452-836A-27973D54F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71106" cy="4631426"/>
          </a:xfrm>
          <a:custGeom>
            <a:avLst/>
            <a:gdLst>
              <a:gd name="connsiteX0" fmla="*/ 0 w 5471106"/>
              <a:gd name="connsiteY0" fmla="*/ 3301451 h 4631426"/>
              <a:gd name="connsiteX1" fmla="*/ 125703 w 5471106"/>
              <a:gd name="connsiteY1" fmla="*/ 3469551 h 4631426"/>
              <a:gd name="connsiteX2" fmla="*/ 584138 w 5471106"/>
              <a:gd name="connsiteY2" fmla="*/ 3917166 h 4631426"/>
              <a:gd name="connsiteX3" fmla="*/ 716463 w 5471106"/>
              <a:gd name="connsiteY3" fmla="*/ 4010064 h 4631426"/>
              <a:gd name="connsiteX4" fmla="*/ 705202 w 5471106"/>
              <a:gd name="connsiteY4" fmla="*/ 4016176 h 4631426"/>
              <a:gd name="connsiteX5" fmla="*/ 671370 w 5471106"/>
              <a:gd name="connsiteY5" fmla="*/ 4044091 h 4631426"/>
              <a:gd name="connsiteX6" fmla="*/ 656526 w 5471106"/>
              <a:gd name="connsiteY6" fmla="*/ 4066106 h 4631426"/>
              <a:gd name="connsiteX7" fmla="*/ 534490 w 5471106"/>
              <a:gd name="connsiteY7" fmla="*/ 3980431 h 4631426"/>
              <a:gd name="connsiteX8" fmla="*/ 63650 w 5471106"/>
              <a:gd name="connsiteY8" fmla="*/ 3520703 h 4631426"/>
              <a:gd name="connsiteX9" fmla="*/ 0 w 5471106"/>
              <a:gd name="connsiteY9" fmla="*/ 3435586 h 4631426"/>
              <a:gd name="connsiteX10" fmla="*/ 4933182 w 5471106"/>
              <a:gd name="connsiteY10" fmla="*/ 0 h 4631426"/>
              <a:gd name="connsiteX11" fmla="*/ 5027180 w 5471106"/>
              <a:gd name="connsiteY11" fmla="*/ 0 h 4631426"/>
              <a:gd name="connsiteX12" fmla="*/ 5102720 w 5471106"/>
              <a:gd name="connsiteY12" fmla="*/ 124342 h 4631426"/>
              <a:gd name="connsiteX13" fmla="*/ 5471106 w 5471106"/>
              <a:gd name="connsiteY13" fmla="*/ 1579210 h 4631426"/>
              <a:gd name="connsiteX14" fmla="*/ 2418889 w 5471106"/>
              <a:gd name="connsiteY14" fmla="*/ 4631426 h 4631426"/>
              <a:gd name="connsiteX15" fmla="*/ 1095627 w 5471106"/>
              <a:gd name="connsiteY15" fmla="*/ 4330445 h 4631426"/>
              <a:gd name="connsiteX16" fmla="*/ 1039194 w 5471106"/>
              <a:gd name="connsiteY16" fmla="*/ 4301325 h 4631426"/>
              <a:gd name="connsiteX17" fmla="*/ 1043650 w 5471106"/>
              <a:gd name="connsiteY17" fmla="*/ 4294717 h 4631426"/>
              <a:gd name="connsiteX18" fmla="*/ 1056970 w 5471106"/>
              <a:gd name="connsiteY18" fmla="*/ 4251806 h 4631426"/>
              <a:gd name="connsiteX19" fmla="*/ 1060016 w 5471106"/>
              <a:gd name="connsiteY19" fmla="*/ 4221593 h 4631426"/>
              <a:gd name="connsiteX20" fmla="*/ 1130491 w 5471106"/>
              <a:gd name="connsiteY20" fmla="*/ 4257958 h 4631426"/>
              <a:gd name="connsiteX21" fmla="*/ 2418889 w 5471106"/>
              <a:gd name="connsiteY21" fmla="*/ 4551009 h 4631426"/>
              <a:gd name="connsiteX22" fmla="*/ 5390689 w 5471106"/>
              <a:gd name="connsiteY22" fmla="*/ 1579210 h 4631426"/>
              <a:gd name="connsiteX23" fmla="*/ 5032009 w 5471106"/>
              <a:gd name="connsiteY23" fmla="*/ 162673 h 463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471106" h="4631426">
                <a:moveTo>
                  <a:pt x="0" y="3301451"/>
                </a:moveTo>
                <a:lnTo>
                  <a:pt x="125703" y="3469551"/>
                </a:lnTo>
                <a:cubicBezTo>
                  <a:pt x="261971" y="3634670"/>
                  <a:pt x="415728" y="3784820"/>
                  <a:pt x="584138" y="3917166"/>
                </a:cubicBezTo>
                <a:lnTo>
                  <a:pt x="716463" y="4010064"/>
                </a:lnTo>
                <a:lnTo>
                  <a:pt x="705202" y="4016176"/>
                </a:lnTo>
                <a:cubicBezTo>
                  <a:pt x="693040" y="4024393"/>
                  <a:pt x="681712" y="4033748"/>
                  <a:pt x="671370" y="4044091"/>
                </a:cubicBezTo>
                <a:lnTo>
                  <a:pt x="656526" y="4066106"/>
                </a:lnTo>
                <a:lnTo>
                  <a:pt x="534490" y="3980431"/>
                </a:lnTo>
                <a:cubicBezTo>
                  <a:pt x="361523" y="3844503"/>
                  <a:pt x="203605" y="3690290"/>
                  <a:pt x="63650" y="3520703"/>
                </a:cubicBezTo>
                <a:lnTo>
                  <a:pt x="0" y="3435586"/>
                </a:lnTo>
                <a:close/>
                <a:moveTo>
                  <a:pt x="4933182" y="0"/>
                </a:moveTo>
                <a:lnTo>
                  <a:pt x="5027180" y="0"/>
                </a:lnTo>
                <a:lnTo>
                  <a:pt x="5102720" y="124342"/>
                </a:lnTo>
                <a:cubicBezTo>
                  <a:pt x="5337656" y="556821"/>
                  <a:pt x="5471106" y="1052431"/>
                  <a:pt x="5471106" y="1579210"/>
                </a:cubicBezTo>
                <a:cubicBezTo>
                  <a:pt x="5471106" y="3264903"/>
                  <a:pt x="4104582" y="4631426"/>
                  <a:pt x="2418889" y="4631426"/>
                </a:cubicBezTo>
                <a:cubicBezTo>
                  <a:pt x="1944788" y="4631426"/>
                  <a:pt x="1495934" y="4523332"/>
                  <a:pt x="1095627" y="4330445"/>
                </a:cubicBezTo>
                <a:lnTo>
                  <a:pt x="1039194" y="4301325"/>
                </a:lnTo>
                <a:lnTo>
                  <a:pt x="1043650" y="4294717"/>
                </a:lnTo>
                <a:cubicBezTo>
                  <a:pt x="1049433" y="4281042"/>
                  <a:pt x="1053925" y="4266687"/>
                  <a:pt x="1056970" y="4251806"/>
                </a:cubicBezTo>
                <a:lnTo>
                  <a:pt x="1060016" y="4221593"/>
                </a:lnTo>
                <a:lnTo>
                  <a:pt x="1130491" y="4257958"/>
                </a:lnTo>
                <a:cubicBezTo>
                  <a:pt x="1520251" y="4445763"/>
                  <a:pt x="1957279" y="4551009"/>
                  <a:pt x="2418889" y="4551009"/>
                </a:cubicBezTo>
                <a:cubicBezTo>
                  <a:pt x="4060169" y="4551009"/>
                  <a:pt x="5390689" y="3220490"/>
                  <a:pt x="5390689" y="1579210"/>
                </a:cubicBezTo>
                <a:cubicBezTo>
                  <a:pt x="5390689" y="1066310"/>
                  <a:pt x="5260755" y="583758"/>
                  <a:pt x="5032009" y="162673"/>
                </a:cubicBezTo>
                <a:close/>
              </a:path>
            </a:pathLst>
          </a:cu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11A3A707-72D6-4BAB-8187-F8204F4ED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8530" y="1774620"/>
            <a:ext cx="3780042" cy="3780042"/>
          </a:xfrm>
          <a:custGeom>
            <a:avLst/>
            <a:gdLst>
              <a:gd name="connsiteX0" fmla="*/ 2054781 w 4109561"/>
              <a:gd name="connsiteY0" fmla="*/ 0 h 4109561"/>
              <a:gd name="connsiteX1" fmla="*/ 4109561 w 4109561"/>
              <a:gd name="connsiteY1" fmla="*/ 2054781 h 4109561"/>
              <a:gd name="connsiteX2" fmla="*/ 2054781 w 4109561"/>
              <a:gd name="connsiteY2" fmla="*/ 4109561 h 4109561"/>
              <a:gd name="connsiteX3" fmla="*/ 0 w 4109561"/>
              <a:gd name="connsiteY3" fmla="*/ 2054781 h 4109561"/>
              <a:gd name="connsiteX4" fmla="*/ 2054781 w 4109561"/>
              <a:gd name="connsiteY4" fmla="*/ 0 h 4109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9561" h="4109561">
                <a:moveTo>
                  <a:pt x="2054781" y="0"/>
                </a:moveTo>
                <a:cubicBezTo>
                  <a:pt x="3189605" y="0"/>
                  <a:pt x="4109561" y="919957"/>
                  <a:pt x="4109561" y="2054781"/>
                </a:cubicBezTo>
                <a:cubicBezTo>
                  <a:pt x="4109561" y="3189605"/>
                  <a:pt x="3189605" y="4109561"/>
                  <a:pt x="2054781" y="4109561"/>
                </a:cubicBezTo>
                <a:cubicBezTo>
                  <a:pt x="919957" y="4109561"/>
                  <a:pt x="0" y="3189605"/>
                  <a:pt x="0" y="2054781"/>
                </a:cubicBezTo>
                <a:cubicBezTo>
                  <a:pt x="0" y="919957"/>
                  <a:pt x="919957" y="0"/>
                  <a:pt x="2054781" y="0"/>
                </a:cubicBezTo>
                <a:close/>
              </a:path>
            </a:pathLst>
          </a:custGeom>
          <a:solidFill>
            <a:schemeClr val="bg1">
              <a:alpha val="25000"/>
            </a:schemeClr>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C983411D-901F-4574-9926-33415AA92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3450" y="1713004"/>
            <a:ext cx="365760" cy="365760"/>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47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 name="Rectangle 146">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SPACs accounted for 44% of all IPO proceeds raised so far in 2020.">
            <a:extLst>
              <a:ext uri="{FF2B5EF4-FFF2-40B4-BE49-F238E27FC236}">
                <a16:creationId xmlns:a16="http://schemas.microsoft.com/office/drawing/2014/main" id="{331919B5-846E-4154-9C38-53FC84D55F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26" r="1408" b="-1"/>
          <a:stretch/>
        </p:blipFill>
        <p:spPr bwMode="auto">
          <a:xfrm>
            <a:off x="2751127" y="1123527"/>
            <a:ext cx="6689741" cy="4604800"/>
          </a:xfrm>
          <a:prstGeom prst="rect">
            <a:avLst/>
          </a:prstGeom>
        </p:spPr>
        <p:style>
          <a:lnRef idx="2">
            <a:schemeClr val="dk1">
              <a:shade val="50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2915974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F03BF-0142-47B6-ADDC-ACD686AC0034}"/>
              </a:ext>
            </a:extLst>
          </p:cNvPr>
          <p:cNvSpPr>
            <a:spLocks noGrp="1"/>
          </p:cNvSpPr>
          <p:nvPr>
            <p:ph type="title"/>
          </p:nvPr>
        </p:nvSpPr>
        <p:spPr>
          <a:xfrm>
            <a:off x="1463040" y="993914"/>
            <a:ext cx="3737114" cy="3474722"/>
          </a:xfrm>
        </p:spPr>
        <p:txBody>
          <a:bodyPr vert="horz" lIns="91440" tIns="45720" rIns="91440" bIns="45720" rtlCol="0" anchor="b">
            <a:normAutofit/>
          </a:bodyPr>
          <a:lstStyle/>
          <a:p>
            <a:r>
              <a:rPr lang="en-US" sz="5600"/>
              <a:t>The Business Opportunity  </a:t>
            </a:r>
          </a:p>
        </p:txBody>
      </p:sp>
      <p:pic>
        <p:nvPicPr>
          <p:cNvPr id="5" name="Picture 4" descr="Light bulb on yellow background with sketched light beams and cord">
            <a:extLst>
              <a:ext uri="{FF2B5EF4-FFF2-40B4-BE49-F238E27FC236}">
                <a16:creationId xmlns:a16="http://schemas.microsoft.com/office/drawing/2014/main" id="{3A89F007-9573-4FF2-A47A-8ECA7061636A}"/>
              </a:ext>
            </a:extLst>
          </p:cNvPr>
          <p:cNvPicPr>
            <a:picLocks noChangeAspect="1"/>
          </p:cNvPicPr>
          <p:nvPr/>
        </p:nvPicPr>
        <p:blipFill rotWithShape="1">
          <a:blip r:embed="rId3">
            <a:duotone>
              <a:prstClr val="black"/>
              <a:prstClr val="white"/>
            </a:duotone>
          </a:blip>
          <a:srcRect l="37701" r="730"/>
          <a:stretch/>
        </p:blipFill>
        <p:spPr>
          <a:xfrm>
            <a:off x="5326408" y="10"/>
            <a:ext cx="6865592" cy="6857990"/>
          </a:xfrm>
          <a:custGeom>
            <a:avLst/>
            <a:gdLst/>
            <a:ahLst/>
            <a:cxnLst/>
            <a:rect l="l" t="t" r="r" b="b"/>
            <a:pathLst>
              <a:path w="6865592" h="6858000">
                <a:moveTo>
                  <a:pt x="3068432" y="0"/>
                </a:moveTo>
                <a:lnTo>
                  <a:pt x="6865592" y="0"/>
                </a:lnTo>
                <a:lnTo>
                  <a:pt x="6865592" y="6858000"/>
                </a:lnTo>
                <a:lnTo>
                  <a:pt x="3068431" y="6858000"/>
                </a:lnTo>
                <a:lnTo>
                  <a:pt x="3064426" y="6854853"/>
                </a:lnTo>
                <a:cubicBezTo>
                  <a:pt x="2077725" y="6040555"/>
                  <a:pt x="1448804" y="4808224"/>
                  <a:pt x="1448804" y="3429000"/>
                </a:cubicBezTo>
                <a:cubicBezTo>
                  <a:pt x="1448804" y="2049777"/>
                  <a:pt x="2077725" y="817446"/>
                  <a:pt x="3064426" y="3148"/>
                </a:cubicBezTo>
                <a:close/>
                <a:moveTo>
                  <a:pt x="1056707" y="0"/>
                </a:moveTo>
                <a:lnTo>
                  <a:pt x="2472663" y="0"/>
                </a:lnTo>
                <a:lnTo>
                  <a:pt x="2400426" y="75768"/>
                </a:lnTo>
                <a:cubicBezTo>
                  <a:pt x="1595468" y="961418"/>
                  <a:pt x="1104860" y="2137915"/>
                  <a:pt x="1104860" y="3429000"/>
                </a:cubicBezTo>
                <a:cubicBezTo>
                  <a:pt x="1104860" y="4720086"/>
                  <a:pt x="1595468" y="5896583"/>
                  <a:pt x="2400426" y="6782233"/>
                </a:cubicBezTo>
                <a:lnTo>
                  <a:pt x="2472663" y="6858000"/>
                </a:lnTo>
                <a:lnTo>
                  <a:pt x="1056707" y="6858000"/>
                </a:lnTo>
                <a:lnTo>
                  <a:pt x="1040415" y="6835090"/>
                </a:lnTo>
                <a:cubicBezTo>
                  <a:pt x="383550" y="5862802"/>
                  <a:pt x="0" y="4690693"/>
                  <a:pt x="0" y="3429000"/>
                </a:cubicBezTo>
                <a:cubicBezTo>
                  <a:pt x="0" y="2167308"/>
                  <a:pt x="383550" y="995199"/>
                  <a:pt x="1040415" y="22911"/>
                </a:cubicBezTo>
                <a:close/>
              </a:path>
            </a:pathLst>
          </a:custGeom>
        </p:spPr>
      </p:pic>
      <p:sp>
        <p:nvSpPr>
          <p:cNvPr id="14" name="Freeform: Shape 13">
            <a:extLst>
              <a:ext uri="{FF2B5EF4-FFF2-40B4-BE49-F238E27FC236}">
                <a16:creationId xmlns:a16="http://schemas.microsoft.com/office/drawing/2014/main" id="{ABB34BBC-69D7-4906-8E5B-64C9EE038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26408" y="0"/>
            <a:ext cx="2472664" cy="6858000"/>
          </a:xfrm>
          <a:custGeom>
            <a:avLst/>
            <a:gdLst>
              <a:gd name="connsiteX0" fmla="*/ 1056708 w 2472664"/>
              <a:gd name="connsiteY0" fmla="*/ 0 h 6858000"/>
              <a:gd name="connsiteX1" fmla="*/ 2472664 w 2472664"/>
              <a:gd name="connsiteY1" fmla="*/ 0 h 6858000"/>
              <a:gd name="connsiteX2" fmla="*/ 2400427 w 2472664"/>
              <a:gd name="connsiteY2" fmla="*/ 75768 h 6858000"/>
              <a:gd name="connsiteX3" fmla="*/ 1104861 w 2472664"/>
              <a:gd name="connsiteY3" fmla="*/ 3429000 h 6858000"/>
              <a:gd name="connsiteX4" fmla="*/ 2400427 w 2472664"/>
              <a:gd name="connsiteY4" fmla="*/ 6782233 h 6858000"/>
              <a:gd name="connsiteX5" fmla="*/ 2472664 w 2472664"/>
              <a:gd name="connsiteY5" fmla="*/ 6858000 h 6858000"/>
              <a:gd name="connsiteX6" fmla="*/ 1056708 w 2472664"/>
              <a:gd name="connsiteY6" fmla="*/ 6858000 h 6858000"/>
              <a:gd name="connsiteX7" fmla="*/ 1040416 w 2472664"/>
              <a:gd name="connsiteY7" fmla="*/ 6835090 h 6858000"/>
              <a:gd name="connsiteX8" fmla="*/ 0 w 2472664"/>
              <a:gd name="connsiteY8" fmla="*/ 3429000 h 6858000"/>
              <a:gd name="connsiteX9" fmla="*/ 1040416 w 2472664"/>
              <a:gd name="connsiteY9" fmla="*/ 229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2664" h="6858000">
                <a:moveTo>
                  <a:pt x="1056708" y="0"/>
                </a:moveTo>
                <a:lnTo>
                  <a:pt x="2472664" y="0"/>
                </a:lnTo>
                <a:lnTo>
                  <a:pt x="2400427" y="75768"/>
                </a:lnTo>
                <a:cubicBezTo>
                  <a:pt x="1595469" y="961418"/>
                  <a:pt x="1104861" y="2137915"/>
                  <a:pt x="1104861" y="3429000"/>
                </a:cubicBezTo>
                <a:cubicBezTo>
                  <a:pt x="1104861" y="4720086"/>
                  <a:pt x="1595469" y="5896583"/>
                  <a:pt x="2400427" y="6782233"/>
                </a:cubicBezTo>
                <a:lnTo>
                  <a:pt x="2472664" y="6858000"/>
                </a:lnTo>
                <a:lnTo>
                  <a:pt x="1056708" y="6858000"/>
                </a:lnTo>
                <a:lnTo>
                  <a:pt x="1040416" y="6835090"/>
                </a:lnTo>
                <a:cubicBezTo>
                  <a:pt x="383551" y="5862802"/>
                  <a:pt x="0" y="4690693"/>
                  <a:pt x="0" y="3429000"/>
                </a:cubicBezTo>
                <a:cubicBezTo>
                  <a:pt x="0" y="2167308"/>
                  <a:pt x="383551" y="995199"/>
                  <a:pt x="1040416" y="22911"/>
                </a:cubicBezTo>
                <a:close/>
              </a:path>
            </a:pathLst>
          </a:custGeom>
          <a:solidFill>
            <a:schemeClr val="accent6">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4933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B2C00A-E659-4691-AFB4-282551729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7">
            <a:extLst>
              <a:ext uri="{FF2B5EF4-FFF2-40B4-BE49-F238E27FC236}">
                <a16:creationId xmlns:a16="http://schemas.microsoft.com/office/drawing/2014/main" id="{B78FD84C-74B5-451D-8F0A-1E19EC3D9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564BB-8809-4534-A9E4-0B6E6A02E070}"/>
              </a:ext>
            </a:extLst>
          </p:cNvPr>
          <p:cNvSpPr>
            <a:spLocks noGrp="1"/>
          </p:cNvSpPr>
          <p:nvPr>
            <p:ph type="title"/>
          </p:nvPr>
        </p:nvSpPr>
        <p:spPr>
          <a:xfrm>
            <a:off x="1523984" y="1054121"/>
            <a:ext cx="9465131" cy="1184111"/>
          </a:xfrm>
        </p:spPr>
        <p:txBody>
          <a:bodyPr>
            <a:normAutofit/>
          </a:bodyPr>
          <a:lstStyle/>
          <a:p>
            <a:r>
              <a:rPr lang="en-US"/>
              <a:t>Model Creation </a:t>
            </a:r>
          </a:p>
        </p:txBody>
      </p:sp>
      <p:graphicFrame>
        <p:nvGraphicFramePr>
          <p:cNvPr id="5" name="Content Placeholder 2">
            <a:extLst>
              <a:ext uri="{FF2B5EF4-FFF2-40B4-BE49-F238E27FC236}">
                <a16:creationId xmlns:a16="http://schemas.microsoft.com/office/drawing/2014/main" id="{7BCD113A-F341-4FA6-B771-FD668855C77B}"/>
              </a:ext>
            </a:extLst>
          </p:cNvPr>
          <p:cNvGraphicFramePr>
            <a:graphicFrameLocks noGrp="1"/>
          </p:cNvGraphicFramePr>
          <p:nvPr>
            <p:ph idx="1"/>
            <p:extLst>
              <p:ext uri="{D42A27DB-BD31-4B8C-83A1-F6EECF244321}">
                <p14:modId xmlns:p14="http://schemas.microsoft.com/office/powerpoint/2010/main" val="3382889933"/>
              </p:ext>
            </p:extLst>
          </p:nvPr>
        </p:nvGraphicFramePr>
        <p:xfrm>
          <a:off x="1524000" y="2399099"/>
          <a:ext cx="9465564" cy="3400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9246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4D51A8F8-8D2C-4653-A1F0-AF41FFB8D959}"/>
              </a:ext>
            </a:extLst>
          </p:cNvPr>
          <p:cNvGraphicFramePr>
            <a:graphicFrameLocks noGrp="1"/>
          </p:cNvGraphicFramePr>
          <p:nvPr>
            <p:ph idx="1"/>
          </p:nvPr>
        </p:nvGraphicFramePr>
        <p:xfrm>
          <a:off x="838200" y="2139950"/>
          <a:ext cx="10515600" cy="2225040"/>
        </p:xfrm>
        <a:graphic>
          <a:graphicData uri="http://schemas.openxmlformats.org/drawingml/2006/table">
            <a:tbl>
              <a:tblPr firstRow="1" bandRow="1">
                <a:tableStyleId>{93296810-A885-4BE3-A3E7-6D5BEEA58F35}</a:tableStyleId>
              </a:tblPr>
              <a:tblGrid>
                <a:gridCol w="5257800">
                  <a:extLst>
                    <a:ext uri="{9D8B030D-6E8A-4147-A177-3AD203B41FA5}">
                      <a16:colId xmlns:a16="http://schemas.microsoft.com/office/drawing/2014/main" val="47504849"/>
                    </a:ext>
                  </a:extLst>
                </a:gridCol>
                <a:gridCol w="5257800">
                  <a:extLst>
                    <a:ext uri="{9D8B030D-6E8A-4147-A177-3AD203B41FA5}">
                      <a16:colId xmlns:a16="http://schemas.microsoft.com/office/drawing/2014/main" val="2639675641"/>
                    </a:ext>
                  </a:extLst>
                </a:gridCol>
              </a:tblGrid>
              <a:tr h="370840">
                <a:tc>
                  <a:txBody>
                    <a:bodyPr/>
                    <a:lstStyle/>
                    <a:p>
                      <a:r>
                        <a:rPr lang="en-US" dirty="0"/>
                        <a:t>SPACs</a:t>
                      </a:r>
                    </a:p>
                  </a:txBody>
                  <a:tcPr/>
                </a:tc>
                <a:tc>
                  <a:txBody>
                    <a:bodyPr/>
                    <a:lstStyle/>
                    <a:p>
                      <a:r>
                        <a:rPr lang="en-US" dirty="0"/>
                        <a:t>Non-SPAC Comparison</a:t>
                      </a:r>
                    </a:p>
                  </a:txBody>
                  <a:tcPr/>
                </a:tc>
                <a:extLst>
                  <a:ext uri="{0D108BD9-81ED-4DB2-BD59-A6C34878D82A}">
                    <a16:rowId xmlns:a16="http://schemas.microsoft.com/office/drawing/2014/main" val="2582442970"/>
                  </a:ext>
                </a:extLst>
              </a:tr>
              <a:tr h="370840">
                <a:tc>
                  <a:txBody>
                    <a:bodyPr/>
                    <a:lstStyle/>
                    <a:p>
                      <a:r>
                        <a:rPr lang="en-US" dirty="0"/>
                        <a:t>Clarivate PLC</a:t>
                      </a:r>
                    </a:p>
                  </a:txBody>
                  <a:tcPr/>
                </a:tc>
                <a:tc>
                  <a:txBody>
                    <a:bodyPr/>
                    <a:lstStyle/>
                    <a:p>
                      <a:r>
                        <a:rPr lang="en-US" dirty="0"/>
                        <a:t>Intertek</a:t>
                      </a:r>
                    </a:p>
                  </a:txBody>
                  <a:tcPr/>
                </a:tc>
                <a:extLst>
                  <a:ext uri="{0D108BD9-81ED-4DB2-BD59-A6C34878D82A}">
                    <a16:rowId xmlns:a16="http://schemas.microsoft.com/office/drawing/2014/main" val="4028845299"/>
                  </a:ext>
                </a:extLst>
              </a:tr>
              <a:tr h="370840">
                <a:tc>
                  <a:txBody>
                    <a:bodyPr/>
                    <a:lstStyle/>
                    <a:p>
                      <a:r>
                        <a:rPr lang="en-US" dirty="0"/>
                        <a:t>Vertiv Holdings</a:t>
                      </a:r>
                    </a:p>
                  </a:txBody>
                  <a:tcPr/>
                </a:tc>
                <a:tc>
                  <a:txBody>
                    <a:bodyPr/>
                    <a:lstStyle/>
                    <a:p>
                      <a:r>
                        <a:rPr lang="en-US" dirty="0"/>
                        <a:t>Bloom Energy</a:t>
                      </a:r>
                    </a:p>
                  </a:txBody>
                  <a:tcPr/>
                </a:tc>
                <a:extLst>
                  <a:ext uri="{0D108BD9-81ED-4DB2-BD59-A6C34878D82A}">
                    <a16:rowId xmlns:a16="http://schemas.microsoft.com/office/drawing/2014/main" val="2347154731"/>
                  </a:ext>
                </a:extLst>
              </a:tr>
              <a:tr h="370840">
                <a:tc>
                  <a:txBody>
                    <a:bodyPr/>
                    <a:lstStyle/>
                    <a:p>
                      <a:r>
                        <a:rPr lang="en-US" dirty="0"/>
                        <a:t>Willscot Corporation</a:t>
                      </a:r>
                    </a:p>
                  </a:txBody>
                  <a:tcPr/>
                </a:tc>
                <a:tc>
                  <a:txBody>
                    <a:bodyPr/>
                    <a:lstStyle/>
                    <a:p>
                      <a:r>
                        <a:rPr lang="en-US" dirty="0" err="1"/>
                        <a:t>Herc</a:t>
                      </a:r>
                      <a:r>
                        <a:rPr lang="en-US" dirty="0"/>
                        <a:t> Holdings</a:t>
                      </a:r>
                    </a:p>
                  </a:txBody>
                  <a:tcPr/>
                </a:tc>
                <a:extLst>
                  <a:ext uri="{0D108BD9-81ED-4DB2-BD59-A6C34878D82A}">
                    <a16:rowId xmlns:a16="http://schemas.microsoft.com/office/drawing/2014/main" val="3359585647"/>
                  </a:ext>
                </a:extLst>
              </a:tr>
              <a:tr h="370840">
                <a:tc>
                  <a:txBody>
                    <a:bodyPr/>
                    <a:lstStyle/>
                    <a:p>
                      <a:r>
                        <a:rPr lang="en-US" dirty="0"/>
                        <a:t>Virgin Galactic Holdings</a:t>
                      </a:r>
                    </a:p>
                  </a:txBody>
                  <a:tcPr/>
                </a:tc>
                <a:tc>
                  <a:txBody>
                    <a:bodyPr/>
                    <a:lstStyle/>
                    <a:p>
                      <a:r>
                        <a:rPr lang="en-US" dirty="0"/>
                        <a:t>Spirit AeroSystems</a:t>
                      </a:r>
                    </a:p>
                  </a:txBody>
                  <a:tcPr/>
                </a:tc>
                <a:extLst>
                  <a:ext uri="{0D108BD9-81ED-4DB2-BD59-A6C34878D82A}">
                    <a16:rowId xmlns:a16="http://schemas.microsoft.com/office/drawing/2014/main" val="1749693751"/>
                  </a:ext>
                </a:extLst>
              </a:tr>
              <a:tr h="370840">
                <a:tc>
                  <a:txBody>
                    <a:bodyPr/>
                    <a:lstStyle/>
                    <a:p>
                      <a:r>
                        <a:rPr lang="en-US" dirty="0"/>
                        <a:t>Nikola Corporation </a:t>
                      </a:r>
                    </a:p>
                  </a:txBody>
                  <a:tcPr/>
                </a:tc>
                <a:tc>
                  <a:txBody>
                    <a:bodyPr/>
                    <a:lstStyle/>
                    <a:p>
                      <a:r>
                        <a:rPr lang="en-US" dirty="0"/>
                        <a:t>Prospect Capital Group </a:t>
                      </a:r>
                    </a:p>
                  </a:txBody>
                  <a:tcPr/>
                </a:tc>
                <a:extLst>
                  <a:ext uri="{0D108BD9-81ED-4DB2-BD59-A6C34878D82A}">
                    <a16:rowId xmlns:a16="http://schemas.microsoft.com/office/drawing/2014/main" val="3715716923"/>
                  </a:ext>
                </a:extLst>
              </a:tr>
            </a:tbl>
          </a:graphicData>
        </a:graphic>
      </p:graphicFrame>
    </p:spTree>
    <p:extLst>
      <p:ext uri="{BB962C8B-B14F-4D97-AF65-F5344CB8AC3E}">
        <p14:creationId xmlns:p14="http://schemas.microsoft.com/office/powerpoint/2010/main" val="1425280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564BB-8809-4534-A9E4-0B6E6A02E070}"/>
              </a:ext>
            </a:extLst>
          </p:cNvPr>
          <p:cNvSpPr>
            <a:spLocks noGrp="1"/>
          </p:cNvSpPr>
          <p:nvPr>
            <p:ph type="title"/>
          </p:nvPr>
        </p:nvSpPr>
        <p:spPr>
          <a:xfrm>
            <a:off x="1523984" y="1054121"/>
            <a:ext cx="9465131" cy="1184111"/>
          </a:xfrm>
        </p:spPr>
        <p:txBody>
          <a:bodyPr>
            <a:normAutofit/>
          </a:bodyPr>
          <a:lstStyle/>
          <a:p>
            <a:r>
              <a:rPr lang="en-US"/>
              <a:t>Model Creation </a:t>
            </a:r>
          </a:p>
        </p:txBody>
      </p:sp>
      <p:graphicFrame>
        <p:nvGraphicFramePr>
          <p:cNvPr id="5" name="Content Placeholder 2">
            <a:extLst>
              <a:ext uri="{FF2B5EF4-FFF2-40B4-BE49-F238E27FC236}">
                <a16:creationId xmlns:a16="http://schemas.microsoft.com/office/drawing/2014/main" id="{7BCD113A-F341-4FA6-B771-FD668855C77B}"/>
              </a:ext>
            </a:extLst>
          </p:cNvPr>
          <p:cNvGraphicFramePr>
            <a:graphicFrameLocks noGrp="1"/>
          </p:cNvGraphicFramePr>
          <p:nvPr>
            <p:ph idx="1"/>
          </p:nvPr>
        </p:nvGraphicFramePr>
        <p:xfrm>
          <a:off x="1524000" y="2399099"/>
          <a:ext cx="9465564" cy="3400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2533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D4CA8-8DE6-4874-9315-17AF2037D9E7}"/>
              </a:ext>
            </a:extLst>
          </p:cNvPr>
          <p:cNvSpPr>
            <a:spLocks noGrp="1"/>
          </p:cNvSpPr>
          <p:nvPr>
            <p:ph type="title"/>
          </p:nvPr>
        </p:nvSpPr>
        <p:spPr>
          <a:xfrm>
            <a:off x="804673" y="1445494"/>
            <a:ext cx="3616856" cy="4376572"/>
          </a:xfrm>
        </p:spPr>
        <p:txBody>
          <a:bodyPr anchor="ctr">
            <a:normAutofit/>
          </a:bodyPr>
          <a:lstStyle/>
          <a:p>
            <a:r>
              <a:rPr lang="en-US" sz="4800" dirty="0"/>
              <a:t>Findings: Linear and Logistic Regression </a:t>
            </a:r>
          </a:p>
        </p:txBody>
      </p:sp>
      <p:sp>
        <p:nvSpPr>
          <p:cNvPr id="15" name="Freeform: Shape 14">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8520A2-B777-4FD3-8346-33EC20C63636}"/>
              </a:ext>
            </a:extLst>
          </p:cNvPr>
          <p:cNvSpPr>
            <a:spLocks noGrp="1"/>
          </p:cNvSpPr>
          <p:nvPr>
            <p:ph idx="1"/>
          </p:nvPr>
        </p:nvSpPr>
        <p:spPr>
          <a:xfrm>
            <a:off x="5378824" y="1399032"/>
            <a:ext cx="6219010" cy="4471416"/>
          </a:xfrm>
        </p:spPr>
        <p:txBody>
          <a:bodyPr anchor="ctr">
            <a:normAutofit/>
          </a:bodyPr>
          <a:lstStyle/>
          <a:p>
            <a:r>
              <a:rPr lang="en-US" sz="2200" b="0" i="0" u="none" strike="noStrike" dirty="0">
                <a:solidFill>
                  <a:schemeClr val="bg1"/>
                </a:solidFill>
                <a:effectLst/>
              </a:rPr>
              <a:t>Similar reactions to variable for both SPACs and Non-SPACS</a:t>
            </a:r>
          </a:p>
          <a:p>
            <a:r>
              <a:rPr lang="en-US" sz="2200" dirty="0">
                <a:solidFill>
                  <a:srgbClr val="000000"/>
                </a:solidFill>
              </a:rPr>
              <a:t>Most notably, </a:t>
            </a:r>
            <a:r>
              <a:rPr lang="en-US" sz="2200" b="0" i="0" u="none" strike="noStrike" dirty="0">
                <a:solidFill>
                  <a:srgbClr val="000000"/>
                </a:solidFill>
                <a:effectLst/>
              </a:rPr>
              <a:t>Relative Strength Index had a significant, positive correlation on price change</a:t>
            </a:r>
          </a:p>
          <a:p>
            <a:r>
              <a:rPr lang="en-US" sz="2200" dirty="0">
                <a:solidFill>
                  <a:srgbClr val="000000"/>
                </a:solidFill>
              </a:rPr>
              <a:t>One day lagged news publication count had a significant effect on percent price change for 3 securities: </a:t>
            </a:r>
            <a:r>
              <a:rPr lang="en-US" sz="2200" b="0" i="0" u="none" strike="noStrike" dirty="0" err="1">
                <a:solidFill>
                  <a:srgbClr val="000000"/>
                </a:solidFill>
                <a:effectLst/>
              </a:rPr>
              <a:t>Willscot</a:t>
            </a:r>
            <a:r>
              <a:rPr lang="en-US" sz="2200" b="0" i="0" u="none" strike="noStrike" dirty="0">
                <a:solidFill>
                  <a:srgbClr val="000000"/>
                </a:solidFill>
                <a:effectLst/>
              </a:rPr>
              <a:t> Corp, Intertek, and </a:t>
            </a:r>
            <a:r>
              <a:rPr lang="en-US" sz="2200" b="0" i="0" u="none" strike="noStrike" dirty="0" err="1">
                <a:solidFill>
                  <a:srgbClr val="000000"/>
                </a:solidFill>
                <a:effectLst/>
              </a:rPr>
              <a:t>Herc</a:t>
            </a:r>
            <a:r>
              <a:rPr lang="en-US" sz="2200" b="0" i="0" u="none" strike="noStrike" dirty="0">
                <a:solidFill>
                  <a:srgbClr val="000000"/>
                </a:solidFill>
                <a:effectLst/>
              </a:rPr>
              <a:t> Holdings</a:t>
            </a:r>
          </a:p>
          <a:p>
            <a:endParaRPr lang="en-US" sz="2200" dirty="0">
              <a:solidFill>
                <a:schemeClr val="bg1"/>
              </a:solidFill>
            </a:endParaRPr>
          </a:p>
          <a:p>
            <a:endParaRPr lang="en-US" sz="2200" dirty="0">
              <a:solidFill>
                <a:schemeClr val="bg1"/>
              </a:solidFill>
            </a:endParaRPr>
          </a:p>
        </p:txBody>
      </p:sp>
    </p:spTree>
    <p:extLst>
      <p:ext uri="{BB962C8B-B14F-4D97-AF65-F5344CB8AC3E}">
        <p14:creationId xmlns:p14="http://schemas.microsoft.com/office/powerpoint/2010/main" val="175621771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1100</Words>
  <Application>Microsoft Macintosh PowerPoint</Application>
  <PresentationFormat>Widescreen</PresentationFormat>
  <Paragraphs>130</Paragraphs>
  <Slides>23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Analysis of Special Purpose Acquisition Companies</vt:lpstr>
      <vt:lpstr>PowerPoint Presentation</vt:lpstr>
      <vt:lpstr>What are SPACs?</vt:lpstr>
      <vt:lpstr>PowerPoint Presentation</vt:lpstr>
      <vt:lpstr>The Business Opportunity  </vt:lpstr>
      <vt:lpstr>Model Creation </vt:lpstr>
      <vt:lpstr>PowerPoint Presentation</vt:lpstr>
      <vt:lpstr>Model Creation </vt:lpstr>
      <vt:lpstr>Findings: Linear and Logistic Regression </vt:lpstr>
      <vt:lpstr>Findings: Decision Trees </vt:lpstr>
      <vt:lpstr>Conclusions</vt:lpstr>
      <vt:lpstr>What is RSI (Relative Strength Index)?</vt:lpstr>
      <vt:lpstr>PowerPoint Presentation</vt:lpstr>
      <vt:lpstr>Evaluating RSI as a Significant Indicator </vt:lpstr>
      <vt:lpstr>PowerPoint Presentation</vt:lpstr>
      <vt:lpstr>Results </vt:lpstr>
      <vt:lpstr>Results </vt:lpstr>
      <vt:lpstr>Deployment </vt:lpstr>
      <vt:lpstr>Concerns </vt:lpstr>
      <vt:lpstr>Concerns</vt:lpstr>
      <vt:lpstr>Conclusion </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Special Purpose Acquisition Companies</dc:title>
  <dc:creator>Kimberley Harrison</dc:creator>
  <cp:lastModifiedBy>Krista Labovich</cp:lastModifiedBy>
  <cp:revision>5</cp:revision>
  <dcterms:created xsi:type="dcterms:W3CDTF">2021-12-07T02:20:40Z</dcterms:created>
  <dcterms:modified xsi:type="dcterms:W3CDTF">2021-12-08T02:49:38Z</dcterms:modified>
</cp:coreProperties>
</file>