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2" r:id="rId2"/>
    <p:sldId id="257" r:id="rId3"/>
    <p:sldId id="258" r:id="rId4"/>
    <p:sldId id="259" r:id="rId5"/>
    <p:sldId id="266" r:id="rId6"/>
    <p:sldId id="267" r:id="rId7"/>
    <p:sldId id="260" r:id="rId8"/>
    <p:sldId id="273" r:id="rId9"/>
    <p:sldId id="264" r:id="rId10"/>
    <p:sldId id="274" r:id="rId11"/>
    <p:sldId id="265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5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E7101-F03C-4E5A-A757-97FEE786CB80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526DB-DC70-489B-A4C0-DD7C61265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893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548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21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94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250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368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842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69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617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591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919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55D1-5C25-4350-8C5B-609570357DC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09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2851A-E596-4F1A-A1B0-8248E2282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8E14BE-E8EB-42DC-B74F-55DE1BC6C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CE703-38A1-4FC7-8841-666A3D82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F169-2EAC-4287-B0BB-FF08541AEFE1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22FCD-B331-4B16-9284-D574D274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9DA8D-2AC5-4304-BD08-29B9A94D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98B-E99F-463B-ABAE-B8300C7D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33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9328C-CFCA-4A4D-AF7F-A261BC7F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3FA71A-0D38-42B3-8E77-FCB9C965A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8469BC-DA8B-4742-8461-B9349EDB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F169-2EAC-4287-B0BB-FF08541AEFE1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1DE21-98B5-4433-8679-8632D9ED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CB23E-1D75-42B8-9C5D-BC3DE562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98B-E99F-463B-ABAE-B8300C7D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4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6E0083-063B-4508-BB09-403D05A30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3405BA-A8A5-4C76-A548-FBEB888ED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1B4E2-E115-4570-9A1D-F1DF4F05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F169-2EAC-4287-B0BB-FF08541AEFE1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2E0B-7B7E-44EF-B475-7D954387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D6177-9F29-40D9-8AD6-1FE2FCD3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98B-E99F-463B-ABAE-B8300C7D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12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36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DC7DA-CE27-4173-820E-8F1BFBD0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905DFD-114C-4B64-870B-E5E960572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226F4-3334-4416-B65A-B652BD96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F169-2EAC-4287-B0BB-FF08541AEFE1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84B620-7A6A-44BF-87A5-6B679A50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BB0837-56BD-4FD1-BACD-26894064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98B-E99F-463B-ABAE-B8300C7D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43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C7C2D-7507-4DE3-89F3-BAC0D985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B771F-D546-4AB8-9F4D-6FEBC3A18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42518F-8D71-44DB-8619-7AFC060B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F169-2EAC-4287-B0BB-FF08541AEFE1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6866B-41C1-454C-8FC5-D0973340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DD0A6-EF23-49FF-AFC1-F845EBEE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98B-E99F-463B-ABAE-B8300C7D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3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BABC3-F573-42E8-B478-967E0308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842D6-096D-44BF-BF3E-D29919A5B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BCA12A-6CA4-45A6-BB36-3E2ED99DD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05CAC-E58B-4F99-B845-B22DD4ED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F169-2EAC-4287-B0BB-FF08541AEFE1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C3242F-E0F0-436E-8D77-17893758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9E26E7-7749-4927-86B1-9CEED322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98B-E99F-463B-ABAE-B8300C7D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40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304F0-F973-4AEB-8104-850A7667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DF656-F7D5-4ED1-A529-F84E53A4E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F9D97A-E014-46B1-883E-D1B3CB8C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3D846D-CDE4-4188-BFAB-73651F7B1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BF9042-EA17-4D6B-A842-A0C5680B8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BFFF1B-2A3B-4D34-96DB-24B52AEE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F169-2EAC-4287-B0BB-FF08541AEFE1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3BB87D-4164-4705-AD5F-FFC5A2D7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1FED1-89E7-49BA-A4AF-2C93ECA5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98B-E99F-463B-ABAE-B8300C7D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3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26E22-E356-40D8-A9C3-077BD948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A487A5-99B3-4E86-BF35-788E5F21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F169-2EAC-4287-B0BB-FF08541AEFE1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67A53B-0E73-4211-B72C-95829D6A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16DB0D-012F-4ED2-A3E5-AC7CE005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98B-E99F-463B-ABAE-B8300C7D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4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BB4B50-47FC-499A-9F78-9F2329B4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F169-2EAC-4287-B0BB-FF08541AEFE1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A478DE-E5EC-4553-ABE9-25F355D3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2642FF-B2A6-4E40-A265-CE4E4D62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98B-E99F-463B-ABAE-B8300C7D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38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EFE4A-62FF-4C35-AA4B-D3897B6D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5567F-099C-4532-93E8-E00E811AD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C2DB21-7D17-4712-AA86-CA8914C0D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6BB66-3C59-45B8-ACD2-1E25FC77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F169-2EAC-4287-B0BB-FF08541AEFE1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D87FEA-AAA6-400B-85B5-A242F1D4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AC2DDC-D29F-40E8-B8B0-16948A21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98B-E99F-463B-ABAE-B8300C7D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88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D1A0A-FCE5-4D8C-B590-88CB7EA3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132B0A-5D2C-4FC1-A8BD-E138E65F3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02C9E8-5FE2-43BD-9295-C0CDDD0C4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7E7EE-566D-468B-B27A-83864F52C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F169-2EAC-4287-B0BB-FF08541AEFE1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2215EF-E2C8-49CB-BBDC-3FF83A43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C4D55-ACA6-4331-9E3F-FF2C4014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698B-E99F-463B-ABAE-B8300C7D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6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74003E-BFD3-45E7-9862-2CF169B8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F6EB0B-44F7-432D-BE57-003F743E9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6A7758-6EC3-4A5F-B909-40E88D2C3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FF169-2EAC-4287-B0BB-FF08541AEFE1}" type="datetimeFigureOut">
              <a:rPr lang="ko-KR" altLang="en-US" smtClean="0"/>
              <a:t>2018-01-17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42DD9C-6FA8-4A9F-897C-43FFA56F3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B2DF9-34D2-414A-93A2-E3996B63D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698B-E99F-463B-ABAE-B8300C7DA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86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9">
            <a:extLst>
              <a:ext uri="{FF2B5EF4-FFF2-40B4-BE49-F238E27FC236}">
                <a16:creationId xmlns:a16="http://schemas.microsoft.com/office/drawing/2014/main" id="{DD2D04DD-B48F-47FF-B359-2041B59CE40A}"/>
              </a:ext>
            </a:extLst>
          </p:cNvPr>
          <p:cNvSpPr/>
          <p:nvPr/>
        </p:nvSpPr>
        <p:spPr>
          <a:xfrm rot="5400000">
            <a:off x="5083150" y="-157580"/>
            <a:ext cx="2025701" cy="2340866"/>
          </a:xfrm>
          <a:prstGeom prst="homePlate">
            <a:avLst>
              <a:gd name="adj" fmla="val 2354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C824ECE7-875B-42C2-B4E7-F48813808A37}"/>
              </a:ext>
            </a:extLst>
          </p:cNvPr>
          <p:cNvSpPr/>
          <p:nvPr userDrawn="1"/>
        </p:nvSpPr>
        <p:spPr>
          <a:xfrm>
            <a:off x="1579048" y="3857309"/>
            <a:ext cx="4573538" cy="476809"/>
          </a:xfrm>
          <a:prstGeom prst="parallelogram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403944" y="3199971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 Handling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1232C0-EC63-4E2E-BEBC-45D07FE4FBF1}"/>
              </a:ext>
            </a:extLst>
          </p:cNvPr>
          <p:cNvSpPr/>
          <p:nvPr userDrawn="1"/>
        </p:nvSpPr>
        <p:spPr>
          <a:xfrm>
            <a:off x="5107350" y="718517"/>
            <a:ext cx="197730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ToBig’s</a:t>
            </a: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8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 최서현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8ACD93-A865-487D-81D9-7DE7E22E46EB}"/>
              </a:ext>
            </a:extLst>
          </p:cNvPr>
          <p:cNvCxnSpPr>
            <a:cxnSpLocks/>
          </p:cNvCxnSpPr>
          <p:nvPr userDrawn="1"/>
        </p:nvCxnSpPr>
        <p:spPr>
          <a:xfrm>
            <a:off x="5008718" y="691670"/>
            <a:ext cx="217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350F34-097E-4727-B61F-E8609F792A6C}"/>
              </a:ext>
            </a:extLst>
          </p:cNvPr>
          <p:cNvSpPr/>
          <p:nvPr userDrawn="1"/>
        </p:nvSpPr>
        <p:spPr>
          <a:xfrm>
            <a:off x="5107350" y="345726"/>
            <a:ext cx="197730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교육 세미나</a:t>
            </a:r>
            <a:endParaRPr lang="en-US" altLang="ko-KR" sz="16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F444CBF8-95D5-45B5-B3EB-4145B2894BA2}"/>
              </a:ext>
            </a:extLst>
          </p:cNvPr>
          <p:cNvSpPr txBox="1">
            <a:spLocks/>
          </p:cNvSpPr>
          <p:nvPr/>
        </p:nvSpPr>
        <p:spPr>
          <a:xfrm>
            <a:off x="6251859" y="3335123"/>
            <a:ext cx="4408364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with R</a:t>
            </a:r>
            <a:endParaRPr lang="ko-KR" altLang="en-US" sz="1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03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295467" y="-720080"/>
            <a:ext cx="12289365" cy="198884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871531" y="722006"/>
            <a:ext cx="6432715" cy="4611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2400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2133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133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04</a:t>
            </a:r>
            <a:r>
              <a:rPr lang="en-US" altLang="ko-KR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133" spc="-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문자열 </a:t>
            </a:r>
            <a:r>
              <a:rPr lang="ko-KR" altLang="en-US" sz="2133" spc="-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전처리</a:t>
            </a:r>
            <a:r>
              <a:rPr lang="ko-KR" altLang="en-US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21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함수</a:t>
            </a:r>
            <a:endParaRPr lang="ko-KR" altLang="en-US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44693" y="1508787"/>
            <a:ext cx="12385376" cy="4800533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28" name="그룹 27"/>
          <p:cNvGrpSpPr/>
          <p:nvPr/>
        </p:nvGrpSpPr>
        <p:grpSpPr>
          <a:xfrm>
            <a:off x="9744406" y="221409"/>
            <a:ext cx="2208245" cy="476652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  <a:r>
                <a:rPr lang="ko-KR" altLang="en-US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1200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기초 </a:t>
              </a:r>
              <a:r>
                <a:rPr lang="ko-KR" altLang="en-US" sz="1200" spc="-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전처리</a:t>
              </a:r>
              <a:endParaRPr lang="ko-KR" altLang="en-US" sz="1200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10953783" y="6591253"/>
            <a:ext cx="1173988" cy="266764"/>
            <a:chOff x="8215339" y="4943445"/>
            <a:chExt cx="88049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28242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33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933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9C541B-2F40-4D0B-B0E2-231429F39C6A}"/>
              </a:ext>
            </a:extLst>
          </p:cNvPr>
          <p:cNvSpPr/>
          <p:nvPr/>
        </p:nvSpPr>
        <p:spPr>
          <a:xfrm>
            <a:off x="1871531" y="2025102"/>
            <a:ext cx="1859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grep() :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F74D17-5351-4DB7-8E16-B2EA92BDE6F7}"/>
              </a:ext>
            </a:extLst>
          </p:cNvPr>
          <p:cNvSpPr/>
          <p:nvPr/>
        </p:nvSpPr>
        <p:spPr>
          <a:xfrm>
            <a:off x="5196146" y="2025102"/>
            <a:ext cx="5213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특정 패턴의 위치 반환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FFEE1B-D387-4D1D-AA7C-F772BC8D6479}"/>
              </a:ext>
            </a:extLst>
          </p:cNvPr>
          <p:cNvSpPr/>
          <p:nvPr/>
        </p:nvSpPr>
        <p:spPr>
          <a:xfrm>
            <a:off x="1871530" y="3840695"/>
            <a:ext cx="1859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  <a:p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str_split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() :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87C013-4EB1-407D-B1C6-74ED79D8701A}"/>
              </a:ext>
            </a:extLst>
          </p:cNvPr>
          <p:cNvSpPr/>
          <p:nvPr/>
        </p:nvSpPr>
        <p:spPr>
          <a:xfrm>
            <a:off x="5196145" y="3840695"/>
            <a:ext cx="52132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특정 패턴을 기준으로 문자열을 분리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9976E0-E1AF-4BA4-9AF7-4174897B6827}"/>
              </a:ext>
            </a:extLst>
          </p:cNvPr>
          <p:cNvSpPr/>
          <p:nvPr/>
        </p:nvSpPr>
        <p:spPr>
          <a:xfrm>
            <a:off x="2226914" y="2901565"/>
            <a:ext cx="5213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ex ) grep(“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반가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”, c(“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안녕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반가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”, “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반가워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”, “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ㅎㅎ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”))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24B60C5-EE4B-4031-9CB1-AA9F5CA33333}"/>
              </a:ext>
            </a:extLst>
          </p:cNvPr>
          <p:cNvSpPr/>
          <p:nvPr/>
        </p:nvSpPr>
        <p:spPr>
          <a:xfrm>
            <a:off x="7858843" y="3017305"/>
            <a:ext cx="1357996" cy="21741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0FB51F-A653-454A-A183-6B8A27AB4273}"/>
              </a:ext>
            </a:extLst>
          </p:cNvPr>
          <p:cNvSpPr/>
          <p:nvPr/>
        </p:nvSpPr>
        <p:spPr>
          <a:xfrm>
            <a:off x="9427715" y="2936684"/>
            <a:ext cx="5213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 1, 2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8A0A44-C14D-40AE-8179-FD69E3A225B5}"/>
              </a:ext>
            </a:extLst>
          </p:cNvPr>
          <p:cNvSpPr/>
          <p:nvPr/>
        </p:nvSpPr>
        <p:spPr>
          <a:xfrm>
            <a:off x="2226914" y="5233473"/>
            <a:ext cx="5213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ex )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str_split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(“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안녕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~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반가워ㅎㅎ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”, “~”)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8C695D0-3AAB-4880-8313-B2A769435887}"/>
              </a:ext>
            </a:extLst>
          </p:cNvPr>
          <p:cNvSpPr/>
          <p:nvPr/>
        </p:nvSpPr>
        <p:spPr>
          <a:xfrm>
            <a:off x="7858843" y="5349213"/>
            <a:ext cx="1357996" cy="21741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EEC16C-14C5-4ABE-8A0F-2F84DF99314D}"/>
              </a:ext>
            </a:extLst>
          </p:cNvPr>
          <p:cNvSpPr/>
          <p:nvPr/>
        </p:nvSpPr>
        <p:spPr>
          <a:xfrm>
            <a:off x="9427715" y="5268592"/>
            <a:ext cx="5213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“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안녕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”, “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반가워ㅎㅎ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“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116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295467" y="-720080"/>
            <a:ext cx="12289365" cy="198884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871531" y="722006"/>
            <a:ext cx="6432715" cy="4611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2400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2133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133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04</a:t>
            </a:r>
            <a:r>
              <a:rPr lang="en-US" altLang="ko-KR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133" spc="-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문자열 </a:t>
            </a:r>
            <a:r>
              <a:rPr lang="ko-KR" altLang="en-US" sz="2133" spc="-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전처리</a:t>
            </a:r>
            <a:r>
              <a:rPr lang="ko-KR" altLang="en-US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21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함수</a:t>
            </a:r>
            <a:endParaRPr lang="ko-KR" altLang="en-US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44693" y="1508787"/>
            <a:ext cx="12385376" cy="4800533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28" name="그룹 27"/>
          <p:cNvGrpSpPr/>
          <p:nvPr/>
        </p:nvGrpSpPr>
        <p:grpSpPr>
          <a:xfrm>
            <a:off x="9744406" y="221409"/>
            <a:ext cx="2208245" cy="476652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  <a:r>
                <a:rPr lang="ko-KR" altLang="en-US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1200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기초 </a:t>
              </a:r>
              <a:r>
                <a:rPr lang="ko-KR" altLang="en-US" sz="1200" spc="-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전처리</a:t>
              </a:r>
              <a:endParaRPr lang="ko-KR" altLang="en-US" sz="1200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10953783" y="6591253"/>
            <a:ext cx="1173988" cy="266764"/>
            <a:chOff x="8215339" y="4943445"/>
            <a:chExt cx="88049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28242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33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933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9C541B-2F40-4D0B-B0E2-231429F39C6A}"/>
              </a:ext>
            </a:extLst>
          </p:cNvPr>
          <p:cNvSpPr/>
          <p:nvPr/>
        </p:nvSpPr>
        <p:spPr>
          <a:xfrm>
            <a:off x="1871531" y="1883072"/>
            <a:ext cx="1859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gsub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() : </a:t>
            </a: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  <a:p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str_replace_all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() : </a:t>
            </a: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F74D17-5351-4DB7-8E16-B2EA92BDE6F7}"/>
              </a:ext>
            </a:extLst>
          </p:cNvPr>
          <p:cNvSpPr/>
          <p:nvPr/>
        </p:nvSpPr>
        <p:spPr>
          <a:xfrm>
            <a:off x="5196146" y="1883072"/>
            <a:ext cx="52132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특정 패턴을 다른 패턴으로 한 번에 수정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  <a:p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gsub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과 같은 기능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AA2772-8A0D-4665-AA90-CB3D55040A14}"/>
              </a:ext>
            </a:extLst>
          </p:cNvPr>
          <p:cNvSpPr/>
          <p:nvPr/>
        </p:nvSpPr>
        <p:spPr>
          <a:xfrm>
            <a:off x="2396792" y="4173105"/>
            <a:ext cx="42081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ex)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gsub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(“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안녕“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, “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하이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”, “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안녕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ㅎㅎ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＂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) </a:t>
            </a: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3E941B-69D5-4C5D-AF27-DFA463F27342}"/>
              </a:ext>
            </a:extLst>
          </p:cNvPr>
          <p:cNvSpPr/>
          <p:nvPr/>
        </p:nvSpPr>
        <p:spPr>
          <a:xfrm>
            <a:off x="8539610" y="4208726"/>
            <a:ext cx="52132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“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하이 </a:t>
            </a:r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ㅎㅎ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＂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8F8FEEA-1B70-4CF1-982C-9C1AADCA7EA2}"/>
              </a:ext>
            </a:extLst>
          </p:cNvPr>
          <p:cNvSpPr/>
          <p:nvPr/>
        </p:nvSpPr>
        <p:spPr>
          <a:xfrm>
            <a:off x="6893299" y="4278860"/>
            <a:ext cx="1357996" cy="21741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1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295467" y="-720080"/>
            <a:ext cx="12289365" cy="198884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871531" y="722006"/>
            <a:ext cx="6432715" cy="4611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2400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2133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133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05</a:t>
            </a:r>
            <a:r>
              <a:rPr lang="en-US" altLang="ko-KR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133" spc="-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시각화 </a:t>
            </a:r>
            <a:r>
              <a:rPr lang="ko-KR" altLang="en-US" sz="21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함수</a:t>
            </a:r>
            <a:endParaRPr lang="ko-KR" altLang="en-US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44693" y="1508787"/>
            <a:ext cx="12385376" cy="4800533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28" name="그룹 27"/>
          <p:cNvGrpSpPr/>
          <p:nvPr/>
        </p:nvGrpSpPr>
        <p:grpSpPr>
          <a:xfrm>
            <a:off x="9744406" y="221409"/>
            <a:ext cx="2208245" cy="476652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  <a:r>
                <a:rPr lang="ko-KR" altLang="en-US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1200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기초 </a:t>
              </a:r>
              <a:r>
                <a:rPr lang="ko-KR" altLang="en-US" sz="1200" spc="-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전처리</a:t>
              </a:r>
              <a:endParaRPr lang="ko-KR" altLang="en-US" sz="1200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10953783" y="6591253"/>
            <a:ext cx="1173988" cy="266764"/>
            <a:chOff x="8215339" y="4943445"/>
            <a:chExt cx="88049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28242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33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933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9C541B-2F40-4D0B-B0E2-231429F39C6A}"/>
              </a:ext>
            </a:extLst>
          </p:cNvPr>
          <p:cNvSpPr/>
          <p:nvPr/>
        </p:nvSpPr>
        <p:spPr>
          <a:xfrm>
            <a:off x="1871531" y="2255935"/>
            <a:ext cx="1859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plot() :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F74D17-5351-4DB7-8E16-B2EA92BDE6F7}"/>
              </a:ext>
            </a:extLst>
          </p:cNvPr>
          <p:cNvSpPr/>
          <p:nvPr/>
        </p:nvSpPr>
        <p:spPr>
          <a:xfrm>
            <a:off x="5484178" y="2801573"/>
            <a:ext cx="67565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main = “ “  :  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제목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xlab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=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“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“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:  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x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축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이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제목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설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름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  <a:p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ylab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= “ “ :  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y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축 이름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axes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=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T or F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: 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x,y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축 표시 여부 결정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  <a:p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lty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= :  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선 모양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(0,1,2,3,4,5,6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입력 가능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)</a:t>
            </a:r>
          </a:p>
          <a:p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lwd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= :  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선 굵기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col = “ “ :  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색 지정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( blue, red, green, black ···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등 입력 가능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)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type = “ “ :  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그래프 타입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(</a:t>
            </a:r>
            <a:r>
              <a:rPr lang="en-US" altLang="ko-KR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p,l,b,c,o,n,s,n,S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입력 가능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)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41D110-3053-4564-A56C-CE11F50969D9}"/>
              </a:ext>
            </a:extLst>
          </p:cNvPr>
          <p:cNvSpPr/>
          <p:nvPr/>
        </p:nvSpPr>
        <p:spPr>
          <a:xfrm>
            <a:off x="1871531" y="5559905"/>
            <a:ext cx="1859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lines() :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F4B6AA-76B0-41EB-839C-1FFC820CAD56}"/>
              </a:ext>
            </a:extLst>
          </p:cNvPr>
          <p:cNvSpPr/>
          <p:nvPr/>
        </p:nvSpPr>
        <p:spPr>
          <a:xfrm>
            <a:off x="5196146" y="5559905"/>
            <a:ext cx="67565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plot()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으로 그린 그래프에 선을 추가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 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88392B-08B5-4C4F-8726-734C5179D101}"/>
              </a:ext>
            </a:extLst>
          </p:cNvPr>
          <p:cNvSpPr/>
          <p:nvPr/>
        </p:nvSpPr>
        <p:spPr>
          <a:xfrm>
            <a:off x="5082258" y="2255935"/>
            <a:ext cx="6756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대표적인 시각화 함수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 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88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295467" y="-720080"/>
            <a:ext cx="12289365" cy="198884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871531" y="722006"/>
            <a:ext cx="6432715" cy="4611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2400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2133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133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05</a:t>
            </a:r>
            <a:r>
              <a:rPr lang="en-US" altLang="ko-KR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133" spc="-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시각화 </a:t>
            </a:r>
            <a:r>
              <a:rPr lang="ko-KR" altLang="en-US" sz="21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함수</a:t>
            </a:r>
            <a:endParaRPr lang="ko-KR" altLang="en-US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44693" y="1508787"/>
            <a:ext cx="12385376" cy="4800533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28" name="그룹 27"/>
          <p:cNvGrpSpPr/>
          <p:nvPr/>
        </p:nvGrpSpPr>
        <p:grpSpPr>
          <a:xfrm>
            <a:off x="9744406" y="221409"/>
            <a:ext cx="2208245" cy="476652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  <a:r>
                <a:rPr lang="ko-KR" altLang="en-US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1200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기초 </a:t>
              </a:r>
              <a:r>
                <a:rPr lang="ko-KR" altLang="en-US" sz="1200" spc="-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전처리</a:t>
              </a:r>
              <a:endParaRPr lang="ko-KR" altLang="en-US" sz="1200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10953783" y="6591253"/>
            <a:ext cx="1173988" cy="266764"/>
            <a:chOff x="8215339" y="4943445"/>
            <a:chExt cx="88049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28242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33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933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EA6147-D953-49D6-914E-F33D02AF49FA}"/>
              </a:ext>
            </a:extLst>
          </p:cNvPr>
          <p:cNvSpPr/>
          <p:nvPr/>
        </p:nvSpPr>
        <p:spPr>
          <a:xfrm>
            <a:off x="1871531" y="2130464"/>
            <a:ext cx="1859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axis() :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E0545D-72A9-41F9-8142-35130F4C3CCE}"/>
              </a:ext>
            </a:extLst>
          </p:cNvPr>
          <p:cNvSpPr/>
          <p:nvPr/>
        </p:nvSpPr>
        <p:spPr>
          <a:xfrm>
            <a:off x="1871531" y="4309357"/>
            <a:ext cx="1859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legend() :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32B943-F548-47E3-9BAB-B98D47510FD0}"/>
              </a:ext>
            </a:extLst>
          </p:cNvPr>
          <p:cNvSpPr/>
          <p:nvPr/>
        </p:nvSpPr>
        <p:spPr>
          <a:xfrm>
            <a:off x="5196146" y="2125014"/>
            <a:ext cx="67565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plot()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으로 그린 그래프에 축을 추가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   side = 1 or 2 :  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x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축을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그릴건지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y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축을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그릴건지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결정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   at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=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:  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축 구간 설정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   labels = :  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축 문자열 설정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   las = 1 or 2 :  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축 문자열의 배열을 가로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/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세로 중에서 결정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906131-BC03-43E2-9AB5-18E6B6D46278}"/>
              </a:ext>
            </a:extLst>
          </p:cNvPr>
          <p:cNvSpPr/>
          <p:nvPr/>
        </p:nvSpPr>
        <p:spPr>
          <a:xfrm>
            <a:off x="5196146" y="4300821"/>
            <a:ext cx="67565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plot()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으로 그린 그래프에 범례를 추가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  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cex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= :  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크기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   col = “ “ :  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색상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  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lty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= :  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선모양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237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C1F866-E0C2-484F-A982-84D6B509B379}"/>
              </a:ext>
            </a:extLst>
          </p:cNvPr>
          <p:cNvGrpSpPr/>
          <p:nvPr/>
        </p:nvGrpSpPr>
        <p:grpSpPr>
          <a:xfrm>
            <a:off x="5224428" y="621225"/>
            <a:ext cx="5768470" cy="4536217"/>
            <a:chOff x="3551175" y="366636"/>
            <a:chExt cx="4440516" cy="362073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050BF8F-79F7-462E-AD12-EA849BBEEE36}"/>
                </a:ext>
              </a:extLst>
            </p:cNvPr>
            <p:cNvSpPr/>
            <p:nvPr/>
          </p:nvSpPr>
          <p:spPr>
            <a:xfrm>
              <a:off x="3551175" y="441813"/>
              <a:ext cx="4259168" cy="3545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46BB0B2-87C8-4124-A6A0-BF8487384537}"/>
                </a:ext>
              </a:extLst>
            </p:cNvPr>
            <p:cNvGrpSpPr/>
            <p:nvPr/>
          </p:nvGrpSpPr>
          <p:grpSpPr>
            <a:xfrm>
              <a:off x="5299700" y="483518"/>
              <a:ext cx="2448272" cy="3475680"/>
              <a:chOff x="2275364" y="915566"/>
              <a:chExt cx="2448272" cy="347568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307D54D-FD08-4597-9AAC-3DF999081C01}"/>
                  </a:ext>
                </a:extLst>
              </p:cNvPr>
              <p:cNvSpPr/>
              <p:nvPr/>
            </p:nvSpPr>
            <p:spPr>
              <a:xfrm>
                <a:off x="2275364" y="915566"/>
                <a:ext cx="2448272" cy="223224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23" name="사다리꼴 22">
                <a:extLst>
                  <a:ext uri="{FF2B5EF4-FFF2-40B4-BE49-F238E27FC236}">
                    <a16:creationId xmlns:a16="http://schemas.microsoft.com/office/drawing/2014/main" id="{FA5539A5-C038-48F3-9AC2-5820D108A092}"/>
                  </a:ext>
                </a:extLst>
              </p:cNvPr>
              <p:cNvSpPr/>
              <p:nvPr/>
            </p:nvSpPr>
            <p:spPr>
              <a:xfrm rot="11700000">
                <a:off x="3841153" y="3023094"/>
                <a:ext cx="720080" cy="1368152"/>
              </a:xfrm>
              <a:prstGeom prst="trapezoid">
                <a:avLst>
                  <a:gd name="adj" fmla="val 3604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</p:grpSp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D8231365-F64C-46C1-8F75-820775EFA1EB}"/>
                </a:ext>
              </a:extLst>
            </p:cNvPr>
            <p:cNvSpPr txBox="1">
              <a:spLocks/>
            </p:cNvSpPr>
            <p:nvPr/>
          </p:nvSpPr>
          <p:spPr>
            <a:xfrm>
              <a:off x="5388635" y="366636"/>
              <a:ext cx="2603056" cy="11025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0" spc="-300" dirty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Q &amp; A</a:t>
              </a:r>
              <a:endParaRPr lang="ko-KR" altLang="en-US" sz="8000" spc="-3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996C020A-B6A4-4E0B-8F33-D6710800837B}"/>
                </a:ext>
              </a:extLst>
            </p:cNvPr>
            <p:cNvSpPr txBox="1">
              <a:spLocks/>
            </p:cNvSpPr>
            <p:nvPr/>
          </p:nvSpPr>
          <p:spPr>
            <a:xfrm>
              <a:off x="3551175" y="3591404"/>
              <a:ext cx="3238128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들어주셔서 감사합니다</a:t>
              </a:r>
              <a:r>
                <a:rPr lang="en-US" altLang="ko-KR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.</a:t>
              </a:r>
              <a:endParaRPr lang="ko-KR" altLang="en-US" sz="28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15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 rot="16200000">
            <a:off x="-4178928" y="2182647"/>
            <a:ext cx="7776864" cy="4316909"/>
          </a:xfrm>
          <a:prstGeom prst="roundRect">
            <a:avLst>
              <a:gd name="adj" fmla="val 2226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 rot="5400000">
            <a:off x="-983289" y="2856145"/>
            <a:ext cx="47359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spc="800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Contents</a:t>
            </a:r>
            <a:endParaRPr lang="ko-KR" altLang="en-US" sz="7200" spc="800" dirty="0">
              <a:solidFill>
                <a:schemeClr val="bg1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215680" y="1549427"/>
            <a:ext cx="8976320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215680" y="2468893"/>
            <a:ext cx="897632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15680" y="3332989"/>
            <a:ext cx="897632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15680" y="4197085"/>
            <a:ext cx="897632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215680" y="5014180"/>
            <a:ext cx="897632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/>
          <p:cNvSpPr txBox="1">
            <a:spLocks/>
          </p:cNvSpPr>
          <p:nvPr/>
        </p:nvSpPr>
        <p:spPr>
          <a:xfrm>
            <a:off x="3215680" y="1796819"/>
            <a:ext cx="6690347" cy="46117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67" spc="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Unit  01 </a:t>
            </a:r>
            <a:r>
              <a:rPr lang="ko-KR" altLang="en-US" sz="1867" spc="67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ko-KR" altLang="en-US" sz="1867" spc="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 데이터 불러오고 </a:t>
            </a:r>
            <a:r>
              <a:rPr lang="en-US" altLang="ko-KR" sz="1867" spc="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CLASS </a:t>
            </a:r>
            <a:r>
              <a:rPr lang="ko-KR" altLang="en-US" sz="1867" spc="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맞추기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3215680" y="2660915"/>
            <a:ext cx="7738104" cy="46117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67" spc="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Unit  02 </a:t>
            </a:r>
            <a:r>
              <a:rPr lang="ko-KR" altLang="en-US" sz="1867" spc="67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867" spc="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867" spc="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데이터 통합 함수</a:t>
            </a: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3215680" y="3484217"/>
            <a:ext cx="8023856" cy="4611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67" spc="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Unit  03 </a:t>
            </a:r>
            <a:r>
              <a:rPr lang="ko-KR" altLang="en-US" sz="1867" spc="67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867" spc="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867" spc="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집계 함수</a:t>
            </a: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3215680" y="4343207"/>
            <a:ext cx="8500109" cy="4611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67" spc="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Unit  04 </a:t>
            </a:r>
            <a:r>
              <a:rPr lang="ko-KR" altLang="en-US" sz="1867" spc="67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867" spc="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867" spc="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문자열 </a:t>
            </a:r>
            <a:r>
              <a:rPr lang="ko-KR" altLang="en-US" sz="1867" spc="67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전처리</a:t>
            </a:r>
            <a:r>
              <a:rPr lang="ko-KR" altLang="en-US" sz="1867" spc="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함수 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10953783" y="6591253"/>
            <a:ext cx="1173988" cy="266764"/>
            <a:chOff x="8215339" y="4943445"/>
            <a:chExt cx="880491" cy="200073"/>
          </a:xfrm>
        </p:grpSpPr>
        <p:pic>
          <p:nvPicPr>
            <p:cNvPr id="1026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8667588" y="4943445"/>
              <a:ext cx="428242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33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933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" name="텍스트 상자 1"/>
          <p:cNvSpPr txBox="1"/>
          <p:nvPr/>
        </p:nvSpPr>
        <p:spPr>
          <a:xfrm>
            <a:off x="7483366" y="191989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1AB58B4-5CA9-41D6-82F1-BD2F6A257D70}"/>
              </a:ext>
            </a:extLst>
          </p:cNvPr>
          <p:cNvCxnSpPr/>
          <p:nvPr/>
        </p:nvCxnSpPr>
        <p:spPr>
          <a:xfrm>
            <a:off x="3220304" y="5850074"/>
            <a:ext cx="897632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제목 1">
            <a:extLst>
              <a:ext uri="{FF2B5EF4-FFF2-40B4-BE49-F238E27FC236}">
                <a16:creationId xmlns:a16="http://schemas.microsoft.com/office/drawing/2014/main" id="{B9F22194-D78C-4CF3-B859-CA1C953021CA}"/>
              </a:ext>
            </a:extLst>
          </p:cNvPr>
          <p:cNvSpPr txBox="1">
            <a:spLocks/>
          </p:cNvSpPr>
          <p:nvPr/>
        </p:nvSpPr>
        <p:spPr>
          <a:xfrm>
            <a:off x="3220304" y="5179101"/>
            <a:ext cx="8500109" cy="4611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67" spc="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Unit  05 </a:t>
            </a:r>
            <a:r>
              <a:rPr lang="ko-KR" altLang="en-US" sz="1867" spc="67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1867" spc="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1867" spc="67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시각화 함수 </a:t>
            </a:r>
          </a:p>
        </p:txBody>
      </p:sp>
    </p:spTree>
    <p:extLst>
      <p:ext uri="{BB962C8B-B14F-4D97-AF65-F5344CB8AC3E}">
        <p14:creationId xmlns:p14="http://schemas.microsoft.com/office/powerpoint/2010/main" val="226178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295467" y="-720080"/>
            <a:ext cx="12289365" cy="198884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871531" y="722006"/>
            <a:ext cx="6432715" cy="4611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2400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2133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133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01</a:t>
            </a:r>
            <a:r>
              <a:rPr lang="en-US" altLang="ko-KR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133" spc="-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21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데이터 불러오고 </a:t>
            </a:r>
            <a:r>
              <a:rPr lang="en-US" altLang="ko-KR" sz="21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CLASS </a:t>
            </a:r>
            <a:r>
              <a:rPr lang="ko-KR" altLang="en-US" sz="21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맞추기</a:t>
            </a:r>
            <a:endParaRPr lang="ko-KR" altLang="en-US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44693" y="1508787"/>
            <a:ext cx="12385376" cy="4800533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9" name="직선 연결선 18"/>
          <p:cNvCxnSpPr/>
          <p:nvPr/>
        </p:nvCxnSpPr>
        <p:spPr>
          <a:xfrm>
            <a:off x="9072331" y="3429000"/>
            <a:ext cx="0" cy="3840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9744406" y="221409"/>
            <a:ext cx="2208245" cy="476652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  <a:r>
                <a:rPr lang="ko-KR" altLang="en-US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1200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기초 </a:t>
              </a:r>
              <a:r>
                <a:rPr lang="ko-KR" altLang="en-US" sz="1200" spc="-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전처리</a:t>
              </a:r>
              <a:endParaRPr lang="ko-KR" altLang="en-US" sz="1200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10953783" y="6591253"/>
            <a:ext cx="1173988" cy="266764"/>
            <a:chOff x="8215339" y="4943445"/>
            <a:chExt cx="88049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28242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33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933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6" name="제목 1">
            <a:extLst>
              <a:ext uri="{FF2B5EF4-FFF2-40B4-BE49-F238E27FC236}">
                <a16:creationId xmlns:a16="http://schemas.microsoft.com/office/drawing/2014/main" id="{A1630FE1-2ACD-43B2-B6E2-5BB976AF6AF7}"/>
              </a:ext>
            </a:extLst>
          </p:cNvPr>
          <p:cNvSpPr txBox="1">
            <a:spLocks/>
          </p:cNvSpPr>
          <p:nvPr/>
        </p:nvSpPr>
        <p:spPr>
          <a:xfrm>
            <a:off x="4004058" y="2023875"/>
            <a:ext cx="1917749" cy="308540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is.na()</a:t>
            </a:r>
            <a:r>
              <a:rPr lang="en-US" altLang="ko-KR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: </a:t>
            </a:r>
            <a:endParaRPr lang="en-US" altLang="ko-KR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/>
            <a:endParaRPr lang="en-US" altLang="ko-KR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/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sum(is.na())</a:t>
            </a:r>
            <a:r>
              <a:rPr lang="en-US" altLang="ko-KR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: </a:t>
            </a:r>
          </a:p>
          <a:p>
            <a:pPr algn="l"/>
            <a:endParaRPr lang="en-US" altLang="ko-KR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/>
            <a:r>
              <a:rPr lang="en-US" altLang="ko-KR" sz="1733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na.omit</a:t>
            </a:r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()</a:t>
            </a:r>
            <a:r>
              <a:rPr lang="en-US" altLang="ko-KR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: </a:t>
            </a:r>
            <a:endParaRPr lang="ko-KR" altLang="en-US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B62C969E-F5E8-44F4-B8FC-8AD83954A447}"/>
              </a:ext>
            </a:extLst>
          </p:cNvPr>
          <p:cNvSpPr txBox="1">
            <a:spLocks/>
          </p:cNvSpPr>
          <p:nvPr/>
        </p:nvSpPr>
        <p:spPr>
          <a:xfrm>
            <a:off x="237646" y="2099541"/>
            <a:ext cx="1917749" cy="308540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head()</a:t>
            </a:r>
            <a:r>
              <a:rPr lang="en-US" altLang="ko-KR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: </a:t>
            </a:r>
            <a:endParaRPr lang="en-US" altLang="ko-KR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/>
            <a:endParaRPr lang="en-US" altLang="ko-KR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/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tail()</a:t>
            </a:r>
            <a:r>
              <a:rPr lang="en-US" altLang="ko-KR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: </a:t>
            </a:r>
            <a:endParaRPr lang="en-US" altLang="ko-KR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/>
            <a:endParaRPr lang="en-US" altLang="ko-KR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/>
            <a:r>
              <a:rPr lang="en-US" altLang="ko-KR" sz="1733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str</a:t>
            </a:r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()</a:t>
            </a:r>
            <a:r>
              <a:rPr lang="en-US" altLang="ko-KR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: </a:t>
            </a:r>
            <a:endParaRPr lang="en-US" altLang="ko-KR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/>
            <a:endParaRPr lang="en-US" altLang="ko-KR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/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summary()</a:t>
            </a:r>
            <a:r>
              <a:rPr lang="en-US" altLang="ko-KR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: </a:t>
            </a:r>
            <a:endParaRPr lang="ko-KR" altLang="en-US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0E50E91A-BBCA-47CD-A46A-D9C3D1F1D3F1}"/>
              </a:ext>
            </a:extLst>
          </p:cNvPr>
          <p:cNvSpPr txBox="1">
            <a:spLocks/>
          </p:cNvSpPr>
          <p:nvPr/>
        </p:nvSpPr>
        <p:spPr>
          <a:xfrm>
            <a:off x="1661561" y="2099540"/>
            <a:ext cx="2161687" cy="308540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첫</a:t>
            </a:r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5</a:t>
            </a:r>
            <a:r>
              <a:rPr lang="ko-KR" altLang="en-US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행 보기</a:t>
            </a:r>
            <a:endParaRPr lang="en-US" altLang="ko-KR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/>
            <a:endParaRPr lang="en-US" altLang="ko-KR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/>
            <a:r>
              <a:rPr lang="ko-KR" altLang="en-US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뒤 </a:t>
            </a:r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5</a:t>
            </a:r>
            <a:r>
              <a:rPr lang="ko-KR" altLang="en-US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행 보기</a:t>
            </a:r>
            <a:endParaRPr lang="en-US" altLang="ko-KR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/>
            <a:endParaRPr lang="en-US" altLang="ko-KR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/>
            <a:r>
              <a:rPr lang="ko-KR" altLang="en-US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데이터 속성 확인</a:t>
            </a:r>
            <a:endParaRPr lang="en-US" altLang="ko-KR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/>
            <a:endParaRPr lang="en-US" altLang="ko-KR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/>
            <a:r>
              <a:rPr lang="ko-KR" altLang="en-US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요약된 정보 확인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CCA96B24-DF26-46AE-84AF-73BA29F67F2D}"/>
              </a:ext>
            </a:extLst>
          </p:cNvPr>
          <p:cNvSpPr txBox="1">
            <a:spLocks/>
          </p:cNvSpPr>
          <p:nvPr/>
        </p:nvSpPr>
        <p:spPr>
          <a:xfrm>
            <a:off x="5599212" y="2057660"/>
            <a:ext cx="2680013" cy="308540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NA</a:t>
            </a:r>
            <a:r>
              <a:rPr lang="ko-KR" altLang="en-US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면 </a:t>
            </a:r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T, </a:t>
            </a:r>
            <a:r>
              <a:rPr lang="ko-KR" altLang="en-US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아니면 </a:t>
            </a:r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F </a:t>
            </a:r>
            <a:r>
              <a:rPr lang="ko-KR" altLang="en-US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반환</a:t>
            </a:r>
            <a:endParaRPr lang="en-US" altLang="ko-KR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/>
            <a:endParaRPr lang="en-US" altLang="ko-KR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/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NA</a:t>
            </a:r>
            <a:r>
              <a:rPr lang="ko-KR" altLang="en-US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의 총 </a:t>
            </a:r>
            <a:r>
              <a:rPr lang="ko-KR" altLang="en-US" sz="1733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갯수</a:t>
            </a:r>
            <a:endParaRPr lang="en-US" altLang="ko-KR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/>
            <a:endParaRPr lang="en-US" altLang="ko-KR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/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NA</a:t>
            </a:r>
            <a:r>
              <a:rPr lang="ko-KR" altLang="en-US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가 속한 행을 없앰</a:t>
            </a:r>
            <a:endParaRPr lang="en-US" altLang="ko-KR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81CE24D-F8F0-4028-A10D-66C07A63177D}"/>
              </a:ext>
            </a:extLst>
          </p:cNvPr>
          <p:cNvCxnSpPr/>
          <p:nvPr/>
        </p:nvCxnSpPr>
        <p:spPr>
          <a:xfrm>
            <a:off x="3793566" y="2090936"/>
            <a:ext cx="0" cy="3429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C70D14-5A4B-48FA-A859-D8FA2FFEE6DA}"/>
              </a:ext>
            </a:extLst>
          </p:cNvPr>
          <p:cNvCxnSpPr/>
          <p:nvPr/>
        </p:nvCxnSpPr>
        <p:spPr>
          <a:xfrm>
            <a:off x="8120693" y="2098101"/>
            <a:ext cx="0" cy="342988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>
            <a:extLst>
              <a:ext uri="{FF2B5EF4-FFF2-40B4-BE49-F238E27FC236}">
                <a16:creationId xmlns:a16="http://schemas.microsoft.com/office/drawing/2014/main" id="{51A0C22E-9C57-43D4-93B0-6DA97A26A1F4}"/>
              </a:ext>
            </a:extLst>
          </p:cNvPr>
          <p:cNvSpPr txBox="1">
            <a:spLocks/>
          </p:cNvSpPr>
          <p:nvPr/>
        </p:nvSpPr>
        <p:spPr>
          <a:xfrm>
            <a:off x="8191843" y="2249781"/>
            <a:ext cx="1917749" cy="3318544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altLang="ko-KR" sz="1733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as.numeric</a:t>
            </a:r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()</a:t>
            </a:r>
            <a:r>
              <a:rPr lang="en-US" altLang="ko-KR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: </a:t>
            </a:r>
            <a:endParaRPr lang="en-US" altLang="ko-KR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>
              <a:lnSpc>
                <a:spcPct val="110000"/>
              </a:lnSpc>
            </a:pPr>
            <a:endParaRPr lang="en-US" altLang="ko-KR" sz="1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>
              <a:lnSpc>
                <a:spcPct val="110000"/>
              </a:lnSpc>
            </a:pPr>
            <a:r>
              <a:rPr lang="en-US" altLang="ko-KR" sz="1733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as.factor</a:t>
            </a:r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()</a:t>
            </a:r>
            <a:r>
              <a:rPr lang="en-US" altLang="ko-KR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: </a:t>
            </a:r>
            <a:endParaRPr lang="en-US" altLang="ko-KR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>
              <a:lnSpc>
                <a:spcPct val="110000"/>
              </a:lnSpc>
            </a:pPr>
            <a:endParaRPr lang="en-US" altLang="ko-KR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>
              <a:lnSpc>
                <a:spcPct val="110000"/>
              </a:lnSpc>
            </a:pPr>
            <a:r>
              <a:rPr lang="en-US" altLang="ko-KR" sz="1733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as.character</a:t>
            </a:r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()</a:t>
            </a:r>
            <a:r>
              <a:rPr lang="en-US" altLang="ko-KR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: </a:t>
            </a:r>
            <a:endParaRPr lang="en-US" altLang="ko-KR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>
              <a:lnSpc>
                <a:spcPct val="110000"/>
              </a:lnSpc>
            </a:pPr>
            <a:endParaRPr lang="en-US" altLang="ko-KR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>
              <a:lnSpc>
                <a:spcPct val="110000"/>
              </a:lnSpc>
            </a:pPr>
            <a:r>
              <a:rPr lang="en-US" altLang="ko-KR" sz="1733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as.Date</a:t>
            </a:r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()</a:t>
            </a:r>
            <a:r>
              <a:rPr lang="en-US" altLang="ko-KR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: </a:t>
            </a:r>
            <a:endParaRPr lang="en-US" altLang="ko-KR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/>
            <a:endParaRPr lang="ko-KR" altLang="en-US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F3577531-8CDA-4416-BE73-C756A4F1491B}"/>
              </a:ext>
            </a:extLst>
          </p:cNvPr>
          <p:cNvSpPr txBox="1">
            <a:spLocks/>
          </p:cNvSpPr>
          <p:nvPr/>
        </p:nvSpPr>
        <p:spPr>
          <a:xfrm>
            <a:off x="10180741" y="1973210"/>
            <a:ext cx="3583334" cy="3679666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수치형으로 바꿈</a:t>
            </a:r>
            <a:endParaRPr lang="en-US" altLang="ko-KR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/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/>
            <a:r>
              <a:rPr lang="ko-KR" altLang="en-US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범주형으로 바꿈</a:t>
            </a:r>
            <a:endParaRPr lang="en-US" altLang="ko-KR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/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/>
            <a:r>
              <a:rPr lang="ko-KR" altLang="en-US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문자형으로 바꿈</a:t>
            </a:r>
            <a:endParaRPr lang="en-US" altLang="ko-KR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/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l"/>
            <a:r>
              <a:rPr lang="ko-KR" altLang="en-US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날짜형으로 바꿈</a:t>
            </a:r>
            <a:endParaRPr lang="en-US" altLang="ko-KR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547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295467" y="-720080"/>
            <a:ext cx="12289365" cy="198884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871531" y="722006"/>
            <a:ext cx="6432715" cy="4611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2400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2133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133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02</a:t>
            </a:r>
            <a:r>
              <a:rPr lang="en-US" altLang="ko-KR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133" spc="-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21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데이터 통합 함수</a:t>
            </a:r>
            <a:endParaRPr lang="ko-KR" altLang="en-US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44693" y="1508787"/>
            <a:ext cx="12385376" cy="4800533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9" name="직선 연결선 18"/>
          <p:cNvCxnSpPr/>
          <p:nvPr/>
        </p:nvCxnSpPr>
        <p:spPr>
          <a:xfrm>
            <a:off x="9072331" y="3429000"/>
            <a:ext cx="0" cy="3840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9744406" y="221409"/>
            <a:ext cx="2208245" cy="476652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  <a:r>
                <a:rPr lang="ko-KR" altLang="en-US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1200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기초 </a:t>
              </a:r>
              <a:r>
                <a:rPr lang="ko-KR" altLang="en-US" sz="1200" spc="-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전처리</a:t>
              </a:r>
              <a:endParaRPr lang="ko-KR" altLang="en-US" sz="1200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10953783" y="6591253"/>
            <a:ext cx="1173988" cy="266764"/>
            <a:chOff x="8215339" y="4943445"/>
            <a:chExt cx="88049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28242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33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933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5" name="제목 1">
            <a:extLst>
              <a:ext uri="{FF2B5EF4-FFF2-40B4-BE49-F238E27FC236}">
                <a16:creationId xmlns:a16="http://schemas.microsoft.com/office/drawing/2014/main" id="{FEA59891-7E09-4F1E-A90B-B38D131DB9DD}"/>
              </a:ext>
            </a:extLst>
          </p:cNvPr>
          <p:cNvSpPr txBox="1">
            <a:spLocks/>
          </p:cNvSpPr>
          <p:nvPr/>
        </p:nvSpPr>
        <p:spPr>
          <a:xfrm>
            <a:off x="2634070" y="1691321"/>
            <a:ext cx="1527438" cy="101952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733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  merge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F3496B43-BABB-4B8C-A2C0-1ED634FD7FAC}"/>
              </a:ext>
            </a:extLst>
          </p:cNvPr>
          <p:cNvSpPr txBox="1">
            <a:spLocks/>
          </p:cNvSpPr>
          <p:nvPr/>
        </p:nvSpPr>
        <p:spPr>
          <a:xfrm>
            <a:off x="7345371" y="1691321"/>
            <a:ext cx="1917749" cy="101952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733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     join</a:t>
            </a:r>
            <a:endParaRPr lang="ko-KR" altLang="en-US" sz="1733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DCE296C2-DFE9-4B7E-9402-16D0E90D7141}"/>
              </a:ext>
            </a:extLst>
          </p:cNvPr>
          <p:cNvSpPr txBox="1">
            <a:spLocks/>
          </p:cNvSpPr>
          <p:nvPr/>
        </p:nvSpPr>
        <p:spPr>
          <a:xfrm>
            <a:off x="2844616" y="2617755"/>
            <a:ext cx="3502868" cy="81124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merge(x1, x2, by= </a:t>
            </a:r>
            <a:r>
              <a:rPr lang="ko-KR" altLang="en-US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기준</a:t>
            </a:r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, all=F)</a:t>
            </a: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A8863033-D009-4A99-9D5D-F14B511FD1FC}"/>
              </a:ext>
            </a:extLst>
          </p:cNvPr>
          <p:cNvSpPr txBox="1">
            <a:spLocks/>
          </p:cNvSpPr>
          <p:nvPr/>
        </p:nvSpPr>
        <p:spPr>
          <a:xfrm>
            <a:off x="2844615" y="3335910"/>
            <a:ext cx="3502868" cy="81124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merge(x1, x2, by= </a:t>
            </a:r>
            <a:r>
              <a:rPr lang="ko-KR" altLang="en-US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기준</a:t>
            </a:r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, all=T)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FD62426E-4AA4-4592-980B-E625D49A2C45}"/>
              </a:ext>
            </a:extLst>
          </p:cNvPr>
          <p:cNvSpPr txBox="1">
            <a:spLocks/>
          </p:cNvSpPr>
          <p:nvPr/>
        </p:nvSpPr>
        <p:spPr>
          <a:xfrm>
            <a:off x="2844615" y="4053786"/>
            <a:ext cx="3502868" cy="81124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merge(x1, x2, by= </a:t>
            </a:r>
            <a:r>
              <a:rPr lang="ko-KR" altLang="en-US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기준</a:t>
            </a:r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en-US" altLang="ko-KR" sz="1733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all.x</a:t>
            </a:r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=T)</a:t>
            </a: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942E76E6-71F8-4604-87D2-A4B3DEBA2C69}"/>
              </a:ext>
            </a:extLst>
          </p:cNvPr>
          <p:cNvSpPr txBox="1">
            <a:spLocks/>
          </p:cNvSpPr>
          <p:nvPr/>
        </p:nvSpPr>
        <p:spPr>
          <a:xfrm>
            <a:off x="2844614" y="4771941"/>
            <a:ext cx="3502868" cy="81124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merge(x1, x2, by= </a:t>
            </a:r>
            <a:r>
              <a:rPr lang="ko-KR" altLang="en-US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기준</a:t>
            </a:r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, </a:t>
            </a:r>
            <a:r>
              <a:rPr lang="en-US" altLang="ko-KR" sz="1733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all.y</a:t>
            </a:r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=T)</a:t>
            </a: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5CDB1B75-0C3C-4D5A-BF76-63650E1A604E}"/>
              </a:ext>
            </a:extLst>
          </p:cNvPr>
          <p:cNvSpPr txBox="1">
            <a:spLocks/>
          </p:cNvSpPr>
          <p:nvPr/>
        </p:nvSpPr>
        <p:spPr>
          <a:xfrm>
            <a:off x="7768271" y="2593509"/>
            <a:ext cx="4397967" cy="81124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733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inner_join</a:t>
            </a:r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(x1, x2, by= </a:t>
            </a:r>
            <a:r>
              <a:rPr lang="ko-KR" altLang="en-US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기준</a:t>
            </a:r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)</a:t>
            </a: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9822017D-9FE0-4443-891A-99934D2FD989}"/>
              </a:ext>
            </a:extLst>
          </p:cNvPr>
          <p:cNvSpPr txBox="1">
            <a:spLocks/>
          </p:cNvSpPr>
          <p:nvPr/>
        </p:nvSpPr>
        <p:spPr>
          <a:xfrm>
            <a:off x="7768270" y="3311664"/>
            <a:ext cx="4397967" cy="81124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733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full_join</a:t>
            </a:r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(x1, x2, by= </a:t>
            </a:r>
            <a:r>
              <a:rPr lang="ko-KR" altLang="en-US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기준</a:t>
            </a:r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)</a:t>
            </a: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585EEAC5-6621-4534-99E5-F89A150B3609}"/>
              </a:ext>
            </a:extLst>
          </p:cNvPr>
          <p:cNvSpPr txBox="1">
            <a:spLocks/>
          </p:cNvSpPr>
          <p:nvPr/>
        </p:nvSpPr>
        <p:spPr>
          <a:xfrm>
            <a:off x="7768270" y="4029540"/>
            <a:ext cx="4397967" cy="81124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733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left_join</a:t>
            </a:r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(x1, x2, by= </a:t>
            </a:r>
            <a:r>
              <a:rPr lang="ko-KR" altLang="en-US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기준</a:t>
            </a:r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)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0EF43DB-4178-4E20-8A7E-4D90D7DB508B}"/>
              </a:ext>
            </a:extLst>
          </p:cNvPr>
          <p:cNvSpPr txBox="1">
            <a:spLocks/>
          </p:cNvSpPr>
          <p:nvPr/>
        </p:nvSpPr>
        <p:spPr>
          <a:xfrm>
            <a:off x="7768269" y="4747695"/>
            <a:ext cx="4397967" cy="81124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733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right_join</a:t>
            </a:r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(x1, x2, by= </a:t>
            </a:r>
            <a:r>
              <a:rPr lang="ko-KR" altLang="en-US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기준</a:t>
            </a:r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A4325-BD53-4640-A223-C8AACF272BBE}"/>
              </a:ext>
            </a:extLst>
          </p:cNvPr>
          <p:cNvSpPr txBox="1"/>
          <p:nvPr/>
        </p:nvSpPr>
        <p:spPr>
          <a:xfrm>
            <a:off x="6675959" y="3584923"/>
            <a:ext cx="763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3ADC5-8053-4B60-85E2-527CCD049E19}"/>
              </a:ext>
            </a:extLst>
          </p:cNvPr>
          <p:cNvSpPr txBox="1"/>
          <p:nvPr/>
        </p:nvSpPr>
        <p:spPr>
          <a:xfrm>
            <a:off x="1538136" y="2849941"/>
            <a:ext cx="36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3FB99-D7BE-4F7D-9A85-84D444059683}"/>
              </a:ext>
            </a:extLst>
          </p:cNvPr>
          <p:cNvSpPr txBox="1"/>
          <p:nvPr/>
        </p:nvSpPr>
        <p:spPr>
          <a:xfrm>
            <a:off x="1541522" y="3540075"/>
            <a:ext cx="36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CF05F6-744A-4423-8CF2-912C47DCDD26}"/>
              </a:ext>
            </a:extLst>
          </p:cNvPr>
          <p:cNvSpPr txBox="1"/>
          <p:nvPr/>
        </p:nvSpPr>
        <p:spPr>
          <a:xfrm>
            <a:off x="1541522" y="4261726"/>
            <a:ext cx="36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E60373-9EA0-4B25-A433-BA7D5A7123CE}"/>
              </a:ext>
            </a:extLst>
          </p:cNvPr>
          <p:cNvSpPr txBox="1"/>
          <p:nvPr/>
        </p:nvSpPr>
        <p:spPr>
          <a:xfrm>
            <a:off x="1538136" y="4979881"/>
            <a:ext cx="36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79576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295467" y="-720080"/>
            <a:ext cx="12289365" cy="198884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871531" y="722006"/>
            <a:ext cx="6432715" cy="4611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2400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2133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133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02</a:t>
            </a:r>
            <a:r>
              <a:rPr lang="en-US" altLang="ko-KR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133" spc="-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21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데이터 통합 함수</a:t>
            </a:r>
            <a:endParaRPr lang="ko-KR" altLang="en-US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44693" y="1508787"/>
            <a:ext cx="12385376" cy="4800533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28" name="그룹 27"/>
          <p:cNvGrpSpPr/>
          <p:nvPr/>
        </p:nvGrpSpPr>
        <p:grpSpPr>
          <a:xfrm>
            <a:off x="9744406" y="221409"/>
            <a:ext cx="2208245" cy="476652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  <a:r>
                <a:rPr lang="ko-KR" altLang="en-US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1200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기초 </a:t>
              </a:r>
              <a:r>
                <a:rPr lang="ko-KR" altLang="en-US" sz="1200" spc="-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전처리</a:t>
              </a:r>
              <a:endParaRPr lang="ko-KR" altLang="en-US" sz="1200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10953783" y="6591253"/>
            <a:ext cx="1173988" cy="266764"/>
            <a:chOff x="8215339" y="4943445"/>
            <a:chExt cx="88049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28242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33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933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0" name="제목 1">
            <a:extLst>
              <a:ext uri="{FF2B5EF4-FFF2-40B4-BE49-F238E27FC236}">
                <a16:creationId xmlns:a16="http://schemas.microsoft.com/office/drawing/2014/main" id="{DCE296C2-DFE9-4B7E-9402-16D0E90D7141}"/>
              </a:ext>
            </a:extLst>
          </p:cNvPr>
          <p:cNvSpPr txBox="1">
            <a:spLocks/>
          </p:cNvSpPr>
          <p:nvPr/>
        </p:nvSpPr>
        <p:spPr>
          <a:xfrm>
            <a:off x="1506013" y="1611915"/>
            <a:ext cx="4397967" cy="81124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merge(x1, x2, by= “</a:t>
            </a:r>
            <a:r>
              <a:rPr lang="ko-KR" altLang="en-US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날짜</a:t>
            </a:r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”, all=F)</a:t>
            </a: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5CDB1B75-0C3C-4D5A-BF76-63650E1A604E}"/>
              </a:ext>
            </a:extLst>
          </p:cNvPr>
          <p:cNvSpPr txBox="1">
            <a:spLocks/>
          </p:cNvSpPr>
          <p:nvPr/>
        </p:nvSpPr>
        <p:spPr>
          <a:xfrm>
            <a:off x="7768271" y="1587669"/>
            <a:ext cx="4397967" cy="81124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733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inner_join</a:t>
            </a:r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(x1, x2, by= “</a:t>
            </a:r>
            <a:r>
              <a:rPr lang="ko-KR" altLang="en-US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날짜</a:t>
            </a:r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”)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3ADC5-8053-4B60-85E2-527CCD049E19}"/>
              </a:ext>
            </a:extLst>
          </p:cNvPr>
          <p:cNvSpPr txBox="1"/>
          <p:nvPr/>
        </p:nvSpPr>
        <p:spPr>
          <a:xfrm>
            <a:off x="986259" y="1832871"/>
            <a:ext cx="36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146A932-5942-40C0-BC92-85E037495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998366"/>
              </p:ext>
            </p:extLst>
          </p:nvPr>
        </p:nvGraphicFramePr>
        <p:xfrm>
          <a:off x="1506013" y="3300306"/>
          <a:ext cx="247904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9520">
                  <a:extLst>
                    <a:ext uri="{9D8B030D-6E8A-4147-A177-3AD203B41FA5}">
                      <a16:colId xmlns:a16="http://schemas.microsoft.com/office/drawing/2014/main" val="1861936197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670735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a옛날목욕탕L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a옛날목욕탕L"/>
                        </a:rPr>
                        <a:t>온도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5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a옛날목욕탕L"/>
                        </a:rPr>
                        <a:t>1/1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a옛날목욕탕L"/>
                        </a:rPr>
                        <a:t>20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82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a옛날목욕탕L"/>
                        </a:rPr>
                        <a:t>1/2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a옛날목욕탕L"/>
                        </a:rPr>
                        <a:t>25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25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a옛날목욕탕L"/>
                        </a:rPr>
                        <a:t>1/3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a옛날목욕탕L"/>
                        </a:rPr>
                        <a:t>21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11141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FCA8D2F9-5A55-4147-B616-3C84D0F73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29268"/>
              </p:ext>
            </p:extLst>
          </p:nvPr>
        </p:nvGraphicFramePr>
        <p:xfrm>
          <a:off x="5087888" y="3300306"/>
          <a:ext cx="247904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9520">
                  <a:extLst>
                    <a:ext uri="{9D8B030D-6E8A-4147-A177-3AD203B41FA5}">
                      <a16:colId xmlns:a16="http://schemas.microsoft.com/office/drawing/2014/main" val="1861936197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670735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날짜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습도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5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1/2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50%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82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1/3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40%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25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1/4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90%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1114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17A0CB9-1CF3-4722-881A-BC557D4FC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41307"/>
              </p:ext>
            </p:extLst>
          </p:nvPr>
        </p:nvGraphicFramePr>
        <p:xfrm>
          <a:off x="8580916" y="3309542"/>
          <a:ext cx="346330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4434">
                  <a:extLst>
                    <a:ext uri="{9D8B030D-6E8A-4147-A177-3AD203B41FA5}">
                      <a16:colId xmlns:a16="http://schemas.microsoft.com/office/drawing/2014/main" val="4058230639"/>
                    </a:ext>
                  </a:extLst>
                </a:gridCol>
                <a:gridCol w="1154434">
                  <a:extLst>
                    <a:ext uri="{9D8B030D-6E8A-4147-A177-3AD203B41FA5}">
                      <a16:colId xmlns:a16="http://schemas.microsoft.com/office/drawing/2014/main" val="1731424927"/>
                    </a:ext>
                  </a:extLst>
                </a:gridCol>
                <a:gridCol w="1154434">
                  <a:extLst>
                    <a:ext uri="{9D8B030D-6E8A-4147-A177-3AD203B41FA5}">
                      <a16:colId xmlns:a16="http://schemas.microsoft.com/office/drawing/2014/main" val="1929088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ea typeface="a옛날목욕탕L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ea typeface="a옛날목욕탕L"/>
                        </a:rPr>
                        <a:t>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ea typeface="a옛날목욕탕L"/>
                        </a:rPr>
                        <a:t>습도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4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a typeface="a옛날목욕탕L"/>
                        </a:rPr>
                        <a:t>1/2</a:t>
                      </a:r>
                      <a:endParaRPr lang="ko-KR" altLang="en-US" sz="1400" dirty="0">
                        <a:ea typeface="a옛날목욕탕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a typeface="a옛날목욕탕L"/>
                        </a:rPr>
                        <a:t>25</a:t>
                      </a:r>
                      <a:endParaRPr lang="ko-KR" altLang="en-US" sz="1400" dirty="0">
                        <a:ea typeface="a옛날목욕탕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a typeface="a옛날목욕탕L"/>
                        </a:rPr>
                        <a:t>50%</a:t>
                      </a:r>
                      <a:endParaRPr lang="ko-KR" altLang="en-US" sz="1400" dirty="0">
                        <a:ea typeface="a옛날목욕탕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96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a typeface="a옛날목욕탕L"/>
                        </a:rPr>
                        <a:t>1/3</a:t>
                      </a:r>
                      <a:endParaRPr lang="ko-KR" altLang="en-US" sz="1400" dirty="0">
                        <a:ea typeface="a옛날목욕탕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a typeface="a옛날목욕탕L"/>
                        </a:rPr>
                        <a:t>21</a:t>
                      </a:r>
                      <a:endParaRPr lang="ko-KR" altLang="en-US" sz="1400" dirty="0">
                        <a:ea typeface="a옛날목욕탕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a typeface="a옛날목욕탕L"/>
                        </a:rPr>
                        <a:t>40%</a:t>
                      </a:r>
                      <a:endParaRPr lang="ko-KR" altLang="en-US" sz="1400" dirty="0">
                        <a:ea typeface="a옛날목욕탕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089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309BDC7-33E1-416B-B648-3E57797BB886}"/>
              </a:ext>
            </a:extLst>
          </p:cNvPr>
          <p:cNvSpPr txBox="1"/>
          <p:nvPr/>
        </p:nvSpPr>
        <p:spPr>
          <a:xfrm>
            <a:off x="4287550" y="3749636"/>
            <a:ext cx="49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+</a:t>
            </a:r>
            <a:endParaRPr lang="ko-KR" altLang="en-US" sz="2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14CC21-BE32-44A5-98D7-197591B00ADB}"/>
              </a:ext>
            </a:extLst>
          </p:cNvPr>
          <p:cNvSpPr txBox="1"/>
          <p:nvPr/>
        </p:nvSpPr>
        <p:spPr>
          <a:xfrm>
            <a:off x="7831571" y="3780376"/>
            <a:ext cx="63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〓</a:t>
            </a:r>
          </a:p>
        </p:txBody>
      </p:sp>
    </p:spTree>
    <p:extLst>
      <p:ext uri="{BB962C8B-B14F-4D97-AF65-F5344CB8AC3E}">
        <p14:creationId xmlns:p14="http://schemas.microsoft.com/office/powerpoint/2010/main" val="88052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295467" y="-720080"/>
            <a:ext cx="12289365" cy="198884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871531" y="722006"/>
            <a:ext cx="6432715" cy="4611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2400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2133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133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02</a:t>
            </a:r>
            <a:r>
              <a:rPr lang="en-US" altLang="ko-KR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133" spc="-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21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데이터 통합 함수</a:t>
            </a:r>
            <a:endParaRPr lang="ko-KR" altLang="en-US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44693" y="1508787"/>
            <a:ext cx="12385376" cy="4800533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28" name="그룹 27"/>
          <p:cNvGrpSpPr/>
          <p:nvPr/>
        </p:nvGrpSpPr>
        <p:grpSpPr>
          <a:xfrm>
            <a:off x="9744406" y="221409"/>
            <a:ext cx="2208245" cy="476652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  <a:r>
                <a:rPr lang="ko-KR" altLang="en-US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1200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기초 </a:t>
              </a:r>
              <a:r>
                <a:rPr lang="ko-KR" altLang="en-US" sz="1200" spc="-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전처리</a:t>
              </a:r>
              <a:endParaRPr lang="ko-KR" altLang="en-US" sz="1200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10953783" y="6591253"/>
            <a:ext cx="1173988" cy="266764"/>
            <a:chOff x="8215339" y="4943445"/>
            <a:chExt cx="88049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28242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33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933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146A932-5942-40C0-BC92-85E037495102}"/>
              </a:ext>
            </a:extLst>
          </p:cNvPr>
          <p:cNvGraphicFramePr>
            <a:graphicFrameLocks noGrp="1"/>
          </p:cNvGraphicFramePr>
          <p:nvPr/>
        </p:nvGraphicFramePr>
        <p:xfrm>
          <a:off x="1506013" y="3300306"/>
          <a:ext cx="247904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9520">
                  <a:extLst>
                    <a:ext uri="{9D8B030D-6E8A-4147-A177-3AD203B41FA5}">
                      <a16:colId xmlns:a16="http://schemas.microsoft.com/office/drawing/2014/main" val="1861936197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670735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a옛날목욕탕L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a옛날목욕탕L"/>
                        </a:rPr>
                        <a:t>온도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5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a옛날목욕탕L"/>
                        </a:rPr>
                        <a:t>1/1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a옛날목욕탕L"/>
                        </a:rPr>
                        <a:t>20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82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a옛날목욕탕L"/>
                        </a:rPr>
                        <a:t>1/2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a옛날목욕탕L"/>
                        </a:rPr>
                        <a:t>25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25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a옛날목욕탕L"/>
                        </a:rPr>
                        <a:t>1/3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a옛날목욕탕L"/>
                        </a:rPr>
                        <a:t>21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11141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FCA8D2F9-5A55-4147-B616-3C84D0F735C6}"/>
              </a:ext>
            </a:extLst>
          </p:cNvPr>
          <p:cNvGraphicFramePr>
            <a:graphicFrameLocks noGrp="1"/>
          </p:cNvGraphicFramePr>
          <p:nvPr/>
        </p:nvGraphicFramePr>
        <p:xfrm>
          <a:off x="5087888" y="3300306"/>
          <a:ext cx="247904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9520">
                  <a:extLst>
                    <a:ext uri="{9D8B030D-6E8A-4147-A177-3AD203B41FA5}">
                      <a16:colId xmlns:a16="http://schemas.microsoft.com/office/drawing/2014/main" val="1861936197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670735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날짜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습도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5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1/2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50%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82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1/3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40%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25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1/4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90%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11141"/>
                  </a:ext>
                </a:extLst>
              </a:tr>
            </a:tbl>
          </a:graphicData>
        </a:graphic>
      </p:graphicFrame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707AA82-8BF8-4666-899F-79299BD8BA73}"/>
              </a:ext>
            </a:extLst>
          </p:cNvPr>
          <p:cNvCxnSpPr/>
          <p:nvPr/>
        </p:nvCxnSpPr>
        <p:spPr>
          <a:xfrm>
            <a:off x="9098094" y="1743031"/>
            <a:ext cx="0" cy="3840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>
            <a:extLst>
              <a:ext uri="{FF2B5EF4-FFF2-40B4-BE49-F238E27FC236}">
                <a16:creationId xmlns:a16="http://schemas.microsoft.com/office/drawing/2014/main" id="{09ED74E6-4893-42A7-B0F4-4BB28D46126B}"/>
              </a:ext>
            </a:extLst>
          </p:cNvPr>
          <p:cNvSpPr txBox="1">
            <a:spLocks/>
          </p:cNvSpPr>
          <p:nvPr/>
        </p:nvSpPr>
        <p:spPr>
          <a:xfrm>
            <a:off x="1531775" y="1649941"/>
            <a:ext cx="4397967" cy="81124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merge(x1, x2, by= “</a:t>
            </a:r>
            <a:r>
              <a:rPr lang="ko-KR" altLang="en-US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날짜</a:t>
            </a:r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”, all=T)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7D3921FF-9223-4AEC-BA61-196D456EB69F}"/>
              </a:ext>
            </a:extLst>
          </p:cNvPr>
          <p:cNvSpPr txBox="1">
            <a:spLocks/>
          </p:cNvSpPr>
          <p:nvPr/>
        </p:nvSpPr>
        <p:spPr>
          <a:xfrm>
            <a:off x="7794033" y="1625695"/>
            <a:ext cx="4397967" cy="81124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733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full_join</a:t>
            </a:r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(x1, x2, by= “</a:t>
            </a:r>
            <a:r>
              <a:rPr lang="ko-KR" altLang="en-US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날짜＂</a:t>
            </a:r>
            <a:r>
              <a:rPr lang="en-US" altLang="ko-KR" sz="17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321FE8-08F3-49A5-BE28-93DA1A5696FA}"/>
              </a:ext>
            </a:extLst>
          </p:cNvPr>
          <p:cNvSpPr txBox="1"/>
          <p:nvPr/>
        </p:nvSpPr>
        <p:spPr>
          <a:xfrm>
            <a:off x="1015408" y="1842876"/>
            <a:ext cx="36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39A308D-0A03-4084-86D4-D74267B05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654368"/>
              </p:ext>
            </p:extLst>
          </p:nvPr>
        </p:nvGraphicFramePr>
        <p:xfrm>
          <a:off x="8543627" y="3300306"/>
          <a:ext cx="3583212" cy="17187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404">
                  <a:extLst>
                    <a:ext uri="{9D8B030D-6E8A-4147-A177-3AD203B41FA5}">
                      <a16:colId xmlns:a16="http://schemas.microsoft.com/office/drawing/2014/main" val="2277005902"/>
                    </a:ext>
                  </a:extLst>
                </a:gridCol>
                <a:gridCol w="1194404">
                  <a:extLst>
                    <a:ext uri="{9D8B030D-6E8A-4147-A177-3AD203B41FA5}">
                      <a16:colId xmlns:a16="http://schemas.microsoft.com/office/drawing/2014/main" val="2162585840"/>
                    </a:ext>
                  </a:extLst>
                </a:gridCol>
                <a:gridCol w="1194404">
                  <a:extLst>
                    <a:ext uri="{9D8B030D-6E8A-4147-A177-3AD203B41FA5}">
                      <a16:colId xmlns:a16="http://schemas.microsoft.com/office/drawing/2014/main" val="1788764646"/>
                    </a:ext>
                  </a:extLst>
                </a:gridCol>
              </a:tblGrid>
              <a:tr h="3437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ea typeface="a옛날목욕탕L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ea typeface="a옛날목욕탕L"/>
                        </a:rPr>
                        <a:t>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ea typeface="a옛날목욕탕L"/>
                        </a:rPr>
                        <a:t>습도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291732"/>
                  </a:ext>
                </a:extLst>
              </a:tr>
              <a:tr h="343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a typeface="a옛날목욕탕L"/>
                        </a:rPr>
                        <a:t>1/1</a:t>
                      </a:r>
                      <a:endParaRPr lang="ko-KR" altLang="en-US" sz="1400" dirty="0">
                        <a:ea typeface="a옛날목욕탕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a typeface="a옛날목욕탕L"/>
                        </a:rPr>
                        <a:t>20</a:t>
                      </a:r>
                      <a:endParaRPr lang="ko-KR" altLang="en-US" sz="1400" dirty="0">
                        <a:ea typeface="a옛날목욕탕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a typeface="a옛날목욕탕L"/>
                        </a:rPr>
                        <a:t>NA</a:t>
                      </a:r>
                      <a:endParaRPr lang="ko-KR" altLang="en-US" sz="1400" dirty="0">
                        <a:ea typeface="a옛날목욕탕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60758"/>
                  </a:ext>
                </a:extLst>
              </a:tr>
              <a:tr h="343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a typeface="a옛날목욕탕L"/>
                        </a:rPr>
                        <a:t>1/2</a:t>
                      </a:r>
                      <a:endParaRPr lang="ko-KR" altLang="en-US" sz="1400" dirty="0">
                        <a:ea typeface="a옛날목욕탕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a typeface="a옛날목욕탕L"/>
                        </a:rPr>
                        <a:t>25</a:t>
                      </a:r>
                      <a:endParaRPr lang="ko-KR" altLang="en-US" sz="1400" dirty="0">
                        <a:ea typeface="a옛날목욕탕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a typeface="a옛날목욕탕L"/>
                        </a:rPr>
                        <a:t>50%</a:t>
                      </a:r>
                      <a:endParaRPr lang="ko-KR" altLang="en-US" sz="1400" dirty="0">
                        <a:ea typeface="a옛날목욕탕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8861"/>
                  </a:ext>
                </a:extLst>
              </a:tr>
              <a:tr h="343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a typeface="a옛날목욕탕L"/>
                        </a:rPr>
                        <a:t>1/3</a:t>
                      </a:r>
                      <a:endParaRPr lang="ko-KR" altLang="en-US" sz="1400" dirty="0">
                        <a:ea typeface="a옛날목욕탕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a typeface="a옛날목욕탕L"/>
                        </a:rPr>
                        <a:t>21</a:t>
                      </a:r>
                      <a:endParaRPr lang="ko-KR" altLang="en-US" sz="1400" dirty="0">
                        <a:ea typeface="a옛날목욕탕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a typeface="a옛날목욕탕L"/>
                        </a:rPr>
                        <a:t>40%</a:t>
                      </a:r>
                      <a:endParaRPr lang="ko-KR" altLang="en-US" sz="1400" dirty="0">
                        <a:ea typeface="a옛날목욕탕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418013"/>
                  </a:ext>
                </a:extLst>
              </a:tr>
              <a:tr h="343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a typeface="a옛날목욕탕L"/>
                        </a:rPr>
                        <a:t>1/4</a:t>
                      </a:r>
                      <a:endParaRPr lang="ko-KR" altLang="en-US" sz="1400" dirty="0">
                        <a:ea typeface="a옛날목욕탕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a typeface="a옛날목욕탕L"/>
                        </a:rPr>
                        <a:t>NA</a:t>
                      </a:r>
                      <a:endParaRPr lang="ko-KR" altLang="en-US" sz="1400" dirty="0">
                        <a:ea typeface="a옛날목욕탕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a typeface="a옛날목욕탕L"/>
                        </a:rPr>
                        <a:t>90%</a:t>
                      </a:r>
                      <a:endParaRPr lang="ko-KR" altLang="en-US" sz="1400" dirty="0">
                        <a:ea typeface="a옛날목욕탕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24549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23C96C1-5830-4DDF-9EED-827F75623C20}"/>
              </a:ext>
            </a:extLst>
          </p:cNvPr>
          <p:cNvSpPr txBox="1"/>
          <p:nvPr/>
        </p:nvSpPr>
        <p:spPr>
          <a:xfrm>
            <a:off x="4287550" y="3749636"/>
            <a:ext cx="49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+</a:t>
            </a:r>
            <a:endParaRPr lang="ko-KR" altLang="en-US" sz="2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F0BE66-6236-472A-8204-D97EC89A9AF1}"/>
              </a:ext>
            </a:extLst>
          </p:cNvPr>
          <p:cNvSpPr txBox="1"/>
          <p:nvPr/>
        </p:nvSpPr>
        <p:spPr>
          <a:xfrm>
            <a:off x="7831571" y="3780376"/>
            <a:ext cx="63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〓</a:t>
            </a:r>
          </a:p>
        </p:txBody>
      </p:sp>
    </p:spTree>
    <p:extLst>
      <p:ext uri="{BB962C8B-B14F-4D97-AF65-F5344CB8AC3E}">
        <p14:creationId xmlns:p14="http://schemas.microsoft.com/office/powerpoint/2010/main" val="363165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295467" y="-720080"/>
            <a:ext cx="12289365" cy="198884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871531" y="722006"/>
            <a:ext cx="6432715" cy="4611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2400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2133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133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133" spc="-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집계 </a:t>
            </a:r>
            <a:r>
              <a:rPr lang="ko-KR" altLang="en-US" sz="21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함수</a:t>
            </a:r>
            <a:endParaRPr lang="ko-KR" altLang="en-US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44693" y="1508787"/>
            <a:ext cx="12385376" cy="4800533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19" name="직선 연결선 18"/>
          <p:cNvCxnSpPr/>
          <p:nvPr/>
        </p:nvCxnSpPr>
        <p:spPr>
          <a:xfrm>
            <a:off x="9072331" y="3429000"/>
            <a:ext cx="0" cy="3840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9744406" y="221409"/>
            <a:ext cx="2208245" cy="476652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  <a:r>
                <a:rPr lang="ko-KR" altLang="en-US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1200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기초 </a:t>
              </a:r>
              <a:r>
                <a:rPr lang="ko-KR" altLang="en-US" sz="1200" spc="-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전처리</a:t>
              </a:r>
              <a:endParaRPr lang="ko-KR" altLang="en-US" sz="1200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10953783" y="6591253"/>
            <a:ext cx="1173988" cy="266764"/>
            <a:chOff x="8215339" y="4943445"/>
            <a:chExt cx="88049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28242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33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933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EEDBBC-ABAA-417A-A9E7-A8D12285676D}"/>
              </a:ext>
            </a:extLst>
          </p:cNvPr>
          <p:cNvSpPr/>
          <p:nvPr/>
        </p:nvSpPr>
        <p:spPr>
          <a:xfrm>
            <a:off x="5875853" y="1691352"/>
            <a:ext cx="13580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filter()</a:t>
            </a: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subset()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20FFB6-961D-46FA-B968-23DE380C5EA8}"/>
              </a:ext>
            </a:extLst>
          </p:cNvPr>
          <p:cNvSpPr/>
          <p:nvPr/>
        </p:nvSpPr>
        <p:spPr>
          <a:xfrm>
            <a:off x="1097551" y="1974979"/>
            <a:ext cx="4586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data[data$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온도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&gt;= 21,] 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46AB382-0851-41A5-A21F-DD991D494FF9}"/>
              </a:ext>
            </a:extLst>
          </p:cNvPr>
          <p:cNvCxnSpPr/>
          <p:nvPr/>
        </p:nvCxnSpPr>
        <p:spPr>
          <a:xfrm>
            <a:off x="5491676" y="1879527"/>
            <a:ext cx="3841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9909D15-CF80-410C-8907-81DA7D44C573}"/>
              </a:ext>
            </a:extLst>
          </p:cNvPr>
          <p:cNvCxnSpPr/>
          <p:nvPr/>
        </p:nvCxnSpPr>
        <p:spPr>
          <a:xfrm>
            <a:off x="5491676" y="2447563"/>
            <a:ext cx="3841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EC86DA6-7B28-4F6D-9B2D-06E33D41BDDB}"/>
              </a:ext>
            </a:extLst>
          </p:cNvPr>
          <p:cNvCxnSpPr>
            <a:cxnSpLocks/>
          </p:cNvCxnSpPr>
          <p:nvPr/>
        </p:nvCxnSpPr>
        <p:spPr>
          <a:xfrm>
            <a:off x="5491676" y="1879527"/>
            <a:ext cx="0" cy="56803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62BD812-935A-416D-8912-0FAFBBEF6D4C}"/>
              </a:ext>
            </a:extLst>
          </p:cNvPr>
          <p:cNvSpPr/>
          <p:nvPr/>
        </p:nvSpPr>
        <p:spPr>
          <a:xfrm>
            <a:off x="4216549" y="1978879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〓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2A45F776-716E-466E-9B54-A3860C759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44592"/>
              </p:ext>
            </p:extLst>
          </p:nvPr>
        </p:nvGraphicFramePr>
        <p:xfrm>
          <a:off x="1603667" y="3429000"/>
          <a:ext cx="247904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9520">
                  <a:extLst>
                    <a:ext uri="{9D8B030D-6E8A-4147-A177-3AD203B41FA5}">
                      <a16:colId xmlns:a16="http://schemas.microsoft.com/office/drawing/2014/main" val="1861936197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670735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a옛날목욕탕L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a옛날목욕탕L"/>
                        </a:rPr>
                        <a:t>온도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5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a옛날목욕탕L"/>
                        </a:rPr>
                        <a:t>1/1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a옛날목욕탕L"/>
                        </a:rPr>
                        <a:t>20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82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a옛날목욕탕L"/>
                        </a:rPr>
                        <a:t>1/2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a옛날목욕탕L"/>
                        </a:rPr>
                        <a:t>25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25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a옛날목욕탕L"/>
                        </a:rPr>
                        <a:t>1/3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a옛날목욕탕L"/>
                        </a:rPr>
                        <a:t>21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11141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95232362-40CF-4D43-AA36-3EDF80DBC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005636"/>
              </p:ext>
            </p:extLst>
          </p:nvPr>
        </p:nvGraphicFramePr>
        <p:xfrm>
          <a:off x="8304246" y="3529511"/>
          <a:ext cx="247904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9520">
                  <a:extLst>
                    <a:ext uri="{9D8B030D-6E8A-4147-A177-3AD203B41FA5}">
                      <a16:colId xmlns:a16="http://schemas.microsoft.com/office/drawing/2014/main" val="1861936197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670735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a옛날목욕탕L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a옛날목욕탕L"/>
                        </a:rPr>
                        <a:t>온도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5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a옛날목욕탕L"/>
                        </a:rPr>
                        <a:t>1/2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a옛날목욕탕L"/>
                        </a:rPr>
                        <a:t>25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25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a옛날목욕탕L"/>
                        </a:rPr>
                        <a:t>1/3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a옛날목욕탕L"/>
                        </a:rPr>
                        <a:t>21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a옛날목욕탕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11141"/>
                  </a:ext>
                </a:extLst>
              </a:tr>
            </a:tbl>
          </a:graphicData>
        </a:graphic>
      </p:graphicFrame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D43F57E7-9423-448B-B6BA-A688BA98DF33}"/>
              </a:ext>
            </a:extLst>
          </p:cNvPr>
          <p:cNvSpPr/>
          <p:nvPr/>
        </p:nvSpPr>
        <p:spPr>
          <a:xfrm>
            <a:off x="5683764" y="3977066"/>
            <a:ext cx="1357996" cy="21741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05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295467" y="-720080"/>
            <a:ext cx="12289365" cy="198884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871531" y="722006"/>
            <a:ext cx="6432715" cy="4611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2400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2133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133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133" spc="-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집계 </a:t>
            </a:r>
            <a:r>
              <a:rPr lang="ko-KR" altLang="en-US" sz="21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함수</a:t>
            </a:r>
            <a:endParaRPr lang="ko-KR" altLang="en-US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44693" y="1508787"/>
            <a:ext cx="12385376" cy="4800533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28" name="그룹 27"/>
          <p:cNvGrpSpPr/>
          <p:nvPr/>
        </p:nvGrpSpPr>
        <p:grpSpPr>
          <a:xfrm>
            <a:off x="9744406" y="221409"/>
            <a:ext cx="2208245" cy="476652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  <a:r>
                <a:rPr lang="ko-KR" altLang="en-US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1200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기초 </a:t>
              </a:r>
              <a:r>
                <a:rPr lang="ko-KR" altLang="en-US" sz="1200" spc="-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전처리</a:t>
              </a:r>
              <a:endParaRPr lang="ko-KR" altLang="en-US" sz="1200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323CA5-B03C-416A-A1B3-2FD45ADE5D06}"/>
              </a:ext>
            </a:extLst>
          </p:cNvPr>
          <p:cNvSpPr/>
          <p:nvPr/>
        </p:nvSpPr>
        <p:spPr>
          <a:xfrm>
            <a:off x="1028342" y="2101550"/>
            <a:ext cx="5281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aggregate(data$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온도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, by=list(data$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지역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), mean) 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D2846F-D6D1-463C-906C-BABA7BAE4499}"/>
              </a:ext>
            </a:extLst>
          </p:cNvPr>
          <p:cNvSpPr/>
          <p:nvPr/>
        </p:nvSpPr>
        <p:spPr>
          <a:xfrm>
            <a:off x="8353366" y="1508787"/>
            <a:ext cx="20819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tapply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()</a:t>
            </a: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lapply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(split())</a:t>
            </a: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ddply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()</a:t>
            </a: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group_by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() %&gt;%</a:t>
            </a: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  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summarise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() </a:t>
            </a:r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C4F0B59-006B-4B8C-88DF-9C08DF7CC5EC}"/>
              </a:ext>
            </a:extLst>
          </p:cNvPr>
          <p:cNvCxnSpPr/>
          <p:nvPr/>
        </p:nvCxnSpPr>
        <p:spPr>
          <a:xfrm>
            <a:off x="7969189" y="1718180"/>
            <a:ext cx="3841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5D09533-BF41-46E2-A256-83C6459EE223}"/>
              </a:ext>
            </a:extLst>
          </p:cNvPr>
          <p:cNvCxnSpPr/>
          <p:nvPr/>
        </p:nvCxnSpPr>
        <p:spPr>
          <a:xfrm>
            <a:off x="7969189" y="2286216"/>
            <a:ext cx="3841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FC61631-22DA-4D79-9400-50FD1A502E4B}"/>
              </a:ext>
            </a:extLst>
          </p:cNvPr>
          <p:cNvCxnSpPr>
            <a:cxnSpLocks/>
          </p:cNvCxnSpPr>
          <p:nvPr/>
        </p:nvCxnSpPr>
        <p:spPr>
          <a:xfrm>
            <a:off x="7969189" y="1718180"/>
            <a:ext cx="0" cy="56803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76B34DB-DBDC-472F-BB37-85BDBF6F18ED}"/>
              </a:ext>
            </a:extLst>
          </p:cNvPr>
          <p:cNvCxnSpPr/>
          <p:nvPr/>
        </p:nvCxnSpPr>
        <p:spPr>
          <a:xfrm>
            <a:off x="7969189" y="2831161"/>
            <a:ext cx="3841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9CE30F6-8443-44D3-AA12-F8C6AAE61994}"/>
              </a:ext>
            </a:extLst>
          </p:cNvPr>
          <p:cNvCxnSpPr/>
          <p:nvPr/>
        </p:nvCxnSpPr>
        <p:spPr>
          <a:xfrm>
            <a:off x="7969189" y="3399197"/>
            <a:ext cx="38417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461BA00-9430-4A47-8A34-1FF98475F72E}"/>
              </a:ext>
            </a:extLst>
          </p:cNvPr>
          <p:cNvCxnSpPr>
            <a:cxnSpLocks/>
          </p:cNvCxnSpPr>
          <p:nvPr/>
        </p:nvCxnSpPr>
        <p:spPr>
          <a:xfrm>
            <a:off x="7969189" y="2831161"/>
            <a:ext cx="0" cy="56803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6F953BD-6922-4DCE-97CE-3790591BC7C2}"/>
              </a:ext>
            </a:extLst>
          </p:cNvPr>
          <p:cNvCxnSpPr/>
          <p:nvPr/>
        </p:nvCxnSpPr>
        <p:spPr>
          <a:xfrm>
            <a:off x="7969189" y="2286216"/>
            <a:ext cx="0" cy="56341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992B25-C55C-476F-9459-3A30D9CDE152}"/>
              </a:ext>
            </a:extLst>
          </p:cNvPr>
          <p:cNvSpPr/>
          <p:nvPr/>
        </p:nvSpPr>
        <p:spPr>
          <a:xfrm>
            <a:off x="6669493" y="21362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〓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6311DC8-7B52-4A26-8BE0-80EF5E9B8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900814"/>
              </p:ext>
            </p:extLst>
          </p:nvPr>
        </p:nvGraphicFramePr>
        <p:xfrm>
          <a:off x="1328160" y="3909053"/>
          <a:ext cx="279610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2036">
                  <a:extLst>
                    <a:ext uri="{9D8B030D-6E8A-4147-A177-3AD203B41FA5}">
                      <a16:colId xmlns:a16="http://schemas.microsoft.com/office/drawing/2014/main" val="823537667"/>
                    </a:ext>
                  </a:extLst>
                </a:gridCol>
                <a:gridCol w="932036">
                  <a:extLst>
                    <a:ext uri="{9D8B030D-6E8A-4147-A177-3AD203B41FA5}">
                      <a16:colId xmlns:a16="http://schemas.microsoft.com/office/drawing/2014/main" val="3879627112"/>
                    </a:ext>
                  </a:extLst>
                </a:gridCol>
                <a:gridCol w="932036">
                  <a:extLst>
                    <a:ext uri="{9D8B030D-6E8A-4147-A177-3AD203B41FA5}">
                      <a16:colId xmlns:a16="http://schemas.microsoft.com/office/drawing/2014/main" val="321165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ea typeface="12롯데마트드림Bold" panose="02020603020101020101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ea typeface="12롯데마트드림Bold" panose="02020603020101020101"/>
                        </a:rPr>
                        <a:t>지역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ea typeface="12롯데마트드림Bold" panose="02020603020101020101"/>
                        </a:rPr>
                        <a:t>온도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a typeface="12롯데마트드림Bold" panose="02020603020101020101"/>
                        </a:rPr>
                        <a:t>1/1</a:t>
                      </a:r>
                      <a:endParaRPr lang="ko-KR" altLang="en-US" sz="1400" dirty="0">
                        <a:ea typeface="12롯데마트드림Bold" panose="0202060302010102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ea typeface="12롯데마트드림Bold" panose="02020603020101020101"/>
                        </a:rPr>
                        <a:t>서울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a typeface="12롯데마트드림Bold" panose="02020603020101020101"/>
                        </a:rPr>
                        <a:t>5</a:t>
                      </a:r>
                      <a:endParaRPr lang="ko-KR" altLang="en-US" sz="1400" dirty="0">
                        <a:ea typeface="12롯데마트드림Bold" panose="0202060302010102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6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a typeface="12롯데마트드림Bold" panose="02020603020101020101"/>
                        </a:rPr>
                        <a:t>1/1</a:t>
                      </a:r>
                      <a:endParaRPr lang="ko-KR" altLang="en-US" sz="1400" dirty="0">
                        <a:ea typeface="12롯데마트드림Bold" panose="0202060302010102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ea typeface="12롯데마트드림Bold" panose="02020603020101020101"/>
                        </a:rPr>
                        <a:t>부산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a typeface="12롯데마트드림Bold" panose="02020603020101020101"/>
                        </a:rPr>
                        <a:t>10</a:t>
                      </a:r>
                      <a:endParaRPr lang="ko-KR" altLang="en-US" sz="1400" dirty="0">
                        <a:ea typeface="12롯데마트드림Bold" panose="0202060302010102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04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a typeface="12롯데마트드림Bold" panose="02020603020101020101"/>
                        </a:rPr>
                        <a:t>1/2</a:t>
                      </a:r>
                      <a:endParaRPr lang="ko-KR" altLang="en-US" sz="1400" dirty="0">
                        <a:ea typeface="12롯데마트드림Bold" panose="0202060302010102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ea typeface="12롯데마트드림Bold" panose="02020603020101020101"/>
                        </a:rPr>
                        <a:t>서울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a typeface="12롯데마트드림Bold" panose="02020603020101020101"/>
                        </a:rPr>
                        <a:t>15</a:t>
                      </a:r>
                      <a:endParaRPr lang="ko-KR" altLang="en-US" sz="1400" dirty="0">
                        <a:ea typeface="12롯데마트드림Bold" panose="0202060302010102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5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a typeface="12롯데마트드림Bold" panose="02020603020101020101"/>
                        </a:rPr>
                        <a:t>1/2</a:t>
                      </a:r>
                      <a:endParaRPr lang="ko-KR" altLang="en-US" sz="1400" dirty="0">
                        <a:ea typeface="12롯데마트드림Bold" panose="0202060302010102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ea typeface="12롯데마트드림Bold" panose="02020603020101020101"/>
                        </a:rPr>
                        <a:t>부산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a typeface="12롯데마트드림Bold" panose="02020603020101020101"/>
                        </a:rPr>
                        <a:t>20</a:t>
                      </a:r>
                      <a:endParaRPr lang="ko-KR" altLang="en-US" sz="1400" dirty="0">
                        <a:ea typeface="12롯데마트드림Bold" panose="0202060302010102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532492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51AB7453-EF66-4F88-BCE5-542702945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069998"/>
              </p:ext>
            </p:extLst>
          </p:nvPr>
        </p:nvGraphicFramePr>
        <p:xfrm>
          <a:off x="8571226" y="4279893"/>
          <a:ext cx="186407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2036">
                  <a:extLst>
                    <a:ext uri="{9D8B030D-6E8A-4147-A177-3AD203B41FA5}">
                      <a16:colId xmlns:a16="http://schemas.microsoft.com/office/drawing/2014/main" val="3879627112"/>
                    </a:ext>
                  </a:extLst>
                </a:gridCol>
                <a:gridCol w="932036">
                  <a:extLst>
                    <a:ext uri="{9D8B030D-6E8A-4147-A177-3AD203B41FA5}">
                      <a16:colId xmlns:a16="http://schemas.microsoft.com/office/drawing/2014/main" val="3211655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ea typeface="12롯데마트드림Bold" panose="02020603020101020101"/>
                        </a:rPr>
                        <a:t>지역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ea typeface="12롯데마트드림Bold" panose="02020603020101020101"/>
                        </a:rPr>
                        <a:t>온도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ea typeface="12롯데마트드림Bold" panose="02020603020101020101"/>
                        </a:rPr>
                        <a:t>서울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a typeface="12롯데마트드림Bold" panose="02020603020101020101"/>
                        </a:rPr>
                        <a:t>10</a:t>
                      </a:r>
                      <a:endParaRPr lang="ko-KR" altLang="en-US" sz="1400" dirty="0">
                        <a:ea typeface="12롯데마트드림Bold" panose="0202060302010102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6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ea typeface="12롯데마트드림Bold" panose="02020603020101020101"/>
                        </a:rPr>
                        <a:t>부산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ea typeface="12롯데마트드림Bold" panose="02020603020101020101"/>
                        </a:rPr>
                        <a:t>15</a:t>
                      </a:r>
                      <a:endParaRPr lang="ko-KR" altLang="en-US" sz="1400" dirty="0">
                        <a:ea typeface="12롯데마트드림Bold" panose="0202060302010102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045191"/>
                  </a:ext>
                </a:extLst>
              </a:tr>
            </a:tbl>
          </a:graphicData>
        </a:graphic>
      </p:graphicFrame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1A050F21-15BE-406A-944A-86FEC2E649D4}"/>
              </a:ext>
            </a:extLst>
          </p:cNvPr>
          <p:cNvSpPr/>
          <p:nvPr/>
        </p:nvSpPr>
        <p:spPr>
          <a:xfrm>
            <a:off x="5854574" y="4727448"/>
            <a:ext cx="1357996" cy="21741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53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295467" y="-720080"/>
            <a:ext cx="12289365" cy="1988840"/>
          </a:xfrm>
          <a:prstGeom prst="roundRect">
            <a:avLst>
              <a:gd name="adj" fmla="val 3285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871531" y="722006"/>
            <a:ext cx="6432715" cy="46117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fontScale="8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U</a:t>
            </a:r>
            <a:r>
              <a:rPr lang="en-US" altLang="ko-KR" sz="2400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nit</a:t>
            </a:r>
            <a:r>
              <a:rPr lang="en-US" altLang="ko-KR" sz="2133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133" spc="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03</a:t>
            </a:r>
            <a:r>
              <a:rPr lang="en-US" altLang="ko-KR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133" spc="-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ㅣ</a:t>
            </a:r>
            <a:r>
              <a:rPr lang="en-US" altLang="ko-KR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  </a:t>
            </a:r>
            <a:r>
              <a:rPr lang="ko-KR" altLang="en-US" sz="2133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집계 </a:t>
            </a:r>
            <a:r>
              <a:rPr lang="ko-KR" altLang="en-US" sz="2133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함수</a:t>
            </a:r>
            <a:endParaRPr lang="ko-KR" altLang="en-US" sz="1733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44693" y="1508787"/>
            <a:ext cx="12385376" cy="4800533"/>
          </a:xfrm>
          <a:prstGeom prst="rect">
            <a:avLst/>
          </a:prstGeom>
          <a:noFill/>
          <a:ln w="12700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28" name="그룹 27"/>
          <p:cNvGrpSpPr/>
          <p:nvPr/>
        </p:nvGrpSpPr>
        <p:grpSpPr>
          <a:xfrm>
            <a:off x="9744406" y="221409"/>
            <a:ext cx="2208245" cy="476652"/>
            <a:chOff x="5580112" y="356955"/>
            <a:chExt cx="1656184" cy="357489"/>
          </a:xfrm>
        </p:grpSpPr>
        <p:sp>
          <p:nvSpPr>
            <p:cNvPr id="29" name="부제목 2"/>
            <p:cNvSpPr txBox="1">
              <a:spLocks/>
            </p:cNvSpPr>
            <p:nvPr/>
          </p:nvSpPr>
          <p:spPr>
            <a:xfrm>
              <a:off x="5580112" y="356955"/>
              <a:ext cx="1656184" cy="314604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교육 세미나 </a:t>
              </a:r>
              <a:r>
                <a:rPr lang="en-US" altLang="ko-KR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1</a:t>
              </a:r>
              <a:r>
                <a:rPr lang="ko-KR" altLang="en-US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주차</a:t>
              </a:r>
              <a:endParaRPr lang="en-US" altLang="ko-KR" sz="1200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  <a:p>
              <a:pPr marL="0" indent="0" algn="dist">
                <a:spcBef>
                  <a:spcPts val="0"/>
                </a:spcBef>
                <a:buNone/>
              </a:pPr>
              <a:r>
                <a:rPr lang="en-US" altLang="ko-KR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R </a:t>
              </a:r>
              <a:r>
                <a:rPr lang="ko-KR" altLang="en-US" sz="1200" spc="-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기초 </a:t>
              </a:r>
              <a:r>
                <a:rPr lang="ko-KR" altLang="en-US" sz="1200" spc="-2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옛날목욕탕L" pitchFamily="18" charset="-127"/>
                  <a:ea typeface="a옛날목욕탕L" pitchFamily="18" charset="-127"/>
                </a:rPr>
                <a:t>전처리</a:t>
              </a:r>
              <a:endParaRPr lang="ko-KR" altLang="en-US" sz="1200" spc="-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580112" y="388708"/>
              <a:ext cx="0" cy="325736"/>
            </a:xfrm>
            <a:prstGeom prst="line">
              <a:avLst/>
            </a:prstGeom>
            <a:ln>
              <a:solidFill>
                <a:schemeClr val="bg1">
                  <a:alpha val="6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10953783" y="6591253"/>
            <a:ext cx="1173988" cy="266764"/>
            <a:chOff x="8215339" y="4943445"/>
            <a:chExt cx="880491" cy="200073"/>
          </a:xfrm>
        </p:grpSpPr>
        <p:pic>
          <p:nvPicPr>
            <p:cNvPr id="12" name="Picture 2" descr="C:\Users\SHIN\Desktop\copyright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8215339" y="4970161"/>
              <a:ext cx="500066" cy="173357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8667588" y="4943445"/>
              <a:ext cx="428242" cy="1769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33" dirty="0" err="1">
                  <a:solidFill>
                    <a:schemeClr val="bg1">
                      <a:lumMod val="65000"/>
                    </a:schemeClr>
                  </a:solidFill>
                </a:rPr>
                <a:t>ToBig’s</a:t>
              </a:r>
              <a:endParaRPr lang="ko-KR" altLang="en-US" sz="933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60110E-5EE0-4667-B636-E4CEBE64071A}"/>
              </a:ext>
            </a:extLst>
          </p:cNvPr>
          <p:cNvSpPr/>
          <p:nvPr/>
        </p:nvSpPr>
        <p:spPr>
          <a:xfrm>
            <a:off x="1871531" y="2255935"/>
            <a:ext cx="4586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%&gt;%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: 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D0C372-9A5E-4A53-A634-4E27856E8297}"/>
              </a:ext>
            </a:extLst>
          </p:cNvPr>
          <p:cNvSpPr/>
          <p:nvPr/>
        </p:nvSpPr>
        <p:spPr>
          <a:xfrm>
            <a:off x="4573585" y="2255935"/>
            <a:ext cx="63801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pipe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함수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사고의 흐름대로 함수를 짤 수 있음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a typeface="a옛날목욕탕L" pitchFamily="18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ex) sum(mean(data)) = data %&gt;% mean() %&gt;% sum()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FBC997-C251-4C75-A52B-CCC5D127CE14}"/>
              </a:ext>
            </a:extLst>
          </p:cNvPr>
          <p:cNvSpPr/>
          <p:nvPr/>
        </p:nvSpPr>
        <p:spPr>
          <a:xfrm>
            <a:off x="1726258" y="4542138"/>
            <a:ext cx="4586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gather(), spread()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: </a:t>
            </a:r>
            <a:endParaRPr lang="ko-KR" altLang="en-US" dirty="0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52EB3485-D006-4C27-8E93-CD4894222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006466"/>
              </p:ext>
            </p:extLst>
          </p:nvPr>
        </p:nvGraphicFramePr>
        <p:xfrm>
          <a:off x="8906912" y="4188032"/>
          <a:ext cx="2380248" cy="1259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3416">
                  <a:extLst>
                    <a:ext uri="{9D8B030D-6E8A-4147-A177-3AD203B41FA5}">
                      <a16:colId xmlns:a16="http://schemas.microsoft.com/office/drawing/2014/main" val="39261147"/>
                    </a:ext>
                  </a:extLst>
                </a:gridCol>
                <a:gridCol w="784099">
                  <a:extLst>
                    <a:ext uri="{9D8B030D-6E8A-4147-A177-3AD203B41FA5}">
                      <a16:colId xmlns:a16="http://schemas.microsoft.com/office/drawing/2014/main" val="2187997212"/>
                    </a:ext>
                  </a:extLst>
                </a:gridCol>
                <a:gridCol w="802733">
                  <a:extLst>
                    <a:ext uri="{9D8B030D-6E8A-4147-A177-3AD203B41FA5}">
                      <a16:colId xmlns:a16="http://schemas.microsoft.com/office/drawing/2014/main" val="15068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blood 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W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0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56435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8D061DA-C02B-4F50-986B-B21398FB3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61801"/>
              </p:ext>
            </p:extLst>
          </p:nvPr>
        </p:nvGraphicFramePr>
        <p:xfrm>
          <a:off x="4573585" y="4025208"/>
          <a:ext cx="2451735" cy="200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7245">
                  <a:extLst>
                    <a:ext uri="{9D8B030D-6E8A-4147-A177-3AD203B41FA5}">
                      <a16:colId xmlns:a16="http://schemas.microsoft.com/office/drawing/2014/main" val="2110810443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2696493341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2629439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blood 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num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43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67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5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5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76257"/>
                  </a:ext>
                </a:extLst>
              </a:tr>
            </a:tbl>
          </a:graphicData>
        </a:graphic>
      </p:graphicFrame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9C17059-71AC-411F-984D-A3D21B726CAD}"/>
              </a:ext>
            </a:extLst>
          </p:cNvPr>
          <p:cNvSpPr/>
          <p:nvPr/>
        </p:nvSpPr>
        <p:spPr>
          <a:xfrm>
            <a:off x="7416800" y="4585604"/>
            <a:ext cx="1175538" cy="143413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E2EEC22-CEC7-47C4-BEC2-C4FB66E422ED}"/>
              </a:ext>
            </a:extLst>
          </p:cNvPr>
          <p:cNvSpPr/>
          <p:nvPr/>
        </p:nvSpPr>
        <p:spPr>
          <a:xfrm rot="10800000">
            <a:off x="7128708" y="5025968"/>
            <a:ext cx="1175538" cy="143414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458AD5-A092-4E1C-94ED-373A4F578052}"/>
              </a:ext>
            </a:extLst>
          </p:cNvPr>
          <p:cNvSpPr/>
          <p:nvPr/>
        </p:nvSpPr>
        <p:spPr>
          <a:xfrm>
            <a:off x="7541557" y="4172806"/>
            <a:ext cx="4586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spread()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a typeface="a옛날목욕탕L" pitchFamily="18" charset="-127"/>
              </a:rPr>
              <a:t> 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93A8533-D0B3-4F1C-B2FF-6F26929407D1}"/>
              </a:ext>
            </a:extLst>
          </p:cNvPr>
          <p:cNvSpPr/>
          <p:nvPr/>
        </p:nvSpPr>
        <p:spPr>
          <a:xfrm>
            <a:off x="7181266" y="5205004"/>
            <a:ext cx="4586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gather()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09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991</Words>
  <Application>Microsoft Office PowerPoint</Application>
  <PresentationFormat>와이드스크린</PresentationFormat>
  <Paragraphs>318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12롯데마트드림Bold</vt:lpstr>
      <vt:lpstr>12롯데마트드림Medium</vt:lpstr>
      <vt:lpstr>a옛날목욕탕B</vt:lpstr>
      <vt:lpstr>a옛날목욕탕L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CSH</dc:creator>
  <cp:lastModifiedBy>CSH</cp:lastModifiedBy>
  <cp:revision>132</cp:revision>
  <dcterms:created xsi:type="dcterms:W3CDTF">2017-09-25T15:09:13Z</dcterms:created>
  <dcterms:modified xsi:type="dcterms:W3CDTF">2018-01-16T17:36:20Z</dcterms:modified>
</cp:coreProperties>
</file>