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89" r:id="rId7"/>
    <p:sldId id="290" r:id="rId8"/>
    <p:sldId id="281" r:id="rId9"/>
    <p:sldId id="291" r:id="rId10"/>
    <p:sldId id="285" r:id="rId11"/>
    <p:sldId id="284" r:id="rId12"/>
    <p:sldId id="282" r:id="rId13"/>
    <p:sldId id="286" r:id="rId14"/>
    <p:sldId id="287" r:id="rId15"/>
    <p:sldId id="288" r:id="rId16"/>
    <p:sldId id="292" r:id="rId17"/>
    <p:sldId id="293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5565" autoAdjust="0"/>
  </p:normalViewPr>
  <p:slideViewPr>
    <p:cSldViewPr snapToGrid="0">
      <p:cViewPr varScale="1">
        <p:scale>
          <a:sx n="102" d="100"/>
          <a:sy n="102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34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B53B8-95B2-4BAB-8B84-9766DEBE18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9E6B736-D16F-4494-A3BA-DB237ABB52BB}">
      <dgm:prSet/>
      <dgm:spPr/>
      <dgm:t>
        <a:bodyPr/>
        <a:lstStyle/>
        <a:p>
          <a:r>
            <a:rPr lang="pt-BR" dirty="0"/>
            <a:t>Visando a padronização e a escalabilidade da rede, foram adotadas as seguintes práticas:</a:t>
          </a:r>
        </a:p>
      </dgm:t>
    </dgm:pt>
    <dgm:pt modelId="{15C7A220-FC7F-4F07-AD0A-3D233465DF48}" type="parTrans" cxnId="{DEC1AFFF-6FA8-4DC6-861F-F4B0DE824A04}">
      <dgm:prSet/>
      <dgm:spPr/>
      <dgm:t>
        <a:bodyPr/>
        <a:lstStyle/>
        <a:p>
          <a:endParaRPr lang="pt-BR"/>
        </a:p>
      </dgm:t>
    </dgm:pt>
    <dgm:pt modelId="{9A2E9453-2B0B-4F5E-BD72-56D4C4AAE439}" type="sibTrans" cxnId="{DEC1AFFF-6FA8-4DC6-861F-F4B0DE824A04}">
      <dgm:prSet/>
      <dgm:spPr/>
      <dgm:t>
        <a:bodyPr/>
        <a:lstStyle/>
        <a:p>
          <a:endParaRPr lang="pt-BR"/>
        </a:p>
      </dgm:t>
    </dgm:pt>
    <dgm:pt modelId="{DCCD0095-C9CD-4BD9-BE76-A8BDAF660EB2}">
      <dgm:prSet/>
      <dgm:spPr/>
      <dgm:t>
        <a:bodyPr/>
        <a:lstStyle/>
        <a:p>
          <a:r>
            <a:rPr lang="pt-BR" dirty="0"/>
            <a:t>Utilizada Classe B para a Matriz com a </a:t>
          </a:r>
          <a:r>
            <a:rPr lang="pt-BR" dirty="0" err="1"/>
            <a:t>Sub-rede</a:t>
          </a:r>
          <a:r>
            <a:rPr lang="pt-BR" dirty="0"/>
            <a:t> /23</a:t>
          </a:r>
        </a:p>
      </dgm:t>
    </dgm:pt>
    <dgm:pt modelId="{9D17635B-A15E-4041-84BD-4DF06F465F6D}" type="parTrans" cxnId="{A16A9156-3020-4FAC-859B-7B00BA901731}">
      <dgm:prSet/>
      <dgm:spPr/>
      <dgm:t>
        <a:bodyPr/>
        <a:lstStyle/>
        <a:p>
          <a:endParaRPr lang="pt-BR"/>
        </a:p>
      </dgm:t>
    </dgm:pt>
    <dgm:pt modelId="{A8BDA2E2-6F03-4010-9786-8F4B230366F4}" type="sibTrans" cxnId="{A16A9156-3020-4FAC-859B-7B00BA901731}">
      <dgm:prSet/>
      <dgm:spPr/>
      <dgm:t>
        <a:bodyPr/>
        <a:lstStyle/>
        <a:p>
          <a:endParaRPr lang="pt-BR"/>
        </a:p>
      </dgm:t>
    </dgm:pt>
    <dgm:pt modelId="{F5240374-8139-42CC-BFBB-2CD0D9D57AA5}">
      <dgm:prSet/>
      <dgm:spPr/>
      <dgm:t>
        <a:bodyPr/>
        <a:lstStyle/>
        <a:p>
          <a:r>
            <a:rPr lang="pt-BR" dirty="0"/>
            <a:t>Utilizada Classe A para as Filiais separadas em </a:t>
          </a:r>
          <a:r>
            <a:rPr lang="pt-BR" dirty="0" err="1"/>
            <a:t>Sub-redes</a:t>
          </a:r>
          <a:r>
            <a:rPr lang="pt-BR" dirty="0"/>
            <a:t> /24</a:t>
          </a:r>
        </a:p>
      </dgm:t>
    </dgm:pt>
    <dgm:pt modelId="{755C42E7-66D0-4F67-9D3D-204467A95BDB}" type="parTrans" cxnId="{010ABAD2-988F-4299-A458-CF0B33BAA112}">
      <dgm:prSet/>
      <dgm:spPr/>
      <dgm:t>
        <a:bodyPr/>
        <a:lstStyle/>
        <a:p>
          <a:endParaRPr lang="pt-BR"/>
        </a:p>
      </dgm:t>
    </dgm:pt>
    <dgm:pt modelId="{179DE804-938C-4476-8D8D-8EAE866A1E08}" type="sibTrans" cxnId="{010ABAD2-988F-4299-A458-CF0B33BAA112}">
      <dgm:prSet/>
      <dgm:spPr/>
      <dgm:t>
        <a:bodyPr/>
        <a:lstStyle/>
        <a:p>
          <a:endParaRPr lang="pt-BR"/>
        </a:p>
      </dgm:t>
    </dgm:pt>
    <dgm:pt modelId="{D55E86D1-F0EC-459A-A321-09420771F383}">
      <dgm:prSet phldr="0"/>
      <dgm:spPr/>
      <dgm:t>
        <a:bodyPr/>
        <a:lstStyle/>
        <a:p>
          <a:pPr rtl="0"/>
          <a:r>
            <a:rPr lang="pt-BR" dirty="0"/>
            <a:t>Utilizada Classe C somente na rede Wireless Isolada para Visitantes (Hotspot)</a:t>
          </a:r>
        </a:p>
      </dgm:t>
    </dgm:pt>
    <dgm:pt modelId="{8637D64C-3741-4460-8314-C278C1028B60}" type="parTrans" cxnId="{3AADB69E-2A10-46EB-A077-C13B632D6652}">
      <dgm:prSet/>
      <dgm:spPr/>
      <dgm:t>
        <a:bodyPr/>
        <a:lstStyle/>
        <a:p>
          <a:endParaRPr lang="pt-BR"/>
        </a:p>
      </dgm:t>
    </dgm:pt>
    <dgm:pt modelId="{DD42C4C5-8175-439A-A91D-87B935AA9861}" type="sibTrans" cxnId="{3AADB69E-2A10-46EB-A077-C13B632D6652}">
      <dgm:prSet/>
      <dgm:spPr/>
      <dgm:t>
        <a:bodyPr/>
        <a:lstStyle/>
        <a:p>
          <a:endParaRPr lang="pt-BR"/>
        </a:p>
      </dgm:t>
    </dgm:pt>
    <dgm:pt modelId="{61656AEA-3C81-4F8E-8C2C-0CE5AF66AFE7}" type="pres">
      <dgm:prSet presAssocID="{F3EB53B8-95B2-4BAB-8B84-9766DEBE188A}" presName="linear" presStyleCnt="0">
        <dgm:presLayoutVars>
          <dgm:animLvl val="lvl"/>
          <dgm:resizeHandles val="exact"/>
        </dgm:presLayoutVars>
      </dgm:prSet>
      <dgm:spPr/>
    </dgm:pt>
    <dgm:pt modelId="{FFDAF23F-612D-4111-9069-2A8E3282AAF4}" type="pres">
      <dgm:prSet presAssocID="{49E6B736-D16F-4494-A3BA-DB237ABB52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6491C9-E919-4CFE-984C-7D6E2DED7D2A}" type="pres">
      <dgm:prSet presAssocID="{49E6B736-D16F-4494-A3BA-DB237ABB52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C8D9368-8A91-497E-AE8F-C4436240965E}" type="presOf" srcId="{49E6B736-D16F-4494-A3BA-DB237ABB52BB}" destId="{FFDAF23F-612D-4111-9069-2A8E3282AAF4}" srcOrd="0" destOrd="0" presId="urn:microsoft.com/office/officeart/2005/8/layout/vList2"/>
    <dgm:cxn modelId="{C8D4AA68-FA75-4839-88D7-125E931A369F}" type="presOf" srcId="{DCCD0095-C9CD-4BD9-BE76-A8BDAF660EB2}" destId="{E16491C9-E919-4CFE-984C-7D6E2DED7D2A}" srcOrd="0" destOrd="0" presId="urn:microsoft.com/office/officeart/2005/8/layout/vList2"/>
    <dgm:cxn modelId="{E0433050-659D-4AC9-99A9-3A5D62B349BA}" type="presOf" srcId="{D55E86D1-F0EC-459A-A321-09420771F383}" destId="{E16491C9-E919-4CFE-984C-7D6E2DED7D2A}" srcOrd="0" destOrd="2" presId="urn:microsoft.com/office/officeart/2005/8/layout/vList2"/>
    <dgm:cxn modelId="{A16A9156-3020-4FAC-859B-7B00BA901731}" srcId="{49E6B736-D16F-4494-A3BA-DB237ABB52BB}" destId="{DCCD0095-C9CD-4BD9-BE76-A8BDAF660EB2}" srcOrd="0" destOrd="0" parTransId="{9D17635B-A15E-4041-84BD-4DF06F465F6D}" sibTransId="{A8BDA2E2-6F03-4010-9786-8F4B230366F4}"/>
    <dgm:cxn modelId="{3AADB69E-2A10-46EB-A077-C13B632D6652}" srcId="{49E6B736-D16F-4494-A3BA-DB237ABB52BB}" destId="{D55E86D1-F0EC-459A-A321-09420771F383}" srcOrd="2" destOrd="0" parTransId="{8637D64C-3741-4460-8314-C278C1028B60}" sibTransId="{DD42C4C5-8175-439A-A91D-87B935AA9861}"/>
    <dgm:cxn modelId="{010ABAD2-988F-4299-A458-CF0B33BAA112}" srcId="{49E6B736-D16F-4494-A3BA-DB237ABB52BB}" destId="{F5240374-8139-42CC-BFBB-2CD0D9D57AA5}" srcOrd="1" destOrd="0" parTransId="{755C42E7-66D0-4F67-9D3D-204467A95BDB}" sibTransId="{179DE804-938C-4476-8D8D-8EAE866A1E08}"/>
    <dgm:cxn modelId="{399890F1-841A-4EF7-BB85-A77E5581F831}" type="presOf" srcId="{F3EB53B8-95B2-4BAB-8B84-9766DEBE188A}" destId="{61656AEA-3C81-4F8E-8C2C-0CE5AF66AFE7}" srcOrd="0" destOrd="0" presId="urn:microsoft.com/office/officeart/2005/8/layout/vList2"/>
    <dgm:cxn modelId="{FA2B07FB-3AD5-4825-8872-60610D48746E}" type="presOf" srcId="{F5240374-8139-42CC-BFBB-2CD0D9D57AA5}" destId="{E16491C9-E919-4CFE-984C-7D6E2DED7D2A}" srcOrd="0" destOrd="1" presId="urn:microsoft.com/office/officeart/2005/8/layout/vList2"/>
    <dgm:cxn modelId="{DEC1AFFF-6FA8-4DC6-861F-F4B0DE824A04}" srcId="{F3EB53B8-95B2-4BAB-8B84-9766DEBE188A}" destId="{49E6B736-D16F-4494-A3BA-DB237ABB52BB}" srcOrd="0" destOrd="0" parTransId="{15C7A220-FC7F-4F07-AD0A-3D233465DF48}" sibTransId="{9A2E9453-2B0B-4F5E-BD72-56D4C4AAE439}"/>
    <dgm:cxn modelId="{DE458848-5EDD-42C8-9DFA-2E1486AA6BA8}" type="presParOf" srcId="{61656AEA-3C81-4F8E-8C2C-0CE5AF66AFE7}" destId="{FFDAF23F-612D-4111-9069-2A8E3282AAF4}" srcOrd="0" destOrd="0" presId="urn:microsoft.com/office/officeart/2005/8/layout/vList2"/>
    <dgm:cxn modelId="{BFB2DD7E-F47E-44D7-9406-307415733C7A}" type="presParOf" srcId="{61656AEA-3C81-4F8E-8C2C-0CE5AF66AFE7}" destId="{E16491C9-E919-4CFE-984C-7D6E2DED7D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AF23F-612D-4111-9069-2A8E3282AAF4}">
      <dsp:nvSpPr>
        <dsp:cNvPr id="0" name=""/>
        <dsp:cNvSpPr/>
      </dsp:nvSpPr>
      <dsp:spPr>
        <a:xfrm>
          <a:off x="0" y="240975"/>
          <a:ext cx="9720072" cy="1378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Visando a padronização e a escalabilidade da rede, foram adotadas as seguintes práticas:</a:t>
          </a:r>
        </a:p>
      </dsp:txBody>
      <dsp:txXfrm>
        <a:off x="67281" y="308256"/>
        <a:ext cx="9585510" cy="1243697"/>
      </dsp:txXfrm>
    </dsp:sp>
    <dsp:sp modelId="{E16491C9-E919-4CFE-984C-7D6E2DED7D2A}">
      <dsp:nvSpPr>
        <dsp:cNvPr id="0" name=""/>
        <dsp:cNvSpPr/>
      </dsp:nvSpPr>
      <dsp:spPr>
        <a:xfrm>
          <a:off x="0" y="1619235"/>
          <a:ext cx="9720072" cy="21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kern="1200" dirty="0"/>
            <a:t>Utilizada Classe B para a Matriz com a </a:t>
          </a:r>
          <a:r>
            <a:rPr lang="pt-BR" sz="3000" kern="1200" dirty="0" err="1"/>
            <a:t>Sub-rede</a:t>
          </a:r>
          <a:r>
            <a:rPr lang="pt-BR" sz="3000" kern="1200" dirty="0"/>
            <a:t> /23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kern="1200" dirty="0"/>
            <a:t>Utilizada Classe A para as Filiais separadas em </a:t>
          </a:r>
          <a:r>
            <a:rPr lang="pt-BR" sz="3000" kern="1200" dirty="0" err="1"/>
            <a:t>Sub-redes</a:t>
          </a:r>
          <a:r>
            <a:rPr lang="pt-BR" sz="3000" kern="1200" dirty="0"/>
            <a:t> /24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3000" kern="1200" dirty="0"/>
            <a:t>Utilizada Classe C somente na rede Wireless Isolada para Visitantes (Hotspot)</a:t>
          </a:r>
        </a:p>
      </dsp:txBody>
      <dsp:txXfrm>
        <a:off x="0" y="1619235"/>
        <a:ext cx="9720072" cy="2163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8DB59E-5FC4-4868-8FA1-70A7B9C043D7}" type="datetime1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383023-05C9-4991-A655-31AD6263FB6F}" type="datetime1">
              <a:rPr lang="pt-BR" noProof="0" smtClean="0"/>
              <a:t>25/11/2019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0BCA2AEB-DF33-46E5-87A9-7EF5AE7C4A8F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7BF6BA-0CB7-4D5B-AC5D-DDCD65A06990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71C333-3E6C-4ABE-AC9F-CBCA64982001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434351-1D0C-4D3D-868C-59DEB84D593D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075F9D-839D-40E3-845A-CB166A7DBEED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5538A-4F80-4731-86DF-7DB7CAA9A61B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BE5F9-2D95-4BD5-8A0F-BFFD588A4F3B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CC833-4E87-47FF-8039-4122F5E9F4DF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195C01-70E1-4867-9ABC-08D4B01E1291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4310F-FCC6-4EEE-A99C-03CAB90DB8E4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E4779-3613-495B-BB91-38F3377589A0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pt-BR" noProof="0" smtClean="0"/>
              <a:t>‹#›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3221185C-1515-457D-8323-131B47B536A4}" type="datetime1">
              <a:rPr lang="pt-BR" noProof="0" smtClean="0"/>
              <a:t>25/11/2019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pt-BR" dirty="0" err="1">
                <a:solidFill>
                  <a:srgbClr val="FFFFFF"/>
                </a:solidFill>
              </a:rPr>
              <a:t>Hackathon</a:t>
            </a:r>
            <a:r>
              <a:rPr lang="pt-BR" dirty="0">
                <a:solidFill>
                  <a:srgbClr val="FFFFFF"/>
                </a:solidFill>
              </a:rPr>
              <a:t> carreiras - edição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Carlos Alberto </a:t>
            </a:r>
            <a:r>
              <a:rPr lang="pt-BR" dirty="0" err="1">
                <a:solidFill>
                  <a:srgbClr val="FFFFFF"/>
                </a:solidFill>
              </a:rPr>
              <a:t>Fontolan</a:t>
            </a:r>
            <a:endParaRPr lang="pt-BR" dirty="0" err="1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98DF-D2E5-4125-B03D-0BE5595E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 da Tabela de Firewall</a:t>
            </a:r>
          </a:p>
        </p:txBody>
      </p:sp>
      <p:graphicFrame>
        <p:nvGraphicFramePr>
          <p:cNvPr id="15" name="Tabela 15">
            <a:extLst>
              <a:ext uri="{FF2B5EF4-FFF2-40B4-BE49-F238E27FC236}">
                <a16:creationId xmlns:a16="http://schemas.microsoft.com/office/drawing/2014/main" id="{4BC22B7C-4E4B-4D5C-8B03-CD4F3023E5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69073722"/>
              </p:ext>
            </p:extLst>
          </p:nvPr>
        </p:nvGraphicFramePr>
        <p:xfrm>
          <a:off x="615108" y="2910288"/>
          <a:ext cx="5151527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03">
                  <a:extLst>
                    <a:ext uri="{9D8B030D-6E8A-4147-A177-3AD203B41FA5}">
                      <a16:colId xmlns:a16="http://schemas.microsoft.com/office/drawing/2014/main" val="651836034"/>
                    </a:ext>
                  </a:extLst>
                </a:gridCol>
                <a:gridCol w="1156771">
                  <a:extLst>
                    <a:ext uri="{9D8B030D-6E8A-4147-A177-3AD203B41FA5}">
                      <a16:colId xmlns:a16="http://schemas.microsoft.com/office/drawing/2014/main" val="3224849286"/>
                    </a:ext>
                  </a:extLst>
                </a:gridCol>
                <a:gridCol w="1468915">
                  <a:extLst>
                    <a:ext uri="{9D8B030D-6E8A-4147-A177-3AD203B41FA5}">
                      <a16:colId xmlns:a16="http://schemas.microsoft.com/office/drawing/2014/main" val="1983797501"/>
                    </a:ext>
                  </a:extLst>
                </a:gridCol>
                <a:gridCol w="1433338">
                  <a:extLst>
                    <a:ext uri="{9D8B030D-6E8A-4147-A177-3AD203B41FA5}">
                      <a16:colId xmlns:a16="http://schemas.microsoft.com/office/drawing/2014/main" val="233502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Porta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Tw Cen MT"/>
                        </a:rPr>
                        <a:t>Exchange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IMAP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6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latin typeface="Tw Cen MT"/>
                        </a:rPr>
                        <a:t>Exchange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25,465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2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80,8080,443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Hospedagem </a:t>
                      </a:r>
                      <a:br>
                        <a:rPr lang="pt-BR" sz="1400" dirty="0"/>
                      </a:br>
                      <a:r>
                        <a:rPr lang="pt-BR" sz="1400"/>
                        <a:t>de Aplicações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75555"/>
                  </a:ext>
                </a:extLst>
              </a:tr>
            </a:tbl>
          </a:graphicData>
        </a:graphic>
      </p:graphicFrame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8DBEA238-CD27-475C-A86C-981EB53FD6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5848031"/>
              </p:ext>
            </p:extLst>
          </p:nvPr>
        </p:nvGraphicFramePr>
        <p:xfrm>
          <a:off x="5989638" y="2910289"/>
          <a:ext cx="5399544" cy="1854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27">
                  <a:extLst>
                    <a:ext uri="{9D8B030D-6E8A-4147-A177-3AD203B41FA5}">
                      <a16:colId xmlns:a16="http://schemas.microsoft.com/office/drawing/2014/main" val="1281725421"/>
                    </a:ext>
                  </a:extLst>
                </a:gridCol>
                <a:gridCol w="1184312">
                  <a:extLst>
                    <a:ext uri="{9D8B030D-6E8A-4147-A177-3AD203B41FA5}">
                      <a16:colId xmlns:a16="http://schemas.microsoft.com/office/drawing/2014/main" val="1500374800"/>
                    </a:ext>
                  </a:extLst>
                </a:gridCol>
                <a:gridCol w="1487277">
                  <a:extLst>
                    <a:ext uri="{9D8B030D-6E8A-4147-A177-3AD203B41FA5}">
                      <a16:colId xmlns:a16="http://schemas.microsoft.com/office/drawing/2014/main" val="530439375"/>
                    </a:ext>
                  </a:extLst>
                </a:gridCol>
                <a:gridCol w="1598728">
                  <a:extLst>
                    <a:ext uri="{9D8B030D-6E8A-4147-A177-3AD203B41FA5}">
                      <a16:colId xmlns:a16="http://schemas.microsoft.com/office/drawing/2014/main" val="235877619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pt-BR"/>
                        <a:t>Origem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Aplicação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21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B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SMTP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25,465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277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591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029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7096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9D1C90-56EA-41A1-9B3E-2099AA873EE9}"/>
              </a:ext>
            </a:extLst>
          </p:cNvPr>
          <p:cNvSpPr txBox="1"/>
          <p:nvPr/>
        </p:nvSpPr>
        <p:spPr>
          <a:xfrm>
            <a:off x="1804930" y="241085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Regras de Entrada (DNAT)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418AE5-794B-40AB-97D5-53C9D0068C71}"/>
              </a:ext>
            </a:extLst>
          </p:cNvPr>
          <p:cNvSpPr txBox="1"/>
          <p:nvPr/>
        </p:nvSpPr>
        <p:spPr>
          <a:xfrm>
            <a:off x="7304183" y="2410856"/>
            <a:ext cx="2596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Regras de Saída (SNAT)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C7B81E4-707D-4623-94C9-302FE84D8C55}"/>
              </a:ext>
            </a:extLst>
          </p:cNvPr>
          <p:cNvSpPr txBox="1"/>
          <p:nvPr/>
        </p:nvSpPr>
        <p:spPr>
          <a:xfrm>
            <a:off x="616600" y="5216141"/>
            <a:ext cx="101153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/>
              <a:t>* Parâmetros iniciais, alterações e/ou inclusões podem ser necessárias durante a implementação </a:t>
            </a:r>
            <a:r>
              <a:rPr lang="pt-BR" sz="1600"/>
              <a:t>do Projeto.</a:t>
            </a:r>
          </a:p>
        </p:txBody>
      </p:sp>
    </p:spTree>
    <p:extLst>
      <p:ext uri="{BB962C8B-B14F-4D97-AF65-F5344CB8AC3E}">
        <p14:creationId xmlns:p14="http://schemas.microsoft.com/office/powerpoint/2010/main" val="16593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E0D5D-CDFA-41C1-B411-C7C1D68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pt-BR"/>
              <a:t>Performance &amp; Disponibilidade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4FEF9B-4839-4A96-B757-21CB224D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pt-BR"/>
              <a:t>Visando uma melhora de performance e disponibilidade principalmente para as Aplicações Hospedadas e também para a interligação via VPN entre matriz e filiais, recomenda-se o uso do SD-WAN em todas as unidades da empresa.</a:t>
            </a:r>
          </a:p>
          <a:p>
            <a:pPr marL="0" indent="0">
              <a:buNone/>
            </a:pPr>
            <a:r>
              <a:rPr lang="pt-BR"/>
              <a:t>Dentre as principais vantagens do seu uso: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Alta disponibilidade pela utilização de 2 ou mais links de Dados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Diminuição dos custos, através da autonomia de transporte entre MPLS, ADSL, 4G, etc.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Aumento da performance e escalabilidade pela facilidade de ampliação da WAN</a:t>
            </a:r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io, grande, ar, em pé&#10;&#10;Descrição gerada com muito alta confiança">
            <a:extLst>
              <a:ext uri="{FF2B5EF4-FFF2-40B4-BE49-F238E27FC236}">
                <a16:creationId xmlns:a16="http://schemas.microsoft.com/office/drawing/2014/main" id="{7BDAC71B-4C2F-4487-9BF0-74A83CE8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50874D5-977A-4BA9-8428-46B4DB4EC115}"/>
              </a:ext>
            </a:extLst>
          </p:cNvPr>
          <p:cNvSpPr/>
          <p:nvPr/>
        </p:nvSpPr>
        <p:spPr>
          <a:xfrm>
            <a:off x="5866409" y="4921331"/>
            <a:ext cx="5947557" cy="15042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40000"/>
                </a:schemeClr>
              </a:gs>
              <a:gs pos="100000">
                <a:schemeClr val="bg2">
                  <a:lumMod val="90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551DDB-DA9E-4259-BF40-694C0D8C4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 depois?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32485-4515-4593-92BE-51AA37A92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Projetos futuros de infraetrutura</a:t>
            </a:r>
          </a:p>
          <a:p>
            <a:r>
              <a:rPr lang="pt-BR"/>
              <a:t>Inovações tecnológicas</a:t>
            </a:r>
          </a:p>
          <a:p>
            <a:r>
              <a:rPr lang="pt-BR"/>
              <a:t>Subindo à um próximo patamar</a:t>
            </a:r>
          </a:p>
        </p:txBody>
      </p:sp>
    </p:spTree>
    <p:extLst>
      <p:ext uri="{BB962C8B-B14F-4D97-AF65-F5344CB8AC3E}">
        <p14:creationId xmlns:p14="http://schemas.microsoft.com/office/powerpoint/2010/main" val="298405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C76F3B-E56B-49AD-8A81-CAF5145A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O que esperar para os próximos anos?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DAF1E-869E-47B5-961A-29BC63AF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/>
              <a:t>Como bem sabemos os avanços tecnológicos caminham sempre em ritmo acelerado, </a:t>
            </a:r>
            <a:r>
              <a:rPr lang="pt-BR"/>
              <a:t>com isso as empresas devem sempre estar ligadas às últimas inovações do mercado.</a:t>
            </a:r>
          </a:p>
          <a:p>
            <a:pPr marL="0" indent="0">
              <a:buNone/>
            </a:pPr>
            <a:r>
              <a:rPr lang="pt-BR"/>
              <a:t>Sendo assim, analisando atualmente a estrutura e perfil da empresa, uma das recomendações de projetos inovadores para médio e longo prazo, é a migração de alguns serviços para a </a:t>
            </a:r>
            <a:r>
              <a:rPr lang="pt-BR" b="1"/>
              <a:t>Nuvem</a:t>
            </a:r>
            <a:r>
              <a:rPr lang="pt-BR"/>
              <a:t>:</a:t>
            </a: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pt-BR"/>
              <a:t>Migração dos Servidores de Arquivos, centralizando em uma nuvem privada e/ou híbrida.</a:t>
            </a:r>
            <a:endParaRPr lang="pt-BR" dirty="0"/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pt-BR"/>
              <a:t>Migração do Email da empresa para o Exchange Online, visando maior segurança e disponibilidade.</a:t>
            </a: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pt-BR"/>
              <a:t>Migração de algumas das Aplicações hospedadas localmente, conforme sua viabilidade.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1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CB60C-E069-4F9B-8FD4-A12A2AB7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8D2B6D8-FB9E-432F-A459-F38CBF193E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658" b="16658"/>
          <a:stretch>
            <a:fillRect/>
          </a:stretch>
        </p:blipFill>
        <p:spPr>
          <a:xfrm>
            <a:off x="0" y="-1"/>
            <a:ext cx="12188952" cy="4572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8EEE8-4D37-4E59-8E1F-A0FA8E91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31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D737-6925-45AF-A879-BD8B8B24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Infraestrutura</a:t>
            </a:r>
            <a:br>
              <a:rPr lang="pt-BR" dirty="0"/>
            </a:br>
            <a:r>
              <a:rPr lang="pt-BR" dirty="0"/>
              <a:t>empresa </a:t>
            </a:r>
            <a:r>
              <a:rPr lang="pt-BR" dirty="0" err="1"/>
              <a:t>xy</a:t>
            </a:r>
            <a:r>
              <a:rPr lang="pt-BR" dirty="0"/>
              <a:t> transportes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8557-72E6-4EC4-BC04-951B9748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Projeto de infraestrutura da rede local visando atender e fornecer suporte para </a:t>
            </a:r>
            <a:r>
              <a:rPr lang="pt-BR"/>
              <a:t>um crescimento sigficativo da estrutura da empresa para os próximos 5 anos.</a:t>
            </a:r>
            <a:endParaRPr lang="pt-BR" dirty="0"/>
          </a:p>
          <a:p>
            <a:pPr marL="0" indent="0">
              <a:buNone/>
            </a:pPr>
            <a:r>
              <a:rPr lang="pt-BR"/>
              <a:t>Pontos à serem abordados neste projeto: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Padronização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Escalabilidade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 dirty="0"/>
              <a:t>Segurança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Performance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Disponibilidade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83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EA379-2CBA-4AF1-8135-1DC99AC0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1E77E8-2AD1-4B4F-877D-956E3FB8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22" y="2031195"/>
            <a:ext cx="5596048" cy="822960"/>
          </a:xfrm>
        </p:spPr>
        <p:txBody>
          <a:bodyPr/>
          <a:lstStyle/>
          <a:p>
            <a:pPr algn="ctr"/>
            <a:r>
              <a:rPr lang="pt-BR"/>
              <a:t>Matriz Curitiba</a:t>
            </a:r>
          </a:p>
        </p:txBody>
      </p:sp>
      <p:pic>
        <p:nvPicPr>
          <p:cNvPr id="15" name="Imagem 1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4912D288-4CC1-4B88-A19C-72181D82D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622" y="2965472"/>
            <a:ext cx="5596048" cy="3346203"/>
          </a:xfrm>
        </p:spPr>
      </p:pic>
    </p:spTree>
    <p:extLst>
      <p:ext uri="{BB962C8B-B14F-4D97-AF65-F5344CB8AC3E}">
        <p14:creationId xmlns:p14="http://schemas.microsoft.com/office/powerpoint/2010/main" val="36906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EA379-2CBA-4AF1-8135-1DC99AC0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1E77E8-2AD1-4B4F-877D-956E3FB8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22" y="2031195"/>
            <a:ext cx="5596048" cy="822960"/>
          </a:xfrm>
        </p:spPr>
        <p:txBody>
          <a:bodyPr/>
          <a:lstStyle/>
          <a:p>
            <a:pPr algn="ctr"/>
            <a:r>
              <a:rPr lang="pt-BR"/>
              <a:t>Filial Florianópolis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606478A-9EF8-4B97-804A-7A70DB950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4550" y="2031195"/>
            <a:ext cx="4754880" cy="822960"/>
          </a:xfrm>
        </p:spPr>
        <p:txBody>
          <a:bodyPr/>
          <a:lstStyle/>
          <a:p>
            <a:pPr algn="ctr"/>
            <a:r>
              <a:rPr lang="pt-BR"/>
              <a:t>Filial Porto Alegre</a:t>
            </a: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id="{5345571A-3316-4C16-AE6D-EC5290742D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4755" y="2849035"/>
            <a:ext cx="5102809" cy="3628559"/>
          </a:xfrm>
        </p:spPr>
      </p:pic>
      <p:pic>
        <p:nvPicPr>
          <p:cNvPr id="14" name="Imagem 15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588DDB45-721C-4535-BCA5-35825AFCF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848611"/>
            <a:ext cx="5019303" cy="36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EA69-2414-4953-8D33-BA55F27C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Sugerido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CC64BC-497E-4188-8659-371F39F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596" y="2179636"/>
            <a:ext cx="5615841" cy="822960"/>
          </a:xfrm>
        </p:spPr>
        <p:txBody>
          <a:bodyPr/>
          <a:lstStyle/>
          <a:p>
            <a:pPr algn="ctr"/>
            <a:r>
              <a:rPr lang="pt-BR"/>
              <a:t>Matriz Curitiba</a:t>
            </a:r>
          </a:p>
        </p:txBody>
      </p:sp>
      <p:pic>
        <p:nvPicPr>
          <p:cNvPr id="7" name="Imagem 7" descr="Uma imagem contendo mapa&#10;&#10;Descrição gerada com muito alta confiança">
            <a:extLst>
              <a:ext uri="{FF2B5EF4-FFF2-40B4-BE49-F238E27FC236}">
                <a16:creationId xmlns:a16="http://schemas.microsoft.com/office/drawing/2014/main" id="{7AA40837-31B1-467B-8518-8E599B7BD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597" y="3000392"/>
            <a:ext cx="5615840" cy="3068546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A5C312-4C82-4C6D-81B7-0648AC80B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6317" y="2179636"/>
            <a:ext cx="4754880" cy="822960"/>
          </a:xfrm>
        </p:spPr>
        <p:txBody>
          <a:bodyPr/>
          <a:lstStyle/>
          <a:p>
            <a:pPr algn="ctr"/>
            <a:r>
              <a:rPr lang="pt-BR"/>
              <a:t>Datacenter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1441D-2B82-43C2-A794-B92CD5961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6317" y="2967788"/>
            <a:ext cx="4754880" cy="334157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/>
              <a:t>Novos recursos à implementar: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Servidor LDAP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Servidor DHCP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Servidor DNS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Appliance Firewall, Proxy e VPN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Novos links para redundância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66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EA69-2414-4953-8D33-BA55F27C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Sugerido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CC64BC-497E-4188-8659-371F39F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441" y="2179636"/>
            <a:ext cx="4992385" cy="852648"/>
          </a:xfrm>
        </p:spPr>
        <p:txBody>
          <a:bodyPr/>
          <a:lstStyle/>
          <a:p>
            <a:pPr algn="ctr"/>
            <a:r>
              <a:rPr lang="pt-BR"/>
              <a:t>Filial Florianópolis</a:t>
            </a:r>
          </a:p>
        </p:txBody>
      </p:sp>
      <p:pic>
        <p:nvPicPr>
          <p:cNvPr id="7" name="Imagem 7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8C237D06-E8DF-4A86-A012-61032ECC1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4441" y="3025781"/>
            <a:ext cx="4992385" cy="3284962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A5C312-4C82-4C6D-81B7-0648AC80B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8706" y="2179636"/>
            <a:ext cx="4853841" cy="852648"/>
          </a:xfrm>
        </p:spPr>
        <p:txBody>
          <a:bodyPr/>
          <a:lstStyle/>
          <a:p>
            <a:pPr algn="ctr"/>
            <a:r>
              <a:rPr lang="pt-BR"/>
              <a:t>Filial Porto Alegre</a:t>
            </a:r>
          </a:p>
        </p:txBody>
      </p:sp>
      <p:pic>
        <p:nvPicPr>
          <p:cNvPr id="9" name="Imagem 9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3FF733B9-D52C-4159-86DA-15799F509D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8706" y="3028919"/>
            <a:ext cx="4853841" cy="3288582"/>
          </a:xfrm>
        </p:spPr>
      </p:pic>
    </p:spTree>
    <p:extLst>
      <p:ext uri="{BB962C8B-B14F-4D97-AF65-F5344CB8AC3E}">
        <p14:creationId xmlns:p14="http://schemas.microsoft.com/office/powerpoint/2010/main" val="5428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E6646-30D9-48C0-9BA7-40D663A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 &amp; </a:t>
            </a:r>
            <a:r>
              <a:rPr lang="pt-BR" dirty="0">
                <a:ea typeface="+mj-lt"/>
                <a:cs typeface="+mj-lt"/>
              </a:rPr>
              <a:t>PADRONIZAÇÃO DA REDE</a:t>
            </a:r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D5142367-686A-4FAB-A549-AA5971249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48597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33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1CEA12F-F385-4EB7-B3E1-72C2687ED5BF}"/>
              </a:ext>
            </a:extLst>
          </p:cNvPr>
          <p:cNvSpPr/>
          <p:nvPr/>
        </p:nvSpPr>
        <p:spPr>
          <a:xfrm>
            <a:off x="1020896" y="1906836"/>
            <a:ext cx="9713204" cy="12210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E6646-30D9-48C0-9BA7-40D663A9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Escalabilidade &amp; </a:t>
            </a:r>
            <a:r>
              <a:rPr lang="pt-BR" dirty="0">
                <a:ea typeface="+mj-lt"/>
                <a:cs typeface="+mj-lt"/>
              </a:rPr>
              <a:t>PADRONIZAÇÃO DA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F01DF-8026-483B-9C4C-0716FE28C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672987"/>
            <a:ext cx="9720073" cy="1461939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Podemos tomar como exemplo as Filiais de Porto Alegre e Florianópolis:</a:t>
            </a:r>
            <a:endParaRPr lang="pt-BR"/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Porto Alegre: 10.51.0.0/24</a:t>
            </a:r>
          </a:p>
          <a:p>
            <a:pPr marL="342900" indent="-342900">
              <a:buFont typeface="Arial" panose="020B0602020104020603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Florianópolis: 10.48.0.0/24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1772E6-DDC2-41B7-87A3-3FB6433033E3}"/>
              </a:ext>
            </a:extLst>
          </p:cNvPr>
          <p:cNvSpPr txBox="1"/>
          <p:nvPr/>
        </p:nvSpPr>
        <p:spPr>
          <a:xfrm>
            <a:off x="1360238" y="2021250"/>
            <a:ext cx="9371681" cy="2342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200"/>
              </a:spcAft>
            </a:pPr>
            <a:r>
              <a:rPr lang="pt-BR" sz="2800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pt-BR" sz="2800" spc="100">
                <a:solidFill>
                  <a:schemeClr val="bg1"/>
                </a:solidFill>
                <a:latin typeface="TW Cen MT"/>
                <a:ea typeface="+mj-ea"/>
                <a:cs typeface="+mj-cs"/>
              </a:rPr>
              <a:t>ara facilitar a documentação e expasão da empresa, o </a:t>
            </a:r>
            <a:r>
              <a:rPr lang="pt-BR" sz="2800" spc="100" dirty="0">
                <a:solidFill>
                  <a:schemeClr val="bg1"/>
                </a:solidFill>
                <a:latin typeface="TW Cen MT"/>
                <a:ea typeface="+mj-ea"/>
                <a:cs typeface="+mj-cs"/>
              </a:rPr>
              <a:t>endereçamento IP das filiais deve seguir o seguinte padrão </a:t>
            </a:r>
            <a:r>
              <a:rPr lang="pt-BR" sz="2800" spc="100">
                <a:solidFill>
                  <a:schemeClr val="bg1"/>
                </a:solidFill>
                <a:latin typeface="TW Cen MT"/>
                <a:ea typeface="+mj-ea"/>
                <a:cs typeface="+mj-cs"/>
              </a:rPr>
              <a:t>em seu sufixo:</a:t>
            </a:r>
            <a:endParaRPr lang="pt-BR" sz="2800">
              <a:solidFill>
                <a:schemeClr val="bg1"/>
              </a:solidFill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pt-BR" sz="2000" i="1" dirty="0">
              <a:latin typeface="Tw Cen MT Condensed"/>
            </a:endParaRP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000" i="1">
                <a:latin typeface="TW Cen MT"/>
              </a:rPr>
              <a:t>&lt;Prefixo Classe A&gt;.&lt;Prefixo DDD Filial&gt;.0.0</a:t>
            </a:r>
          </a:p>
          <a:p>
            <a:pPr algn="l"/>
            <a:endParaRPr lang="pt-BR" dirty="0">
              <a:latin typeface="Tw Cen M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4699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D03C8-764A-47A0-BD6D-27C04708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Segurança</a:t>
            </a:r>
            <a:endParaRPr lang="pt-BR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2B8DF-518A-482C-BA75-220794C7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1714774"/>
            <a:ext cx="6257721" cy="4338893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>
              <a:buNone/>
            </a:pPr>
            <a:r>
              <a:rPr lang="pt-BR"/>
              <a:t>Algumas práticas serão adotadas visando a segurança da rede, dentre elas: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Implementação de VLANs em setores críticos ao negócio da empresa e também com o objetivo de criar uma rede isolada para visitantes.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Implementação de um Appliance responsável pelo Firewall, Proxy e VPN, servindo como controlador da comunicação entre a Rede Interna e a Externa.</a:t>
            </a:r>
            <a:endParaRPr lang="pt-BR" dirty="0"/>
          </a:p>
          <a:p>
            <a:pPr>
              <a:buFont typeface="Arial" panose="020B0602020104020603" pitchFamily="34" charset="0"/>
              <a:buChar char="•"/>
            </a:pPr>
            <a:r>
              <a:rPr lang="pt-BR"/>
              <a:t>Implementação de um Servidor de Diretório, fornecendo as credenciais para todos os usuários, garantindo controle de acessos e auditoria.</a:t>
            </a:r>
            <a:endParaRPr lang="pt-BR" dirty="0"/>
          </a:p>
          <a:p>
            <a:pPr marL="342900" indent="-342900">
              <a:buFont typeface="Arial" panose="020B0602020104020603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2020104020603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65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</vt:lpstr>
      <vt:lpstr>Tw Cen MT Condensed</vt:lpstr>
      <vt:lpstr>Wingdings 3</vt:lpstr>
      <vt:lpstr>Integral</vt:lpstr>
      <vt:lpstr>Hackathon carreiras - edição ti</vt:lpstr>
      <vt:lpstr>Projeto de Infraestrutura empresa xy transportes</vt:lpstr>
      <vt:lpstr>Cenário Atual</vt:lpstr>
      <vt:lpstr>Cenário Atual</vt:lpstr>
      <vt:lpstr>Cenário Sugerido</vt:lpstr>
      <vt:lpstr>Cenário Sugerido</vt:lpstr>
      <vt:lpstr>Escalabilidade &amp; PADRONIZAÇÃO DA REDE</vt:lpstr>
      <vt:lpstr>Escalabilidade &amp; PADRONIZAÇÃO DA REDE</vt:lpstr>
      <vt:lpstr>Segurança</vt:lpstr>
      <vt:lpstr>Escopo da Tabela de Firewall</vt:lpstr>
      <vt:lpstr>Performance &amp; Disponibilidade</vt:lpstr>
      <vt:lpstr>E depois?</vt:lpstr>
      <vt:lpstr>O que esperar para os próximos anos?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/>
  <cp:lastModifiedBy/>
  <cp:revision>1057</cp:revision>
  <dcterms:created xsi:type="dcterms:W3CDTF">2019-06-12T17:39:09Z</dcterms:created>
  <dcterms:modified xsi:type="dcterms:W3CDTF">2019-11-25T21:10:00Z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