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1" d="100"/>
          <a:sy n="91" d="100"/>
        </p:scale>
        <p:origin x="2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A0E6F-300E-4DB3-A2EC-AC0D27A2DE9E}" type="datetimeFigureOut">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327390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A0E6F-300E-4DB3-A2EC-AC0D27A2DE9E}" type="datetimeFigureOut">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416030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A0E6F-300E-4DB3-A2EC-AC0D27A2DE9E}" type="datetimeFigureOut">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387557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A0E6F-300E-4DB3-A2EC-AC0D27A2DE9E}" type="datetimeFigureOut">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36681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A0E6F-300E-4DB3-A2EC-AC0D27A2DE9E}" type="datetimeFigureOut">
              <a:rPr lang="en-US" smtClean="0"/>
              <a:t>5/26/2015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155706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A0E6F-300E-4DB3-A2EC-AC0D27A2DE9E}" type="datetimeFigureOut">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198005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A0E6F-300E-4DB3-A2EC-AC0D27A2DE9E}" type="datetimeFigureOut">
              <a:rPr lang="en-US" smtClean="0"/>
              <a:t>5/26/2015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186514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A0E6F-300E-4DB3-A2EC-AC0D27A2DE9E}" type="datetimeFigureOut">
              <a:rPr lang="en-US" smtClean="0"/>
              <a:t>5/26/2015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104816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A0E6F-300E-4DB3-A2EC-AC0D27A2DE9E}" type="datetimeFigureOut">
              <a:rPr lang="en-US" smtClean="0"/>
              <a:t>5/26/2015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254991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A0E6F-300E-4DB3-A2EC-AC0D27A2DE9E}" type="datetimeFigureOut">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112858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A0E6F-300E-4DB3-A2EC-AC0D27A2DE9E}" type="datetimeFigureOut">
              <a:rPr lang="en-US" smtClean="0"/>
              <a:t>5/26/2015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29869-347D-4602-AEBB-3A6D208F8020}" type="slidenum">
              <a:rPr lang="en-US" smtClean="0"/>
              <a:t>‹#›</a:t>
            </a:fld>
            <a:endParaRPr lang="en-US"/>
          </a:p>
        </p:txBody>
      </p:sp>
    </p:spTree>
    <p:extLst>
      <p:ext uri="{BB962C8B-B14F-4D97-AF65-F5344CB8AC3E}">
        <p14:creationId xmlns:p14="http://schemas.microsoft.com/office/powerpoint/2010/main" val="339928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A0E6F-300E-4DB3-A2EC-AC0D27A2DE9E}" type="datetimeFigureOut">
              <a:rPr lang="en-US" smtClean="0"/>
              <a:t>5/26/2015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29869-347D-4602-AEBB-3A6D208F8020}" type="slidenum">
              <a:rPr lang="en-US" smtClean="0"/>
              <a:t>‹#›</a:t>
            </a:fld>
            <a:endParaRPr lang="en-US"/>
          </a:p>
        </p:txBody>
      </p:sp>
    </p:spTree>
    <p:extLst>
      <p:ext uri="{BB962C8B-B14F-4D97-AF65-F5344CB8AC3E}">
        <p14:creationId xmlns:p14="http://schemas.microsoft.com/office/powerpoint/2010/main" val="1380481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36" y="134223"/>
            <a:ext cx="5639364"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SharpView</a:t>
            </a:r>
            <a:r>
              <a:rPr lang="en-US" sz="3600" dirty="0" smtClean="0">
                <a:latin typeface="Arial" panose="020B0604020202020204" pitchFamily="34" charset="0"/>
                <a:cs typeface="Arial" panose="020B0604020202020204" pitchFamily="34" charset="0"/>
              </a:rPr>
              <a:t> Experiment 2/3</a:t>
            </a:r>
            <a:endParaRPr lang="en-US" sz="3600" dirty="0">
              <a:latin typeface="Arial" panose="020B0604020202020204" pitchFamily="34" charset="0"/>
              <a:cs typeface="Arial" panose="020B0604020202020204" pitchFamily="34" charset="0"/>
            </a:endParaRPr>
          </a:p>
        </p:txBody>
      </p:sp>
      <p:sp>
        <p:nvSpPr>
          <p:cNvPr id="5" name="TextBox 4"/>
          <p:cNvSpPr txBox="1"/>
          <p:nvPr/>
        </p:nvSpPr>
        <p:spPr>
          <a:xfrm>
            <a:off x="914400" y="1073791"/>
            <a:ext cx="10356553" cy="1938992"/>
          </a:xfrm>
          <a:prstGeom prst="rect">
            <a:avLst/>
          </a:prstGeom>
          <a:noFill/>
        </p:spPr>
        <p:txBody>
          <a:bodyPr wrap="none" rtlCol="0">
            <a:spAutoFit/>
          </a:bodyPr>
          <a:lstStyle/>
          <a:p>
            <a:r>
              <a:rPr lang="en-US" sz="3600" dirty="0" smtClean="0"/>
              <a:t>Experiment 2: Verify Current </a:t>
            </a:r>
            <a:r>
              <a:rPr lang="en-US" sz="3600" dirty="0" err="1" smtClean="0"/>
              <a:t>SharpView</a:t>
            </a:r>
            <a:r>
              <a:rPr lang="en-US" sz="3600" dirty="0" smtClean="0"/>
              <a:t> PSF Algorithm</a:t>
            </a:r>
          </a:p>
          <a:p>
            <a:pPr marL="285750" indent="-285750">
              <a:buFont typeface="Arial" panose="020B0604020202020204" pitchFamily="34" charset="0"/>
              <a:buChar char="•"/>
            </a:pPr>
            <a:r>
              <a:rPr lang="en-US" sz="2800" dirty="0" smtClean="0"/>
              <a:t>Does the algorithm produce a value within appropriate limits</a:t>
            </a:r>
          </a:p>
          <a:p>
            <a:pPr marL="285750" indent="-285750">
              <a:buFont typeface="Arial" panose="020B0604020202020204" pitchFamily="34" charset="0"/>
              <a:buChar char="•"/>
            </a:pPr>
            <a:r>
              <a:rPr lang="en-US" sz="2800" dirty="0" smtClean="0"/>
              <a:t>What percentage of population does the algorithm work for</a:t>
            </a:r>
          </a:p>
          <a:p>
            <a:pPr marL="285750" indent="-285750">
              <a:buFont typeface="Arial" panose="020B0604020202020204" pitchFamily="34" charset="0"/>
              <a:buChar char="•"/>
            </a:pPr>
            <a:r>
              <a:rPr lang="en-US" sz="2800" dirty="0" smtClean="0"/>
              <a:t>What are the limitations of the algorithm</a:t>
            </a:r>
            <a:endParaRPr lang="en-US" sz="2800" dirty="0"/>
          </a:p>
        </p:txBody>
      </p:sp>
      <p:sp>
        <p:nvSpPr>
          <p:cNvPr id="6" name="TextBox 5"/>
          <p:cNvSpPr txBox="1"/>
          <p:nvPr/>
        </p:nvSpPr>
        <p:spPr>
          <a:xfrm>
            <a:off x="914400" y="3592233"/>
            <a:ext cx="10221003" cy="1938992"/>
          </a:xfrm>
          <a:prstGeom prst="rect">
            <a:avLst/>
          </a:prstGeom>
          <a:noFill/>
        </p:spPr>
        <p:txBody>
          <a:bodyPr wrap="none" rtlCol="0">
            <a:spAutoFit/>
          </a:bodyPr>
          <a:lstStyle/>
          <a:p>
            <a:r>
              <a:rPr lang="en-US" sz="3600" dirty="0" smtClean="0"/>
              <a:t>Experiment 3: Verify </a:t>
            </a:r>
            <a:r>
              <a:rPr lang="en-US" sz="3600" dirty="0" err="1" smtClean="0"/>
              <a:t>SharpView</a:t>
            </a:r>
            <a:r>
              <a:rPr lang="en-US" sz="3600" dirty="0" smtClean="0"/>
              <a:t> Performance</a:t>
            </a:r>
          </a:p>
          <a:p>
            <a:pPr marL="285750" indent="-285750">
              <a:buFont typeface="Arial" panose="020B0604020202020204" pitchFamily="34" charset="0"/>
              <a:buChar char="•"/>
            </a:pPr>
            <a:r>
              <a:rPr lang="en-US" sz="2800" dirty="0" smtClean="0"/>
              <a:t>Does the algorithm improve performance in a focus critical task</a:t>
            </a:r>
          </a:p>
          <a:p>
            <a:pPr marL="285750" indent="-285750">
              <a:buFont typeface="Arial" panose="020B0604020202020204" pitchFamily="34" charset="0"/>
              <a:buChar char="•"/>
            </a:pPr>
            <a:r>
              <a:rPr lang="en-US" sz="2800" dirty="0" smtClean="0"/>
              <a:t>How close to baseline does </a:t>
            </a:r>
            <a:r>
              <a:rPr lang="en-US" sz="2800" dirty="0" err="1" smtClean="0"/>
              <a:t>SharpView</a:t>
            </a:r>
            <a:r>
              <a:rPr lang="en-US" sz="2800" dirty="0" smtClean="0"/>
              <a:t> perform</a:t>
            </a:r>
          </a:p>
          <a:p>
            <a:pPr marL="285750" indent="-285750">
              <a:buFont typeface="Arial" panose="020B0604020202020204" pitchFamily="34" charset="0"/>
              <a:buChar char="•"/>
            </a:pPr>
            <a:r>
              <a:rPr lang="en-US" sz="2800" dirty="0" smtClean="0"/>
              <a:t>What range of focus does </a:t>
            </a:r>
            <a:r>
              <a:rPr lang="en-US" sz="2800" dirty="0" err="1" smtClean="0"/>
              <a:t>SharpView</a:t>
            </a:r>
            <a:r>
              <a:rPr lang="en-US" sz="2800" dirty="0" smtClean="0"/>
              <a:t> afford the most improvement</a:t>
            </a:r>
            <a:endParaRPr lang="en-US" sz="2800" dirty="0"/>
          </a:p>
        </p:txBody>
      </p:sp>
    </p:spTree>
    <p:extLst>
      <p:ext uri="{BB962C8B-B14F-4D97-AF65-F5344CB8AC3E}">
        <p14:creationId xmlns:p14="http://schemas.microsoft.com/office/powerpoint/2010/main" val="2178162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36" y="134223"/>
            <a:ext cx="5254644"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SharpView</a:t>
            </a:r>
            <a:r>
              <a:rPr lang="en-US" sz="3600" dirty="0" smtClean="0">
                <a:latin typeface="Arial" panose="020B0604020202020204" pitchFamily="34" charset="0"/>
                <a:cs typeface="Arial" panose="020B0604020202020204" pitchFamily="34" charset="0"/>
              </a:rPr>
              <a:t> Experiment 2</a:t>
            </a:r>
            <a:endParaRPr lang="en-US" sz="3600" dirty="0">
              <a:latin typeface="Arial" panose="020B0604020202020204" pitchFamily="34" charset="0"/>
              <a:cs typeface="Arial" panose="020B0604020202020204" pitchFamily="34" charset="0"/>
            </a:endParaRPr>
          </a:p>
        </p:txBody>
      </p:sp>
      <p:sp>
        <p:nvSpPr>
          <p:cNvPr id="5" name="TextBox 4"/>
          <p:cNvSpPr txBox="1"/>
          <p:nvPr/>
        </p:nvSpPr>
        <p:spPr>
          <a:xfrm>
            <a:off x="201336" y="780554"/>
            <a:ext cx="11627141" cy="5816977"/>
          </a:xfrm>
          <a:prstGeom prst="rect">
            <a:avLst/>
          </a:prstGeom>
          <a:noFill/>
        </p:spPr>
        <p:txBody>
          <a:bodyPr wrap="square" rtlCol="0">
            <a:spAutoFit/>
          </a:bodyPr>
          <a:lstStyle/>
          <a:p>
            <a:r>
              <a:rPr lang="en-US" sz="3600" dirty="0" smtClean="0"/>
              <a:t>Experiment 2: Verify Current </a:t>
            </a:r>
            <a:r>
              <a:rPr lang="en-US" sz="3600" dirty="0" err="1" smtClean="0"/>
              <a:t>SharpView</a:t>
            </a:r>
            <a:r>
              <a:rPr lang="en-US" sz="3600" dirty="0" smtClean="0"/>
              <a:t> PSF Algorithm</a:t>
            </a:r>
          </a:p>
          <a:p>
            <a:pPr marL="285750" indent="-285750">
              <a:buFont typeface="Arial" panose="020B0604020202020204" pitchFamily="34" charset="0"/>
              <a:buChar char="•"/>
            </a:pPr>
            <a:r>
              <a:rPr lang="en-US" sz="2800" dirty="0" smtClean="0"/>
              <a:t>Does the algorithm produce a value within appropriate limits</a:t>
            </a:r>
          </a:p>
          <a:p>
            <a:r>
              <a:rPr lang="en-US" sz="2800" dirty="0" smtClean="0"/>
              <a:t>	Need to implement a </a:t>
            </a:r>
            <a:r>
              <a:rPr lang="en-US" sz="2800" b="1" dirty="0" smtClean="0"/>
              <a:t>method of adjustment</a:t>
            </a:r>
            <a:endParaRPr lang="en-US" sz="2800" dirty="0"/>
          </a:p>
          <a:p>
            <a:r>
              <a:rPr lang="en-US" sz="2800" dirty="0" smtClean="0"/>
              <a:t>	Allow subject to adjust sharpness to the desired/minimum level</a:t>
            </a:r>
          </a:p>
          <a:p>
            <a:r>
              <a:rPr lang="en-US" sz="2800" b="1" dirty="0"/>
              <a:t>	</a:t>
            </a:r>
            <a:r>
              <a:rPr lang="en-US" sz="2800" dirty="0" smtClean="0"/>
              <a:t>Compare subject adjusted value to </a:t>
            </a:r>
            <a:r>
              <a:rPr lang="en-US" sz="2800" dirty="0" err="1" smtClean="0"/>
              <a:t>SharpView</a:t>
            </a:r>
            <a:r>
              <a:rPr lang="en-US" sz="2800" dirty="0" smtClean="0"/>
              <a:t> calculated result</a:t>
            </a:r>
          </a:p>
          <a:p>
            <a:r>
              <a:rPr lang="en-US" sz="2800" b="1" dirty="0"/>
              <a:t>	</a:t>
            </a:r>
            <a:r>
              <a:rPr lang="en-US" sz="2800" dirty="0" smtClean="0"/>
              <a:t>Use wide range (0 sharpness to ‘max’ sharpness)</a:t>
            </a:r>
          </a:p>
          <a:p>
            <a:r>
              <a:rPr lang="en-US" sz="2800" b="1" dirty="0"/>
              <a:t>	</a:t>
            </a:r>
            <a:r>
              <a:rPr lang="en-US" sz="2800" dirty="0" smtClean="0"/>
              <a:t>Start adjustment range at Full, Half, and Quarter intervals</a:t>
            </a:r>
            <a:endParaRPr lang="en-US" sz="2800" b="1" dirty="0"/>
          </a:p>
          <a:p>
            <a:pPr lvl="1"/>
            <a:r>
              <a:rPr lang="en-US" sz="2800" dirty="0" smtClean="0"/>
              <a:t>	Use high frequency texture images</a:t>
            </a:r>
          </a:p>
          <a:p>
            <a:endParaRPr lang="en-US" sz="2800" dirty="0" smtClean="0"/>
          </a:p>
          <a:p>
            <a:r>
              <a:rPr lang="en-US" sz="2800" dirty="0"/>
              <a:t>	</a:t>
            </a:r>
            <a:r>
              <a:rPr lang="en-US" sz="2800" dirty="0" smtClean="0"/>
              <a:t>Perhaps also </a:t>
            </a:r>
            <a:r>
              <a:rPr lang="en-US" sz="2800" b="1" dirty="0" smtClean="0"/>
              <a:t>method of constant stimuli/method of limits</a:t>
            </a:r>
            <a:r>
              <a:rPr lang="en-US" sz="2800" dirty="0" smtClean="0"/>
              <a:t> approach 	is 	applicable. Show subject 0 sharpness image, then show varying amounts 	of sharpening and ask subject if they perceive a difference/show 	increasing or decreasing range and ask when notice change</a:t>
            </a:r>
          </a:p>
        </p:txBody>
      </p:sp>
    </p:spTree>
    <p:extLst>
      <p:ext uri="{BB962C8B-B14F-4D97-AF65-F5344CB8AC3E}">
        <p14:creationId xmlns:p14="http://schemas.microsoft.com/office/powerpoint/2010/main" val="3685853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36" y="134223"/>
            <a:ext cx="5254644"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SharpView</a:t>
            </a:r>
            <a:r>
              <a:rPr lang="en-US" sz="3600" dirty="0" smtClean="0">
                <a:latin typeface="Arial" panose="020B0604020202020204" pitchFamily="34" charset="0"/>
                <a:cs typeface="Arial" panose="020B0604020202020204" pitchFamily="34" charset="0"/>
              </a:rPr>
              <a:t> Experiment 2</a:t>
            </a:r>
            <a:endParaRPr lang="en-US" sz="3600" dirty="0">
              <a:latin typeface="Arial" panose="020B0604020202020204" pitchFamily="34" charset="0"/>
              <a:cs typeface="Arial" panose="020B0604020202020204" pitchFamily="34" charset="0"/>
            </a:endParaRPr>
          </a:p>
        </p:txBody>
      </p:sp>
      <p:sp>
        <p:nvSpPr>
          <p:cNvPr id="5" name="TextBox 4"/>
          <p:cNvSpPr txBox="1"/>
          <p:nvPr/>
        </p:nvSpPr>
        <p:spPr>
          <a:xfrm>
            <a:off x="201336" y="780554"/>
            <a:ext cx="11627141" cy="3231654"/>
          </a:xfrm>
          <a:prstGeom prst="rect">
            <a:avLst/>
          </a:prstGeom>
          <a:noFill/>
        </p:spPr>
        <p:txBody>
          <a:bodyPr wrap="square" rtlCol="0">
            <a:spAutoFit/>
          </a:bodyPr>
          <a:lstStyle/>
          <a:p>
            <a:r>
              <a:rPr lang="en-US" sz="3600" dirty="0" smtClean="0"/>
              <a:t>Experiment 2: Verify Current </a:t>
            </a:r>
            <a:r>
              <a:rPr lang="en-US" sz="3600" dirty="0" err="1" smtClean="0"/>
              <a:t>SharpView</a:t>
            </a:r>
            <a:r>
              <a:rPr lang="en-US" sz="3600" dirty="0" smtClean="0"/>
              <a:t> PSF Algorithm</a:t>
            </a:r>
          </a:p>
          <a:p>
            <a:pPr marL="285750" indent="-285750">
              <a:buFont typeface="Arial" panose="020B0604020202020204" pitchFamily="34" charset="0"/>
              <a:buChar char="•"/>
            </a:pPr>
            <a:r>
              <a:rPr lang="en-US" sz="2800" dirty="0" smtClean="0"/>
              <a:t>What percentage of population does the algorithm work for</a:t>
            </a:r>
          </a:p>
          <a:p>
            <a:r>
              <a:rPr lang="en-US" sz="2800" dirty="0" smtClean="0"/>
              <a:t>	This is highly dependent upon the number of subjects run through the 	experiment. Higher is better and, of course, more varied demographics is 	preferred. In general, best case scenario is that every person responds 	the same. More realistic is that there will be a general consensus of 	values with a few outliers above and below median.</a:t>
            </a:r>
          </a:p>
        </p:txBody>
      </p:sp>
    </p:spTree>
    <p:extLst>
      <p:ext uri="{BB962C8B-B14F-4D97-AF65-F5344CB8AC3E}">
        <p14:creationId xmlns:p14="http://schemas.microsoft.com/office/powerpoint/2010/main" val="801975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36" y="134223"/>
            <a:ext cx="5254644"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SharpView</a:t>
            </a:r>
            <a:r>
              <a:rPr lang="en-US" sz="3600" dirty="0" smtClean="0">
                <a:latin typeface="Arial" panose="020B0604020202020204" pitchFamily="34" charset="0"/>
                <a:cs typeface="Arial" panose="020B0604020202020204" pitchFamily="34" charset="0"/>
              </a:rPr>
              <a:t> Experiment 2</a:t>
            </a:r>
            <a:endParaRPr lang="en-US" sz="3600" dirty="0">
              <a:latin typeface="Arial" panose="020B0604020202020204" pitchFamily="34" charset="0"/>
              <a:cs typeface="Arial" panose="020B0604020202020204" pitchFamily="34" charset="0"/>
            </a:endParaRPr>
          </a:p>
        </p:txBody>
      </p:sp>
      <p:sp>
        <p:nvSpPr>
          <p:cNvPr id="5" name="TextBox 4"/>
          <p:cNvSpPr txBox="1"/>
          <p:nvPr/>
        </p:nvSpPr>
        <p:spPr>
          <a:xfrm>
            <a:off x="201336" y="780554"/>
            <a:ext cx="11627141" cy="4955203"/>
          </a:xfrm>
          <a:prstGeom prst="rect">
            <a:avLst/>
          </a:prstGeom>
          <a:noFill/>
        </p:spPr>
        <p:txBody>
          <a:bodyPr wrap="square" rtlCol="0">
            <a:spAutoFit/>
          </a:bodyPr>
          <a:lstStyle/>
          <a:p>
            <a:r>
              <a:rPr lang="en-US" sz="3600" dirty="0" smtClean="0"/>
              <a:t>Experiment 2: Verify Current </a:t>
            </a:r>
            <a:r>
              <a:rPr lang="en-US" sz="3600" dirty="0" err="1" smtClean="0"/>
              <a:t>SharpView</a:t>
            </a:r>
            <a:r>
              <a:rPr lang="en-US" sz="3600" dirty="0" smtClean="0"/>
              <a:t> PSF Algorithm</a:t>
            </a:r>
          </a:p>
          <a:p>
            <a:pPr marL="285750" indent="-285750">
              <a:buFont typeface="Arial" panose="020B0604020202020204" pitchFamily="34" charset="0"/>
              <a:buChar char="•"/>
            </a:pPr>
            <a:r>
              <a:rPr lang="en-US" sz="2800" dirty="0" smtClean="0"/>
              <a:t>What are the limitations of the algorithm</a:t>
            </a:r>
          </a:p>
          <a:p>
            <a:r>
              <a:rPr lang="en-US" sz="2800" dirty="0" smtClean="0"/>
              <a:t>	This will require running the trials over different focal disparities. At least 	3 ranges are required (near real object, no disparity, far real object). 	Need to determine an acceptable focal difference range, (50cm? 	100cm?) larger is better. This can be determined through trial and error 	fairly straightforward.</a:t>
            </a:r>
          </a:p>
          <a:p>
            <a:endParaRPr lang="en-US" sz="2800" dirty="0"/>
          </a:p>
          <a:p>
            <a:r>
              <a:rPr lang="en-US" sz="2800" dirty="0" smtClean="0"/>
              <a:t>	Ideally, the limits of detection will be the same for each of the ranges, 	except for no disparity. The no disparity case is important for 	determining the over sharpening threshold.</a:t>
            </a:r>
          </a:p>
        </p:txBody>
      </p:sp>
    </p:spTree>
    <p:extLst>
      <p:ext uri="{BB962C8B-B14F-4D97-AF65-F5344CB8AC3E}">
        <p14:creationId xmlns:p14="http://schemas.microsoft.com/office/powerpoint/2010/main" val="166546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36" y="134223"/>
            <a:ext cx="5254644"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SharpView</a:t>
            </a:r>
            <a:r>
              <a:rPr lang="en-US" sz="3600" dirty="0" smtClean="0">
                <a:latin typeface="Arial" panose="020B0604020202020204" pitchFamily="34" charset="0"/>
                <a:cs typeface="Arial" panose="020B0604020202020204" pitchFamily="34" charset="0"/>
              </a:rPr>
              <a:t> Experiment 3</a:t>
            </a:r>
            <a:endParaRPr lang="en-US" sz="3600" dirty="0">
              <a:latin typeface="Arial" panose="020B0604020202020204" pitchFamily="34" charset="0"/>
              <a:cs typeface="Arial" panose="020B0604020202020204" pitchFamily="34" charset="0"/>
            </a:endParaRPr>
          </a:p>
        </p:txBody>
      </p:sp>
      <p:sp>
        <p:nvSpPr>
          <p:cNvPr id="5" name="TextBox 4"/>
          <p:cNvSpPr txBox="1"/>
          <p:nvPr/>
        </p:nvSpPr>
        <p:spPr>
          <a:xfrm>
            <a:off x="201336" y="780554"/>
            <a:ext cx="11627141" cy="5816977"/>
          </a:xfrm>
          <a:prstGeom prst="rect">
            <a:avLst/>
          </a:prstGeom>
          <a:noFill/>
        </p:spPr>
        <p:txBody>
          <a:bodyPr wrap="square" rtlCol="0">
            <a:spAutoFit/>
          </a:bodyPr>
          <a:lstStyle/>
          <a:p>
            <a:r>
              <a:rPr lang="en-US" sz="3600" dirty="0" smtClean="0"/>
              <a:t>Experiment 3: Verify </a:t>
            </a:r>
            <a:r>
              <a:rPr lang="en-US" sz="3600" dirty="0" err="1" smtClean="0"/>
              <a:t>SharpView</a:t>
            </a:r>
            <a:r>
              <a:rPr lang="en-US" sz="3600" dirty="0" smtClean="0"/>
              <a:t> Performance</a:t>
            </a:r>
          </a:p>
          <a:p>
            <a:pPr marL="285750" indent="-285750">
              <a:buFont typeface="Arial" panose="020B0604020202020204" pitchFamily="34" charset="0"/>
              <a:buChar char="•"/>
            </a:pPr>
            <a:r>
              <a:rPr lang="en-US" sz="2800" dirty="0" smtClean="0"/>
              <a:t>Does the algorithm improve performance in a focus critical task</a:t>
            </a:r>
          </a:p>
          <a:p>
            <a:r>
              <a:rPr lang="en-US" sz="2800" dirty="0" smtClean="0"/>
              <a:t>	Need to implement a task requiring the user to acquire information from both the real and virtual screens simultaneously:</a:t>
            </a:r>
          </a:p>
          <a:p>
            <a:pPr marL="2286000" lvl="4" indent="-457200">
              <a:buFont typeface="Courier New" panose="02070309020205020404" pitchFamily="49" charset="0"/>
              <a:buChar char="o"/>
            </a:pPr>
            <a:r>
              <a:rPr lang="en-US" sz="2800" dirty="0" smtClean="0"/>
              <a:t>Yes / No matching task</a:t>
            </a:r>
          </a:p>
          <a:p>
            <a:pPr marL="2286000" lvl="4" indent="-457200">
              <a:buFont typeface="Courier New" panose="02070309020205020404" pitchFamily="49" charset="0"/>
              <a:buChar char="o"/>
            </a:pPr>
            <a:r>
              <a:rPr lang="en-US" sz="2800" dirty="0" smtClean="0"/>
              <a:t>Other idea?</a:t>
            </a:r>
          </a:p>
          <a:p>
            <a:pPr marL="0" lvl="4"/>
            <a:r>
              <a:rPr lang="en-US" sz="2800" dirty="0"/>
              <a:t>	</a:t>
            </a:r>
          </a:p>
          <a:p>
            <a:pPr marL="0" lvl="4"/>
            <a:r>
              <a:rPr lang="en-US" sz="2800" dirty="0" smtClean="0"/>
              <a:t>	The task should be performed at the same distance ranges as the verification task (experiment 2). Near real object, no disparity, far real object. The no disparity case is the baseline values for performance, if there is no focus problem, how well does the user perform the task? The two conditions tested should be, of course, with </a:t>
            </a:r>
            <a:r>
              <a:rPr lang="en-US" sz="2800" dirty="0" err="1" smtClean="0"/>
              <a:t>SharpView</a:t>
            </a:r>
            <a:r>
              <a:rPr lang="en-US" sz="2800" dirty="0" smtClean="0"/>
              <a:t> </a:t>
            </a:r>
            <a:r>
              <a:rPr lang="en-US" sz="2800" dirty="0" smtClean="0"/>
              <a:t>correction, </a:t>
            </a:r>
            <a:r>
              <a:rPr lang="en-US" sz="2800" dirty="0" smtClean="0"/>
              <a:t>and without </a:t>
            </a:r>
            <a:r>
              <a:rPr lang="en-US" sz="2800" dirty="0" err="1" smtClean="0"/>
              <a:t>SharpView</a:t>
            </a:r>
            <a:r>
              <a:rPr lang="en-US" sz="2800" dirty="0" smtClean="0"/>
              <a:t> correction.</a:t>
            </a:r>
            <a:endParaRPr lang="en-US" sz="2800" dirty="0"/>
          </a:p>
        </p:txBody>
      </p:sp>
    </p:spTree>
    <p:extLst>
      <p:ext uri="{BB962C8B-B14F-4D97-AF65-F5344CB8AC3E}">
        <p14:creationId xmlns:p14="http://schemas.microsoft.com/office/powerpoint/2010/main" val="20610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36" y="134223"/>
            <a:ext cx="5254644"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SharpView</a:t>
            </a:r>
            <a:r>
              <a:rPr lang="en-US" sz="3600" dirty="0" smtClean="0">
                <a:latin typeface="Arial" panose="020B0604020202020204" pitchFamily="34" charset="0"/>
                <a:cs typeface="Arial" panose="020B0604020202020204" pitchFamily="34" charset="0"/>
              </a:rPr>
              <a:t> Experiment 3</a:t>
            </a:r>
            <a:endParaRPr lang="en-US" sz="3600" dirty="0">
              <a:latin typeface="Arial" panose="020B0604020202020204" pitchFamily="34" charset="0"/>
              <a:cs typeface="Arial" panose="020B0604020202020204" pitchFamily="34" charset="0"/>
            </a:endParaRPr>
          </a:p>
        </p:txBody>
      </p:sp>
      <p:sp>
        <p:nvSpPr>
          <p:cNvPr id="5" name="TextBox 4"/>
          <p:cNvSpPr txBox="1"/>
          <p:nvPr/>
        </p:nvSpPr>
        <p:spPr>
          <a:xfrm>
            <a:off x="201336" y="780554"/>
            <a:ext cx="11627141" cy="4093428"/>
          </a:xfrm>
          <a:prstGeom prst="rect">
            <a:avLst/>
          </a:prstGeom>
          <a:noFill/>
        </p:spPr>
        <p:txBody>
          <a:bodyPr wrap="square" rtlCol="0">
            <a:spAutoFit/>
          </a:bodyPr>
          <a:lstStyle/>
          <a:p>
            <a:r>
              <a:rPr lang="en-US" sz="3600" dirty="0" smtClean="0"/>
              <a:t>Experiment 3: Verify </a:t>
            </a:r>
            <a:r>
              <a:rPr lang="en-US" sz="3600" dirty="0" err="1" smtClean="0"/>
              <a:t>SharpView</a:t>
            </a:r>
            <a:r>
              <a:rPr lang="en-US" sz="3600" dirty="0" smtClean="0"/>
              <a:t> Performance</a:t>
            </a:r>
          </a:p>
          <a:p>
            <a:pPr marL="285750" indent="-285750">
              <a:buFont typeface="Arial" panose="020B0604020202020204" pitchFamily="34" charset="0"/>
              <a:buChar char="•"/>
            </a:pPr>
            <a:r>
              <a:rPr lang="en-US" sz="2800" dirty="0" smtClean="0"/>
              <a:t>How close to baseline does </a:t>
            </a:r>
            <a:r>
              <a:rPr lang="en-US" sz="2800" dirty="0" err="1" smtClean="0"/>
              <a:t>SharpView</a:t>
            </a:r>
            <a:r>
              <a:rPr lang="en-US" sz="2800" dirty="0" smtClean="0"/>
              <a:t> perform</a:t>
            </a:r>
          </a:p>
          <a:p>
            <a:r>
              <a:rPr lang="en-US" sz="2800" dirty="0" smtClean="0"/>
              <a:t>	Ideally, </a:t>
            </a:r>
            <a:r>
              <a:rPr lang="en-US" sz="2800" dirty="0" err="1" smtClean="0"/>
              <a:t>SharpView</a:t>
            </a:r>
            <a:r>
              <a:rPr lang="en-US" sz="2800" dirty="0" smtClean="0"/>
              <a:t> will show some performance over no correction, and also not produce any performance decrease in the no disparity case. In general, if a ‘significant’ (ANOVA) performance increase over no correction can be obtained, then the experiment is a success.</a:t>
            </a:r>
          </a:p>
          <a:p>
            <a:endParaRPr lang="en-US" sz="2800" dirty="0"/>
          </a:p>
          <a:p>
            <a:r>
              <a:rPr lang="en-US" sz="2800" dirty="0" smtClean="0"/>
              <a:t>	Metrics to consider are task completion time and accuracy, other metrics of </a:t>
            </a:r>
            <a:r>
              <a:rPr lang="en-US" sz="2800" dirty="0" smtClean="0"/>
              <a:t>consideration could be user evaluated difficulty at each range/condition</a:t>
            </a:r>
            <a:endParaRPr lang="en-US" sz="2800" dirty="0"/>
          </a:p>
        </p:txBody>
      </p:sp>
    </p:spTree>
    <p:extLst>
      <p:ext uri="{BB962C8B-B14F-4D97-AF65-F5344CB8AC3E}">
        <p14:creationId xmlns:p14="http://schemas.microsoft.com/office/powerpoint/2010/main" val="1448563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336" y="134223"/>
            <a:ext cx="5254644"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SharpView</a:t>
            </a:r>
            <a:r>
              <a:rPr lang="en-US" sz="3600" dirty="0" smtClean="0">
                <a:latin typeface="Arial" panose="020B0604020202020204" pitchFamily="34" charset="0"/>
                <a:cs typeface="Arial" panose="020B0604020202020204" pitchFamily="34" charset="0"/>
              </a:rPr>
              <a:t> Experiment 3</a:t>
            </a:r>
            <a:endParaRPr lang="en-US" sz="3600" dirty="0">
              <a:latin typeface="Arial" panose="020B0604020202020204" pitchFamily="34" charset="0"/>
              <a:cs typeface="Arial" panose="020B0604020202020204" pitchFamily="34" charset="0"/>
            </a:endParaRPr>
          </a:p>
        </p:txBody>
      </p:sp>
      <p:sp>
        <p:nvSpPr>
          <p:cNvPr id="5" name="TextBox 4"/>
          <p:cNvSpPr txBox="1"/>
          <p:nvPr/>
        </p:nvSpPr>
        <p:spPr>
          <a:xfrm>
            <a:off x="201336" y="780554"/>
            <a:ext cx="11627141" cy="4093428"/>
          </a:xfrm>
          <a:prstGeom prst="rect">
            <a:avLst/>
          </a:prstGeom>
          <a:noFill/>
        </p:spPr>
        <p:txBody>
          <a:bodyPr wrap="square" rtlCol="0">
            <a:spAutoFit/>
          </a:bodyPr>
          <a:lstStyle/>
          <a:p>
            <a:r>
              <a:rPr lang="en-US" sz="3600" dirty="0" smtClean="0"/>
              <a:t>Experiment 3: Verify </a:t>
            </a:r>
            <a:r>
              <a:rPr lang="en-US" sz="3600" dirty="0" err="1" smtClean="0"/>
              <a:t>SharpView</a:t>
            </a:r>
            <a:r>
              <a:rPr lang="en-US" sz="3600" dirty="0" smtClean="0"/>
              <a:t> Performance</a:t>
            </a:r>
          </a:p>
          <a:p>
            <a:pPr marL="285750" indent="-285750">
              <a:buFont typeface="Arial" panose="020B0604020202020204" pitchFamily="34" charset="0"/>
              <a:buChar char="•"/>
            </a:pPr>
            <a:r>
              <a:rPr lang="en-US" sz="2800" dirty="0" smtClean="0"/>
              <a:t>What range of focus does </a:t>
            </a:r>
            <a:r>
              <a:rPr lang="en-US" sz="2800" dirty="0" err="1" smtClean="0"/>
              <a:t>SharpView</a:t>
            </a:r>
            <a:r>
              <a:rPr lang="en-US" sz="2800" dirty="0" smtClean="0"/>
              <a:t> afford the most improvement</a:t>
            </a:r>
          </a:p>
          <a:p>
            <a:r>
              <a:rPr lang="en-US" sz="2800" dirty="0" smtClean="0"/>
              <a:t>	Ideally, again, the results of the </a:t>
            </a:r>
            <a:r>
              <a:rPr lang="en-US" sz="2800" dirty="0" err="1" smtClean="0"/>
              <a:t>SharpView</a:t>
            </a:r>
            <a:r>
              <a:rPr lang="en-US" sz="2800" dirty="0" smtClean="0"/>
              <a:t> correction should show the same improvements over no correction at each distance interval (except no disparity). In general, though, even different results at the different focus levels is okay and will help guide future work into a more adaptive algorithm. Of course, there will be a point where no amount of correction will afford any advantage, but I do not believe we will attain that level of focus disparity in this experiment.</a:t>
            </a:r>
            <a:endParaRPr lang="en-US" sz="2800" dirty="0"/>
          </a:p>
        </p:txBody>
      </p:sp>
    </p:spTree>
    <p:extLst>
      <p:ext uri="{BB962C8B-B14F-4D97-AF65-F5344CB8AC3E}">
        <p14:creationId xmlns:p14="http://schemas.microsoft.com/office/powerpoint/2010/main" val="387322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181</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Moser</dc:creator>
  <cp:lastModifiedBy>Ken Moser</cp:lastModifiedBy>
  <cp:revision>21</cp:revision>
  <dcterms:created xsi:type="dcterms:W3CDTF">2015-05-26T02:26:10Z</dcterms:created>
  <dcterms:modified xsi:type="dcterms:W3CDTF">2015-05-26T07:50:57Z</dcterms:modified>
</cp:coreProperties>
</file>