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43F1EF5-D316-438E-A261-F2F15D2A5D24}" type="datetimeFigureOut">
              <a:rPr lang="tr-TR" smtClean="0"/>
              <a:t>13.11.2022</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3385881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43F1EF5-D316-438E-A261-F2F15D2A5D24}" type="datetimeFigureOut">
              <a:rPr lang="tr-TR" smtClean="0"/>
              <a:t>13.11.2022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403296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43F1EF5-D316-438E-A261-F2F15D2A5D24}" type="datetimeFigureOut">
              <a:rPr lang="tr-TR" smtClean="0"/>
              <a:t>13.11.2022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614918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43F1EF5-D316-438E-A261-F2F15D2A5D24}" type="datetimeFigureOut">
              <a:rPr lang="tr-TR" smtClean="0"/>
              <a:t>13.11.2022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6248DD4-EDF8-401F-AF5D-27F6B1A6A8BC}"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854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43F1EF5-D316-438E-A261-F2F15D2A5D24}" type="datetimeFigureOut">
              <a:rPr lang="tr-TR" smtClean="0"/>
              <a:t>13.11.2022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147118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B43F1EF5-D316-438E-A261-F2F15D2A5D24}" type="datetimeFigureOut">
              <a:rPr lang="tr-TR" smtClean="0"/>
              <a:t>13.11.2022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3512972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B43F1EF5-D316-438E-A261-F2F15D2A5D24}" type="datetimeFigureOut">
              <a:rPr lang="tr-TR" smtClean="0"/>
              <a:t>13.11.2022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11026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43F1EF5-D316-438E-A261-F2F15D2A5D24}"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2580896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43F1EF5-D316-438E-A261-F2F15D2A5D24}"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347846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43F1EF5-D316-438E-A261-F2F15D2A5D24}"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67808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43F1EF5-D316-438E-A261-F2F15D2A5D24}" type="datetimeFigureOut">
              <a:rPr lang="tr-TR" smtClean="0"/>
              <a:t>13.11.2022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2757534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43F1EF5-D316-438E-A261-F2F15D2A5D24}" type="datetimeFigureOut">
              <a:rPr lang="tr-TR" smtClean="0"/>
              <a:t>13.11.2022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415338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43F1EF5-D316-438E-A261-F2F15D2A5D24}" type="datetimeFigureOut">
              <a:rPr lang="tr-TR" smtClean="0"/>
              <a:t>13.11.2022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404774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43F1EF5-D316-438E-A261-F2F15D2A5D24}" type="datetimeFigureOut">
              <a:rPr lang="tr-TR" smtClean="0"/>
              <a:t>13.11.2022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281421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F1EF5-D316-438E-A261-F2F15D2A5D24}" type="datetimeFigureOut">
              <a:rPr lang="tr-TR" smtClean="0"/>
              <a:t>13.11.2022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1041790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43F1EF5-D316-438E-A261-F2F15D2A5D24}" type="datetimeFigureOut">
              <a:rPr lang="tr-TR" smtClean="0"/>
              <a:t>13.11.2022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49630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43F1EF5-D316-438E-A261-F2F15D2A5D24}" type="datetimeFigureOut">
              <a:rPr lang="tr-TR" smtClean="0"/>
              <a:t>13.11.2022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6248DD4-EDF8-401F-AF5D-27F6B1A6A8BC}" type="slidenum">
              <a:rPr lang="tr-TR" smtClean="0"/>
              <a:t>‹#›</a:t>
            </a:fld>
            <a:endParaRPr lang="tr-TR"/>
          </a:p>
        </p:txBody>
      </p:sp>
    </p:spTree>
    <p:extLst>
      <p:ext uri="{BB962C8B-B14F-4D97-AF65-F5344CB8AC3E}">
        <p14:creationId xmlns:p14="http://schemas.microsoft.com/office/powerpoint/2010/main" val="417276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3F1EF5-D316-438E-A261-F2F15D2A5D24}" type="datetimeFigureOut">
              <a:rPr lang="tr-TR" smtClean="0"/>
              <a:t>13.11.2022</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248DD4-EDF8-401F-AF5D-27F6B1A6A8BC}" type="slidenum">
              <a:rPr lang="tr-TR" smtClean="0"/>
              <a:t>‹#›</a:t>
            </a:fld>
            <a:endParaRPr lang="tr-TR"/>
          </a:p>
        </p:txBody>
      </p:sp>
    </p:spTree>
    <p:extLst>
      <p:ext uri="{BB962C8B-B14F-4D97-AF65-F5344CB8AC3E}">
        <p14:creationId xmlns:p14="http://schemas.microsoft.com/office/powerpoint/2010/main" val="23843690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C36E61-22F5-5FD9-E182-DA1241B288D1}"/>
              </a:ext>
            </a:extLst>
          </p:cNvPr>
          <p:cNvSpPr>
            <a:spLocks noGrp="1"/>
          </p:cNvSpPr>
          <p:nvPr>
            <p:ph type="ctrTitle"/>
          </p:nvPr>
        </p:nvSpPr>
        <p:spPr/>
        <p:txBody>
          <a:bodyPr/>
          <a:lstStyle/>
          <a:p>
            <a:r>
              <a:rPr lang="tr-TR" dirty="0"/>
              <a:t>E-Ticarette veri madenciliği yaklaşımı</a:t>
            </a:r>
          </a:p>
        </p:txBody>
      </p:sp>
      <p:sp>
        <p:nvSpPr>
          <p:cNvPr id="3" name="Alt Başlık 2">
            <a:extLst>
              <a:ext uri="{FF2B5EF4-FFF2-40B4-BE49-F238E27FC236}">
                <a16:creationId xmlns:a16="http://schemas.microsoft.com/office/drawing/2014/main" id="{E513A691-858F-73FA-A1AF-2A11FECB72BF}"/>
              </a:ext>
            </a:extLst>
          </p:cNvPr>
          <p:cNvSpPr>
            <a:spLocks noGrp="1"/>
          </p:cNvSpPr>
          <p:nvPr>
            <p:ph type="subTitle" idx="1"/>
          </p:nvPr>
        </p:nvSpPr>
        <p:spPr/>
        <p:txBody>
          <a:bodyPr/>
          <a:lstStyle/>
          <a:p>
            <a:r>
              <a:rPr lang="tr-TR" dirty="0"/>
              <a:t>E-TİCARET VERİLERİNİN MÜŞTERİ PROFİLİ AÇISINDAN DEĞERLENDİRİLMESİ</a:t>
            </a:r>
          </a:p>
        </p:txBody>
      </p:sp>
    </p:spTree>
    <p:extLst>
      <p:ext uri="{BB962C8B-B14F-4D97-AF65-F5344CB8AC3E}">
        <p14:creationId xmlns:p14="http://schemas.microsoft.com/office/powerpoint/2010/main" val="642441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2" y="3722103"/>
            <a:ext cx="9905999" cy="24524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Ki-kare tablosuna göre anlamlılık değeri 0,000 &lt; 0,05 olduğu için bireylerin yaş düzeyleri ile aldıkları ürün eğilim faktörü arasında anlamlı bir ilişkinin var olduğu görülmektedir. </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Tablo 6’da verilen ki-kare testi sonuçlarına göre ilişkinin anlam düzeyini belirlemek için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Cramer’s</a:t>
            </a:r>
            <a:r>
              <a:rPr lang="tr-TR" sz="1800" dirty="0">
                <a:effectLst/>
                <a:latin typeface="Calibri" panose="020F0502020204030204" pitchFamily="34" charset="0"/>
                <a:ea typeface="Calibri" panose="020F0502020204030204" pitchFamily="34" charset="0"/>
                <a:cs typeface="Times New Roman" panose="02020603050405020304" pitchFamily="18" charset="0"/>
              </a:rPr>
              <a:t> ν testi yapabiliriz.</a:t>
            </a:r>
          </a:p>
        </p:txBody>
      </p:sp>
      <p:pic>
        <p:nvPicPr>
          <p:cNvPr id="8" name="İçerik Yer Tutucusu 7">
            <a:extLst>
              <a:ext uri="{FF2B5EF4-FFF2-40B4-BE49-F238E27FC236}">
                <a16:creationId xmlns:a16="http://schemas.microsoft.com/office/drawing/2014/main" id="{75BAA1F8-BC1A-01C7-5624-EF3992FF2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6460" y="1704734"/>
            <a:ext cx="6115904" cy="1724266"/>
          </a:xfrm>
        </p:spPr>
      </p:pic>
    </p:spTree>
    <p:extLst>
      <p:ext uri="{BB962C8B-B14F-4D97-AF65-F5344CB8AC3E}">
        <p14:creationId xmlns:p14="http://schemas.microsoft.com/office/powerpoint/2010/main" val="2778827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3" y="3424335"/>
            <a:ext cx="9905999" cy="24524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Aft>
                <a:spcPts val="800"/>
              </a:spcAft>
              <a:buNone/>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Cramer’s</a:t>
            </a:r>
            <a:r>
              <a:rPr lang="tr-TR" sz="1800" dirty="0">
                <a:effectLst/>
                <a:latin typeface="Calibri" panose="020F0502020204030204" pitchFamily="34" charset="0"/>
                <a:ea typeface="Calibri" panose="020F0502020204030204" pitchFamily="34" charset="0"/>
                <a:cs typeface="Times New Roman" panose="02020603050405020304" pitchFamily="18" charset="0"/>
              </a:rPr>
              <a:t> ν testinden elde edilen değerlere göre; yaş ve ürün seçimi arasında ilişki olduğu, ancak ilişkinin derecesinin az olduğu (0,08) görülmektedir. Yaş arttıkça kamera satışlarının arttığı, spor giyim ürünleri satışının azaldığı görülmektedir</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Alışveriş verilerinde cinsiyetin ürün seçiminde herhangi bir etkisi olup olmadığını belirlemek amacı ile çapraz tablo ile karşılaştırma yapabiliriz.</a:t>
            </a:r>
          </a:p>
          <a:p>
            <a:pPr marL="0" indent="0">
              <a:lnSpc>
                <a:spcPct val="107000"/>
              </a:lnSpc>
              <a:spcAft>
                <a:spcPts val="800"/>
              </a:spcAft>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çerik Yer Tutucusu 5">
            <a:extLst>
              <a:ext uri="{FF2B5EF4-FFF2-40B4-BE49-F238E27FC236}">
                <a16:creationId xmlns:a16="http://schemas.microsoft.com/office/drawing/2014/main" id="{E8989A6D-FCAD-FCA9-1A44-F463A689EF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1222" y="1563148"/>
            <a:ext cx="6106377" cy="1448002"/>
          </a:xfrm>
        </p:spPr>
      </p:pic>
    </p:spTree>
    <p:extLst>
      <p:ext uri="{BB962C8B-B14F-4D97-AF65-F5344CB8AC3E}">
        <p14:creationId xmlns:p14="http://schemas.microsoft.com/office/powerpoint/2010/main" val="271738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3" y="4393906"/>
            <a:ext cx="9905999" cy="246409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Tablo 8’e göre müşterilerin % 78,8’i erkek olup bunların % 60,1’ı spor giyim ürünü satın alırken, müşterilerin % 21,2’si bayan olup bunların % 59,9’u spor giyim ürünü satın aldığı görülmektedir.</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Cinsiyet ile ürün arasında anlamlı bir ilişki olup olmadığını anlamak için Tablo 8’den elde edilen verilere ki-kare testi uygulayabiliriz.</a:t>
            </a:r>
          </a:p>
        </p:txBody>
      </p:sp>
      <p:pic>
        <p:nvPicPr>
          <p:cNvPr id="8" name="İçerik Yer Tutucusu 7">
            <a:extLst>
              <a:ext uri="{FF2B5EF4-FFF2-40B4-BE49-F238E27FC236}">
                <a16:creationId xmlns:a16="http://schemas.microsoft.com/office/drawing/2014/main" id="{5C793FEB-94C2-94DD-0A30-9B8B612290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3607" y="852195"/>
            <a:ext cx="5881609" cy="3541712"/>
          </a:xfrm>
        </p:spPr>
      </p:pic>
    </p:spTree>
    <p:extLst>
      <p:ext uri="{BB962C8B-B14F-4D97-AF65-F5344CB8AC3E}">
        <p14:creationId xmlns:p14="http://schemas.microsoft.com/office/powerpoint/2010/main" val="1162876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3" y="3635016"/>
            <a:ext cx="9905999" cy="246409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Ki-kare tablosuna göre anlamlılık değeri 0,000 &lt; 0,05 olduğu için cinsiyet ile aldıkları ürün arasında anlamlı bir ilişkinin var olduğu görülmektedir. </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Tablo 9’da verilen ki-kare testi sonuçlarına göre ilişkinin anlam düzeyini belirlemek için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Cramer’s</a:t>
            </a:r>
            <a:r>
              <a:rPr lang="tr-TR" sz="1800" dirty="0">
                <a:effectLst/>
                <a:latin typeface="Calibri" panose="020F0502020204030204" pitchFamily="34" charset="0"/>
                <a:ea typeface="Calibri" panose="020F0502020204030204" pitchFamily="34" charset="0"/>
                <a:cs typeface="Times New Roman" panose="02020603050405020304" pitchFamily="18" charset="0"/>
              </a:rPr>
              <a:t> ν testi yapabiliriz.</a:t>
            </a:r>
          </a:p>
        </p:txBody>
      </p:sp>
      <p:pic>
        <p:nvPicPr>
          <p:cNvPr id="6" name="İçerik Yer Tutucusu 5">
            <a:extLst>
              <a:ext uri="{FF2B5EF4-FFF2-40B4-BE49-F238E27FC236}">
                <a16:creationId xmlns:a16="http://schemas.microsoft.com/office/drawing/2014/main" id="{B99A31B3-CA97-4D17-6355-E3FB9CB7C1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6460" y="1618997"/>
            <a:ext cx="6115904" cy="1810003"/>
          </a:xfrm>
        </p:spPr>
      </p:pic>
    </p:spTree>
    <p:extLst>
      <p:ext uri="{BB962C8B-B14F-4D97-AF65-F5344CB8AC3E}">
        <p14:creationId xmlns:p14="http://schemas.microsoft.com/office/powerpoint/2010/main" val="132969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1" y="3342657"/>
            <a:ext cx="9905999" cy="246409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Aft>
                <a:spcPts val="800"/>
              </a:spcAft>
              <a:buNone/>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Cramer’s</a:t>
            </a:r>
            <a:r>
              <a:rPr lang="tr-TR" sz="1800" dirty="0">
                <a:effectLst/>
                <a:latin typeface="Calibri" panose="020F0502020204030204" pitchFamily="34" charset="0"/>
                <a:ea typeface="Calibri" panose="020F0502020204030204" pitchFamily="34" charset="0"/>
                <a:cs typeface="Times New Roman" panose="02020603050405020304" pitchFamily="18" charset="0"/>
              </a:rPr>
              <a:t> ν testinden elde edilen değerlere göre; cinsiyet ve ürün arasında ilişki olduğu, ancak ilişkinin derecesinin az olduğu (0,08) görülmektedir. Yaş arttıkça kamera satışlarının arttığı, spor giyim ürünlerinin satışının azaldığı görülmektedir. Erkek müşteriler bayanlara göre daha fazla kamera satın alırken, bayan müşterilerin erkeklere göre mutfak robotunu daha fazla satın aldığı görülmektedir.</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Alışveriş verilerinde bölgenin ürün seçiminde herhangi bir etkisi olup olmadığını belirlemek amacı ile çapraz tablo ile karşılaştırma yapabiliriz.</a:t>
            </a:r>
          </a:p>
        </p:txBody>
      </p:sp>
      <p:pic>
        <p:nvPicPr>
          <p:cNvPr id="8" name="İçerik Yer Tutucusu 7">
            <a:extLst>
              <a:ext uri="{FF2B5EF4-FFF2-40B4-BE49-F238E27FC236}">
                <a16:creationId xmlns:a16="http://schemas.microsoft.com/office/drawing/2014/main" id="{A72AB613-99C3-99B8-1C1D-67CFF50F6F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1223" y="1557710"/>
            <a:ext cx="6106377" cy="1371791"/>
          </a:xfrm>
        </p:spPr>
      </p:pic>
    </p:spTree>
    <p:extLst>
      <p:ext uri="{BB962C8B-B14F-4D97-AF65-F5344CB8AC3E}">
        <p14:creationId xmlns:p14="http://schemas.microsoft.com/office/powerpoint/2010/main" val="411937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1" y="5005674"/>
            <a:ext cx="9905999" cy="18523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Alışveriş verilerinde bölge ve ürün seçimi etkileşiminin sonuçlarına göre; müşterilerin % 37,5’i Marmara bölgesinden olup ürün tercihinde % 60,1’ı spor giyim % 21,7’si kameraları tercih etmektedir. Müşterilerin % 15,3’ü Ege bölgesinden olup ürün tercihinde % 60,6’sı spor giyim % 23,6’sı kameraları tercih etmektedir.</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Bölge ile ürün değişkenleri arasında anlamlı bir ilişki olup olmadığını anlamak için Tablo 11’den elde edilen verilere ki-kare testi uygulanmıştır.</a:t>
            </a:r>
          </a:p>
          <a:p>
            <a:pPr marL="0" indent="0">
              <a:lnSpc>
                <a:spcPct val="107000"/>
              </a:lnSpc>
              <a:spcAft>
                <a:spcPts val="800"/>
              </a:spcAft>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çerik Yer Tutucusu 5">
            <a:extLst>
              <a:ext uri="{FF2B5EF4-FFF2-40B4-BE49-F238E27FC236}">
                <a16:creationId xmlns:a16="http://schemas.microsoft.com/office/drawing/2014/main" id="{49D75F2D-638F-9508-F94A-AD1D6D2B82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1864" y="852195"/>
            <a:ext cx="6068272" cy="2152950"/>
          </a:xfrm>
        </p:spPr>
      </p:pic>
      <p:pic>
        <p:nvPicPr>
          <p:cNvPr id="10" name="Resim 9">
            <a:extLst>
              <a:ext uri="{FF2B5EF4-FFF2-40B4-BE49-F238E27FC236}">
                <a16:creationId xmlns:a16="http://schemas.microsoft.com/office/drawing/2014/main" id="{F3233DB2-70E1-1693-153C-C67750C3C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864" y="3005145"/>
            <a:ext cx="6058746" cy="2000529"/>
          </a:xfrm>
          <a:prstGeom prst="rect">
            <a:avLst/>
          </a:prstGeom>
        </p:spPr>
      </p:pic>
    </p:spTree>
    <p:extLst>
      <p:ext uri="{BB962C8B-B14F-4D97-AF65-F5344CB8AC3E}">
        <p14:creationId xmlns:p14="http://schemas.microsoft.com/office/powerpoint/2010/main" val="3293450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1" y="3303037"/>
            <a:ext cx="9905999" cy="35549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Ki-kare tablosuna göre anlamlılık değeri 0,000 &lt; 0,05 olduğu için bölge ile bireylerin aldıkları ürün eğilim faktörü arasında anlamlı bir ilişkinin var olduğu görülmektedir. Tablo 12’de verilen ki-kare testi sonuçlarına göre ilişkinin anlam düzeyini belirlemek için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Cramer’s</a:t>
            </a:r>
            <a:r>
              <a:rPr lang="tr-TR" sz="1800" dirty="0">
                <a:effectLst/>
                <a:latin typeface="Calibri" panose="020F0502020204030204" pitchFamily="34" charset="0"/>
                <a:ea typeface="Calibri" panose="020F0502020204030204" pitchFamily="34" charset="0"/>
                <a:cs typeface="Times New Roman" panose="02020603050405020304" pitchFamily="18" charset="0"/>
              </a:rPr>
              <a:t> ν testi yapılmış.</a:t>
            </a:r>
          </a:p>
        </p:txBody>
      </p:sp>
      <p:pic>
        <p:nvPicPr>
          <p:cNvPr id="8" name="İçerik Yer Tutucusu 7">
            <a:extLst>
              <a:ext uri="{FF2B5EF4-FFF2-40B4-BE49-F238E27FC236}">
                <a16:creationId xmlns:a16="http://schemas.microsoft.com/office/drawing/2014/main" id="{FAB4EE44-45CB-95E2-EE88-D5FA51934D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0274" y="1429720"/>
            <a:ext cx="6068272" cy="1648055"/>
          </a:xfrm>
        </p:spPr>
      </p:pic>
    </p:spTree>
    <p:extLst>
      <p:ext uri="{BB962C8B-B14F-4D97-AF65-F5344CB8AC3E}">
        <p14:creationId xmlns:p14="http://schemas.microsoft.com/office/powerpoint/2010/main" val="3279910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1" y="3303037"/>
            <a:ext cx="9905999" cy="35549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Aft>
                <a:spcPts val="800"/>
              </a:spcAft>
              <a:buNone/>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Cramer’s</a:t>
            </a:r>
            <a:r>
              <a:rPr lang="tr-TR" sz="1800" dirty="0">
                <a:effectLst/>
                <a:latin typeface="Calibri" panose="020F0502020204030204" pitchFamily="34" charset="0"/>
                <a:ea typeface="Calibri" panose="020F0502020204030204" pitchFamily="34" charset="0"/>
                <a:cs typeface="Times New Roman" panose="02020603050405020304" pitchFamily="18" charset="0"/>
              </a:rPr>
              <a:t> ν testinden elde edilen değerlere göre; bölge ve ürün seçimi arasında düşük seviyede ilişki olduğu (0,08) görülmektedir. Bölgelerin gelişmişlik düzeyi ile e-ticaret üzerinden yapılan alışveriş arasında doğrusal bir bağlantı olduğu görülmektedir. Tabi ki bunda bölgenin nüfus miktarı da ayrı bir etkendir. Ayrıca tüm bölgelerde spor giyim ürünlerinin satın alma oranı en yüksek olup, en düşük satın alma oranının mutfak robotunda olduğu görülmektedir.</a:t>
            </a:r>
          </a:p>
        </p:txBody>
      </p:sp>
      <p:pic>
        <p:nvPicPr>
          <p:cNvPr id="6" name="İçerik Yer Tutucusu 5">
            <a:extLst>
              <a:ext uri="{FF2B5EF4-FFF2-40B4-BE49-F238E27FC236}">
                <a16:creationId xmlns:a16="http://schemas.microsoft.com/office/drawing/2014/main" id="{0B745C9F-8E0A-1D1E-A9AB-E6BFC7C4A3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0274" y="1543645"/>
            <a:ext cx="6068272" cy="1457528"/>
          </a:xfrm>
        </p:spPr>
      </p:pic>
    </p:spTree>
    <p:extLst>
      <p:ext uri="{BB962C8B-B14F-4D97-AF65-F5344CB8AC3E}">
        <p14:creationId xmlns:p14="http://schemas.microsoft.com/office/powerpoint/2010/main" val="3659556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212980" y="4393907"/>
            <a:ext cx="9834430" cy="24640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Şekil 1 incelendiğinde; ürün alışverişinde 18-24 ve 25-34 yaş arasındaki erkek müşterilerin spor giyimi tercih ettikleri, 35-44 yaş arasındaki erkeklerin ise kameraları tercih ettikleri görülmüştür. Aynı şekilde de 17 yaş altı ve 18-24 yaş arasındaki kadınlarında spor giyimi tercih ettikleri, 35-44 yaş arasındaki kadınların ise mutfak robotu tercih ettikleri görülmüştür. Ürün tercihi öncelikli spor giyim ürünlerinde, sonrasında kameralarda yoğunlaşmıştır.</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Çalışma verileri müşteri ve ürün özelliklerine k-</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means</a:t>
            </a:r>
            <a:r>
              <a:rPr lang="tr-TR" sz="1800" dirty="0">
                <a:effectLst/>
                <a:latin typeface="Calibri" panose="020F0502020204030204" pitchFamily="34" charset="0"/>
                <a:ea typeface="Calibri" panose="020F0502020204030204" pitchFamily="34" charset="0"/>
                <a:cs typeface="Times New Roman" panose="02020603050405020304" pitchFamily="18" charset="0"/>
              </a:rPr>
              <a:t> ile kümelemeye tabi tutulduğunda Şekil 2’de gösterildiği gibi 5 küme elde edilmiştir. Yaşanılan şehrin satın alınan ürün miktarında önemli olmadığı analiz sonucunda ortaya çıkmıştır.</a:t>
            </a:r>
          </a:p>
        </p:txBody>
      </p:sp>
      <p:pic>
        <p:nvPicPr>
          <p:cNvPr id="8" name="İçerik Yer Tutucusu 7">
            <a:extLst>
              <a:ext uri="{FF2B5EF4-FFF2-40B4-BE49-F238E27FC236}">
                <a16:creationId xmlns:a16="http://schemas.microsoft.com/office/drawing/2014/main" id="{B4099EBC-0403-C0F5-57B8-69647B6759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8049" y="852195"/>
            <a:ext cx="4992721" cy="3541712"/>
          </a:xfrm>
        </p:spPr>
      </p:pic>
    </p:spTree>
    <p:extLst>
      <p:ext uri="{BB962C8B-B14F-4D97-AF65-F5344CB8AC3E}">
        <p14:creationId xmlns:p14="http://schemas.microsoft.com/office/powerpoint/2010/main" val="404157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1" y="4393907"/>
            <a:ext cx="9905999" cy="24640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Elde edilen kümeleme sonuçlarına göre; </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1. kümede, yaş aralığı 25-34 olan erkeklerin kamera satın aldıkları, </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2. kümede, yaş aralığı 25-34 olan erkeklerin spor giyim ürünleri satın aldıkları, </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3. kümede, yaş aralığı 35-44 olan bayanların spor giyim ürünleri satın aldıkları, </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4. kümede, yaş aralığı 35-44 olan erkeklerin spor giyim ürünleri satın aldıkları, </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5. kümede, yaş aralığı 25-34 olan bayanların mutfak robotu satın aldıkları görülmüştür.</a:t>
            </a:r>
          </a:p>
        </p:txBody>
      </p:sp>
      <p:pic>
        <p:nvPicPr>
          <p:cNvPr id="6" name="İçerik Yer Tutucusu 5">
            <a:extLst>
              <a:ext uri="{FF2B5EF4-FFF2-40B4-BE49-F238E27FC236}">
                <a16:creationId xmlns:a16="http://schemas.microsoft.com/office/drawing/2014/main" id="{DE88DAD5-B484-D6EF-BD93-C8BA4F543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852195"/>
            <a:ext cx="4693332" cy="3541712"/>
          </a:xfrm>
        </p:spPr>
      </p:pic>
      <p:pic>
        <p:nvPicPr>
          <p:cNvPr id="10" name="Resim 9">
            <a:extLst>
              <a:ext uri="{FF2B5EF4-FFF2-40B4-BE49-F238E27FC236}">
                <a16:creationId xmlns:a16="http://schemas.microsoft.com/office/drawing/2014/main" id="{AECD2441-8153-C0C4-B054-008190380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745" y="852195"/>
            <a:ext cx="5710334" cy="3541712"/>
          </a:xfrm>
          <a:prstGeom prst="rect">
            <a:avLst/>
          </a:prstGeom>
        </p:spPr>
      </p:pic>
    </p:spTree>
    <p:extLst>
      <p:ext uri="{BB962C8B-B14F-4D97-AF65-F5344CB8AC3E}">
        <p14:creationId xmlns:p14="http://schemas.microsoft.com/office/powerpoint/2010/main" val="26933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55FD21-60E9-ED20-F57C-8142333D7271}"/>
              </a:ext>
            </a:extLst>
          </p:cNvPr>
          <p:cNvSpPr>
            <a:spLocks noGrp="1"/>
          </p:cNvSpPr>
          <p:nvPr>
            <p:ph type="title"/>
          </p:nvPr>
        </p:nvSpPr>
        <p:spPr>
          <a:xfrm>
            <a:off x="1141411" y="1181036"/>
            <a:ext cx="9905998" cy="694416"/>
          </a:xfrm>
        </p:spPr>
        <p:txBody>
          <a:bodyPr/>
          <a:lstStyle/>
          <a:p>
            <a:r>
              <a:rPr lang="tr-TR" dirty="0"/>
              <a:t>ÖZET </a:t>
            </a:r>
          </a:p>
        </p:txBody>
      </p:sp>
      <p:sp>
        <p:nvSpPr>
          <p:cNvPr id="3" name="İçerik Yer Tutucusu 2">
            <a:extLst>
              <a:ext uri="{FF2B5EF4-FFF2-40B4-BE49-F238E27FC236}">
                <a16:creationId xmlns:a16="http://schemas.microsoft.com/office/drawing/2014/main" id="{BECC1628-E4FD-B417-4F34-1FA001753CF3}"/>
              </a:ext>
            </a:extLst>
          </p:cNvPr>
          <p:cNvSpPr>
            <a:spLocks noGrp="1"/>
          </p:cNvSpPr>
          <p:nvPr>
            <p:ph idx="1"/>
          </p:nvPr>
        </p:nvSpPr>
        <p:spPr>
          <a:xfrm>
            <a:off x="1141411" y="1875452"/>
            <a:ext cx="9905999" cy="3729136"/>
          </a:xfrm>
        </p:spPr>
        <p:txBody>
          <a:bodyPr>
            <a:normAutofit/>
          </a:bodyPr>
          <a:lstStyle/>
          <a:p>
            <a:pPr marL="0" indent="0">
              <a:buNone/>
            </a:pPr>
            <a:r>
              <a:rPr lang="tr-TR" dirty="0"/>
              <a:t>Günümüzde her sektörde e-ticaret yoğun olarak kullanılmakta ve alışveriş verileri işletmelerin veri tabanlarında saklanmaktadır. Ancak bazı işletmeler için bunlar veri olarak kalırken, bazı işletmeler bu veriyi satış stratejilerini geliştirmek ve müşteri özelliklerini tespit etmek için anlamlı bilgiye dönüştürmektedir. Bu çalışmada, e-ticaret hizmeti veren bir işletmeye ait satış verileri istatiksel yöntemlerle incelenmiş, alışverişe etki eden kullanıcı özellikleri tespit edilmiş ve müşteriler belirli özelliklere göre kümelemeye tabi tutularak kullanıcılar ve alışveriş alışkanlıkları hakkında bilgiler elde edilmiştir.</a:t>
            </a:r>
          </a:p>
          <a:p>
            <a:endParaRPr lang="tr-TR" dirty="0"/>
          </a:p>
        </p:txBody>
      </p:sp>
    </p:spTree>
    <p:extLst>
      <p:ext uri="{BB962C8B-B14F-4D97-AF65-F5344CB8AC3E}">
        <p14:creationId xmlns:p14="http://schemas.microsoft.com/office/powerpoint/2010/main" val="732902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1" y="3618927"/>
            <a:ext cx="9905999" cy="246409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Elde edilen sonuçlara göre, müşterilerin büyük çoğunluğu spor giyim ürünlerini web sitesi üzerinden satın almayı tercih etmişken, en az tercih edilen ürün grubun mutfak robotu olduğu görülmüştür. Müşterilerin ürün tercihinde cinsiyet ve yaş bilgisi önem arz ederken, yaşadığı şehir bir anlam ifade etmemektedir. Şehir bilgisi ürün tercihi için anlamlı olmamasına karşın, müşteri potansiyeli açısından bilgi vermekte ve en çok satış yapılan bölge Marmara bölgesi olurken, en az satış yapılan bölge Güneydoğu Anadolu bölgesi olmuştur.</a:t>
            </a:r>
          </a:p>
        </p:txBody>
      </p:sp>
      <p:pic>
        <p:nvPicPr>
          <p:cNvPr id="8" name="İçerik Yer Tutucusu 7">
            <a:extLst>
              <a:ext uri="{FF2B5EF4-FFF2-40B4-BE49-F238E27FC236}">
                <a16:creationId xmlns:a16="http://schemas.microsoft.com/office/drawing/2014/main" id="{F90CC818-EEF6-225B-4092-8D154259F0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0274" y="1138735"/>
            <a:ext cx="6068272" cy="1705213"/>
          </a:xfrm>
        </p:spPr>
      </p:pic>
      <p:sp>
        <p:nvSpPr>
          <p:cNvPr id="9" name="Başlık 1">
            <a:extLst>
              <a:ext uri="{FF2B5EF4-FFF2-40B4-BE49-F238E27FC236}">
                <a16:creationId xmlns:a16="http://schemas.microsoft.com/office/drawing/2014/main" id="{78D4AA3D-929B-72E5-EC11-15685F328140}"/>
              </a:ext>
            </a:extLst>
          </p:cNvPr>
          <p:cNvSpPr txBox="1">
            <a:spLocks/>
          </p:cNvSpPr>
          <p:nvPr/>
        </p:nvSpPr>
        <p:spPr>
          <a:xfrm>
            <a:off x="1141411" y="3012024"/>
            <a:ext cx="9905998" cy="5633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tr-TR" dirty="0"/>
              <a:t>sonuç</a:t>
            </a:r>
          </a:p>
        </p:txBody>
      </p:sp>
    </p:spTree>
    <p:extLst>
      <p:ext uri="{BB962C8B-B14F-4D97-AF65-F5344CB8AC3E}">
        <p14:creationId xmlns:p14="http://schemas.microsoft.com/office/powerpoint/2010/main" val="930518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1486B32F-96F0-FDF1-1FC2-D8463E0389EC}"/>
              </a:ext>
            </a:extLst>
          </p:cNvPr>
          <p:cNvSpPr>
            <a:spLocks noGrp="1"/>
          </p:cNvSpPr>
          <p:nvPr>
            <p:ph type="title"/>
          </p:nvPr>
        </p:nvSpPr>
        <p:spPr>
          <a:xfrm>
            <a:off x="1141413" y="618517"/>
            <a:ext cx="9905998" cy="5925352"/>
          </a:xfrm>
        </p:spPr>
        <p:txBody>
          <a:bodyPr/>
          <a:lstStyle/>
          <a:p>
            <a:r>
              <a:rPr lang="tr-TR" dirty="0"/>
              <a:t>Ali Kerem Şimşek</a:t>
            </a:r>
            <a:br>
              <a:rPr lang="tr-TR" dirty="0"/>
            </a:br>
            <a:r>
              <a:rPr lang="tr-TR" dirty="0"/>
              <a:t>9501228951</a:t>
            </a:r>
            <a:br>
              <a:rPr lang="tr-TR" dirty="0"/>
            </a:br>
            <a:endParaRPr lang="tr-TR" dirty="0"/>
          </a:p>
        </p:txBody>
      </p:sp>
    </p:spTree>
    <p:extLst>
      <p:ext uri="{BB962C8B-B14F-4D97-AF65-F5344CB8AC3E}">
        <p14:creationId xmlns:p14="http://schemas.microsoft.com/office/powerpoint/2010/main" val="335323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5C558B-1BC2-C7DF-29F1-893C4442E90E}"/>
              </a:ext>
            </a:extLst>
          </p:cNvPr>
          <p:cNvSpPr>
            <a:spLocks noGrp="1"/>
          </p:cNvSpPr>
          <p:nvPr>
            <p:ph type="title"/>
          </p:nvPr>
        </p:nvSpPr>
        <p:spPr>
          <a:xfrm>
            <a:off x="1141412" y="1530617"/>
            <a:ext cx="9905998" cy="718870"/>
          </a:xfrm>
        </p:spPr>
        <p:txBody>
          <a:bodyPr/>
          <a:lstStyle/>
          <a:p>
            <a:r>
              <a:rPr lang="tr-TR" dirty="0"/>
              <a:t>Ana Başlık</a:t>
            </a:r>
          </a:p>
        </p:txBody>
      </p:sp>
      <p:sp>
        <p:nvSpPr>
          <p:cNvPr id="3" name="İçerik Yer Tutucusu 2">
            <a:extLst>
              <a:ext uri="{FF2B5EF4-FFF2-40B4-BE49-F238E27FC236}">
                <a16:creationId xmlns:a16="http://schemas.microsoft.com/office/drawing/2014/main" id="{86958679-5D6A-CD85-DE5D-CDD588B461A2}"/>
              </a:ext>
            </a:extLst>
          </p:cNvPr>
          <p:cNvSpPr>
            <a:spLocks noGrp="1"/>
          </p:cNvSpPr>
          <p:nvPr>
            <p:ph idx="1"/>
          </p:nvPr>
        </p:nvSpPr>
        <p:spPr>
          <a:xfrm>
            <a:off x="1141412" y="2249487"/>
            <a:ext cx="9905999" cy="2061256"/>
          </a:xfrm>
        </p:spPr>
        <p:txBody>
          <a:bodyPr/>
          <a:lstStyle/>
          <a:p>
            <a:pPr marL="0" indent="0">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Bu çalışmada, IBM SPSS Modeler yazılımı ile bir e-ticaret sitesine ait verilerden işletme müşterileri hakkında çeşitli bilgilerin ve ilişkilerin ortaya çıkartılması amaçlanmıştır. Bu amaçla,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farklı şehirlerde cinsiyete ve yaşa göre hangi ürünlerin daha çok talep edildiği ve kaç adet ürün satın alındığına ilişkin veriler, çok değişkenli istatistik yöntemlerinden k-ortalamalar (k-</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means</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yöntemi ile analiz edilmiş ve müşteri profilleri ortaya çıkarılmıştır.</a:t>
            </a:r>
          </a:p>
          <a:p>
            <a:endParaRPr lang="tr-TR" dirty="0"/>
          </a:p>
        </p:txBody>
      </p:sp>
    </p:spTree>
    <p:extLst>
      <p:ext uri="{BB962C8B-B14F-4D97-AF65-F5344CB8AC3E}">
        <p14:creationId xmlns:p14="http://schemas.microsoft.com/office/powerpoint/2010/main" val="116866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6BED23-5054-EFCC-26E1-B236AFBE119A}"/>
              </a:ext>
            </a:extLst>
          </p:cNvPr>
          <p:cNvSpPr>
            <a:spLocks noGrp="1"/>
          </p:cNvSpPr>
          <p:nvPr>
            <p:ph type="title"/>
          </p:nvPr>
        </p:nvSpPr>
        <p:spPr>
          <a:xfrm>
            <a:off x="1141413" y="146181"/>
            <a:ext cx="9905998" cy="700209"/>
          </a:xfrm>
        </p:spPr>
        <p:txBody>
          <a:bodyPr/>
          <a:lstStyle/>
          <a:p>
            <a:r>
              <a:rPr lang="tr-TR" dirty="0"/>
              <a:t>Materyal ve </a:t>
            </a:r>
            <a:r>
              <a:rPr lang="tr-TR" dirty="0" err="1"/>
              <a:t>metod</a:t>
            </a:r>
            <a:endParaRPr lang="tr-TR" dirty="0"/>
          </a:p>
        </p:txBody>
      </p:sp>
      <p:sp>
        <p:nvSpPr>
          <p:cNvPr id="3" name="İçerik Yer Tutucusu 2">
            <a:extLst>
              <a:ext uri="{FF2B5EF4-FFF2-40B4-BE49-F238E27FC236}">
                <a16:creationId xmlns:a16="http://schemas.microsoft.com/office/drawing/2014/main" id="{621FBACC-427A-96DC-3CC8-9AD2912D7C1F}"/>
              </a:ext>
            </a:extLst>
          </p:cNvPr>
          <p:cNvSpPr>
            <a:spLocks noGrp="1"/>
          </p:cNvSpPr>
          <p:nvPr>
            <p:ph idx="1"/>
          </p:nvPr>
        </p:nvSpPr>
        <p:spPr>
          <a:xfrm>
            <a:off x="1141412" y="846390"/>
            <a:ext cx="9905999" cy="5921413"/>
          </a:xfrm>
        </p:spPr>
        <p:txBody>
          <a:bodyPr>
            <a:normAutofit fontScale="85000" lnSpcReduction="10000"/>
          </a:bodyPr>
          <a:lstStyle/>
          <a:p>
            <a:pPr marL="0" indent="0">
              <a:buNone/>
            </a:pPr>
            <a:r>
              <a:rPr lang="tr-TR" sz="1500" dirty="0">
                <a:effectLst/>
                <a:latin typeface="Calibri" panose="020F0502020204030204" pitchFamily="34" charset="0"/>
                <a:ea typeface="Calibri" panose="020F0502020204030204" pitchFamily="34" charset="0"/>
                <a:cs typeface="Times New Roman" panose="02020603050405020304" pitchFamily="18" charset="0"/>
              </a:rPr>
              <a:t>Çalışmada kullanılan veriler bir e-ticaret sitesine ait veriler olup 2013 yılının son 6 ayını kapsamaktadır. Analizde 42188 adet satış verisi, Türkiye’nin farklı şehirlerinde yaşayan kişilerin yaş ve cinsiyetine göre dağılmaktadır. Ürünlerin verilerini sağlayan işletme uygun görmediği için ismini açıklanmamıştır. İşletmeye ait verilerden sadece üç adet ürün grubuna (Kameralar, Spor Giyim, Mutfak Robotu) ilişkin veriler kullanılmıştır.</a:t>
            </a:r>
          </a:p>
          <a:p>
            <a:pPr marL="0" indent="0">
              <a:lnSpc>
                <a:spcPct val="107000"/>
              </a:lnSpc>
              <a:spcAft>
                <a:spcPts val="800"/>
              </a:spcAft>
              <a:buNone/>
            </a:pPr>
            <a:r>
              <a:rPr lang="tr-TR" sz="1500" dirty="0">
                <a:effectLst/>
                <a:latin typeface="Calibri" panose="020F0502020204030204" pitchFamily="34" charset="0"/>
                <a:ea typeface="Calibri" panose="020F0502020204030204" pitchFamily="34" charset="0"/>
                <a:cs typeface="Times New Roman" panose="02020603050405020304" pitchFamily="18" charset="0"/>
              </a:rPr>
              <a:t>Veriler IBM SPSS </a:t>
            </a:r>
            <a:r>
              <a:rPr lang="tr-TR" sz="1500" dirty="0" err="1">
                <a:effectLst/>
                <a:latin typeface="Calibri" panose="020F0502020204030204" pitchFamily="34" charset="0"/>
                <a:ea typeface="Calibri" panose="020F0502020204030204" pitchFamily="34" charset="0"/>
                <a:cs typeface="Times New Roman" panose="02020603050405020304" pitchFamily="18" charset="0"/>
              </a:rPr>
              <a:t>Statistics</a:t>
            </a:r>
            <a:r>
              <a:rPr lang="tr-TR" sz="1500" dirty="0">
                <a:effectLst/>
                <a:latin typeface="Calibri" panose="020F0502020204030204" pitchFamily="34" charset="0"/>
                <a:ea typeface="Calibri" panose="020F0502020204030204" pitchFamily="34" charset="0"/>
                <a:cs typeface="Times New Roman" panose="02020603050405020304" pitchFamily="18" charset="0"/>
              </a:rPr>
              <a:t> programından çekilmiş, tanımlayıcı ve karşılaştırmalı istatistikler ve ilişki analizleri ortaya çıkarılmıştır. K ortalamalar yöntemi için veri madenciliği yazılımlarından IBM SPSS Modeler (</a:t>
            </a:r>
            <a:r>
              <a:rPr lang="tr-TR" sz="1500" dirty="0" err="1">
                <a:effectLst/>
                <a:latin typeface="Calibri" panose="020F0502020204030204" pitchFamily="34" charset="0"/>
                <a:ea typeface="Calibri" panose="020F0502020204030204" pitchFamily="34" charset="0"/>
                <a:cs typeface="Times New Roman" panose="02020603050405020304" pitchFamily="18" charset="0"/>
              </a:rPr>
              <a:t>Clementine</a:t>
            </a:r>
            <a:r>
              <a:rPr lang="tr-TR" sz="1500" dirty="0">
                <a:effectLst/>
                <a:latin typeface="Calibri" panose="020F0502020204030204" pitchFamily="34" charset="0"/>
                <a:ea typeface="Calibri" panose="020F0502020204030204" pitchFamily="34" charset="0"/>
                <a:cs typeface="Times New Roman" panose="02020603050405020304" pitchFamily="18" charset="0"/>
              </a:rPr>
              <a:t>) programı kullanılmıştır. </a:t>
            </a:r>
          </a:p>
          <a:p>
            <a:pPr marL="0" indent="0">
              <a:lnSpc>
                <a:spcPct val="107000"/>
              </a:lnSpc>
              <a:spcAft>
                <a:spcPts val="800"/>
              </a:spcAft>
              <a:buNone/>
            </a:pPr>
            <a:r>
              <a:rPr lang="tr-TR" sz="1500" dirty="0">
                <a:effectLst/>
                <a:latin typeface="Calibri" panose="020F0502020204030204" pitchFamily="34" charset="0"/>
                <a:ea typeface="Calibri" panose="020F0502020204030204" pitchFamily="34" charset="0"/>
                <a:cs typeface="Times New Roman" panose="02020603050405020304" pitchFamily="18" charset="0"/>
              </a:rPr>
              <a:t>Çalışmada kullanılan değişkenlere ait frekans dağılımları, tanımlayıcı istatistikler, </a:t>
            </a:r>
            <a:r>
              <a:rPr lang="tr-TR" sz="1500" dirty="0" err="1">
                <a:effectLst/>
                <a:latin typeface="Calibri" panose="020F0502020204030204" pitchFamily="34" charset="0"/>
                <a:ea typeface="Calibri" panose="020F0502020204030204" pitchFamily="34" charset="0"/>
                <a:cs typeface="Times New Roman" panose="02020603050405020304" pitchFamily="18" charset="0"/>
              </a:rPr>
              <a:t>kikare</a:t>
            </a:r>
            <a:r>
              <a:rPr lang="tr-TR" sz="1500" dirty="0">
                <a:effectLst/>
                <a:latin typeface="Calibri" panose="020F0502020204030204" pitchFamily="34" charset="0"/>
                <a:ea typeface="Calibri" panose="020F0502020204030204" pitchFamily="34" charset="0"/>
                <a:cs typeface="Times New Roman" panose="02020603050405020304" pitchFamily="18" charset="0"/>
              </a:rPr>
              <a:t> ilişki analizleri, </a:t>
            </a:r>
            <a:r>
              <a:rPr lang="tr-TR" sz="1500" dirty="0" err="1">
                <a:effectLst/>
                <a:latin typeface="Calibri" panose="020F0502020204030204" pitchFamily="34" charset="0"/>
                <a:ea typeface="Calibri" panose="020F0502020204030204" pitchFamily="34" charset="0"/>
                <a:cs typeface="Times New Roman" panose="02020603050405020304" pitchFamily="18" charset="0"/>
              </a:rPr>
              <a:t>Cramer’s</a:t>
            </a:r>
            <a:r>
              <a:rPr lang="tr-TR" sz="1500" dirty="0">
                <a:effectLst/>
                <a:latin typeface="Calibri" panose="020F0502020204030204" pitchFamily="34" charset="0"/>
                <a:ea typeface="Calibri" panose="020F0502020204030204" pitchFamily="34" charset="0"/>
                <a:cs typeface="Times New Roman" panose="02020603050405020304" pitchFamily="18" charset="0"/>
              </a:rPr>
              <a:t> ν analizi, çoklu uyum analizi yapılmıştır. </a:t>
            </a:r>
          </a:p>
          <a:p>
            <a:pPr marL="0" indent="0">
              <a:lnSpc>
                <a:spcPct val="107000"/>
              </a:lnSpc>
              <a:spcAft>
                <a:spcPts val="800"/>
              </a:spcAft>
              <a:buNone/>
            </a:pPr>
            <a:r>
              <a:rPr lang="tr-TR" sz="1500" b="1" dirty="0">
                <a:effectLst/>
                <a:latin typeface="Calibri" panose="020F0502020204030204" pitchFamily="34" charset="0"/>
                <a:ea typeface="Calibri" panose="020F0502020204030204" pitchFamily="34" charset="0"/>
                <a:cs typeface="Times New Roman" panose="02020603050405020304" pitchFamily="18" charset="0"/>
              </a:rPr>
              <a:t>Frekans dağılımı, </a:t>
            </a:r>
            <a:r>
              <a:rPr lang="tr-TR" sz="1500" dirty="0">
                <a:effectLst/>
                <a:latin typeface="Calibri" panose="020F0502020204030204" pitchFamily="34" charset="0"/>
                <a:ea typeface="Calibri" panose="020F0502020204030204" pitchFamily="34" charset="0"/>
                <a:cs typeface="Times New Roman" panose="02020603050405020304" pitchFamily="18" charset="0"/>
              </a:rPr>
              <a:t>verilerin düzenlenmesi, özetlenmesi ve anlaşılır hale getirilmesi için verileri gruplara ayırarak gözlenme sıklıklarını gösteren istatistiksel bir yöntemdir. </a:t>
            </a:r>
          </a:p>
          <a:p>
            <a:pPr marL="0" indent="0">
              <a:lnSpc>
                <a:spcPct val="107000"/>
              </a:lnSpc>
              <a:spcAft>
                <a:spcPts val="800"/>
              </a:spcAft>
              <a:buNone/>
            </a:pPr>
            <a:r>
              <a:rPr lang="tr-TR" sz="1500" b="1" dirty="0">
                <a:effectLst/>
                <a:latin typeface="Calibri" panose="020F0502020204030204" pitchFamily="34" charset="0"/>
                <a:ea typeface="Calibri" panose="020F0502020204030204" pitchFamily="34" charset="0"/>
                <a:cs typeface="Times New Roman" panose="02020603050405020304" pitchFamily="18" charset="0"/>
              </a:rPr>
              <a:t>İlişki analizleri,</a:t>
            </a:r>
            <a:r>
              <a:rPr lang="tr-TR" sz="1500" dirty="0">
                <a:effectLst/>
                <a:latin typeface="Calibri" panose="020F0502020204030204" pitchFamily="34" charset="0"/>
                <a:ea typeface="Calibri" panose="020F0502020204030204" pitchFamily="34" charset="0"/>
                <a:cs typeface="Times New Roman" panose="02020603050405020304" pitchFamily="18" charset="0"/>
              </a:rPr>
              <a:t> kullanılan değişkenler arasındaki ilişkilerin belirlenmesinde kullanılır. </a:t>
            </a:r>
          </a:p>
          <a:p>
            <a:pPr marL="0" indent="0">
              <a:lnSpc>
                <a:spcPct val="107000"/>
              </a:lnSpc>
              <a:spcAft>
                <a:spcPts val="800"/>
              </a:spcAft>
              <a:buNone/>
            </a:pPr>
            <a:r>
              <a:rPr lang="tr-TR" sz="1500" b="1" dirty="0">
                <a:effectLst/>
                <a:latin typeface="Calibri" panose="020F0502020204030204" pitchFamily="34" charset="0"/>
                <a:ea typeface="Calibri" panose="020F0502020204030204" pitchFamily="34" charset="0"/>
                <a:cs typeface="Times New Roman" panose="02020603050405020304" pitchFamily="18" charset="0"/>
              </a:rPr>
              <a:t>Ki-kare analizi, </a:t>
            </a:r>
            <a:r>
              <a:rPr lang="tr-TR" sz="1500" dirty="0">
                <a:effectLst/>
                <a:latin typeface="Calibri" panose="020F0502020204030204" pitchFamily="34" charset="0"/>
                <a:ea typeface="Calibri" panose="020F0502020204030204" pitchFamily="34" charset="0"/>
                <a:cs typeface="Times New Roman" panose="02020603050405020304" pitchFamily="18" charset="0"/>
              </a:rPr>
              <a:t>frekans dağılımları üzerinden işlem yaparak değişkenlerin bağımsızlığını ölçmede kullanılır. </a:t>
            </a:r>
          </a:p>
          <a:p>
            <a:pPr marL="0" indent="0">
              <a:lnSpc>
                <a:spcPct val="107000"/>
              </a:lnSpc>
              <a:spcAft>
                <a:spcPts val="800"/>
              </a:spcAft>
              <a:buNone/>
            </a:pPr>
            <a:r>
              <a:rPr lang="tr-TR" sz="1500" b="1" dirty="0" err="1">
                <a:effectLst/>
                <a:latin typeface="Calibri" panose="020F0502020204030204" pitchFamily="34" charset="0"/>
                <a:ea typeface="Calibri" panose="020F0502020204030204" pitchFamily="34" charset="0"/>
                <a:cs typeface="Times New Roman" panose="02020603050405020304" pitchFamily="18" charset="0"/>
              </a:rPr>
              <a:t>Cramer’s</a:t>
            </a:r>
            <a:r>
              <a:rPr lang="tr-TR" sz="1500" b="1" dirty="0">
                <a:effectLst/>
                <a:latin typeface="Calibri" panose="020F0502020204030204" pitchFamily="34" charset="0"/>
                <a:ea typeface="Calibri" panose="020F0502020204030204" pitchFamily="34" charset="0"/>
                <a:cs typeface="Times New Roman" panose="02020603050405020304" pitchFamily="18" charset="0"/>
              </a:rPr>
              <a:t> ν, </a:t>
            </a:r>
            <a:r>
              <a:rPr lang="tr-TR" sz="1500" dirty="0">
                <a:effectLst/>
                <a:latin typeface="Calibri" panose="020F0502020204030204" pitchFamily="34" charset="0"/>
                <a:ea typeface="Calibri" panose="020F0502020204030204" pitchFamily="34" charset="0"/>
                <a:cs typeface="Times New Roman" panose="02020603050405020304" pitchFamily="18" charset="0"/>
              </a:rPr>
              <a:t>isimsel iki değişken arasındaki ilişkinin gücü hakkında bilgi verir. Bu katsayı iki değişken arasında ilişki olmadığı zaman 0’a eşit olur. Aksi durumda, </a:t>
            </a:r>
            <a:r>
              <a:rPr lang="tr-TR" sz="1500" dirty="0" err="1">
                <a:effectLst/>
                <a:latin typeface="Calibri" panose="020F0502020204030204" pitchFamily="34" charset="0"/>
                <a:ea typeface="Calibri" panose="020F0502020204030204" pitchFamily="34" charset="0"/>
                <a:cs typeface="Times New Roman" panose="02020603050405020304" pitchFamily="18" charset="0"/>
              </a:rPr>
              <a:t>Cramer</a:t>
            </a:r>
            <a:r>
              <a:rPr lang="tr-TR" sz="1500" dirty="0">
                <a:effectLst/>
                <a:latin typeface="Calibri" panose="020F0502020204030204" pitchFamily="34" charset="0"/>
                <a:ea typeface="Calibri" panose="020F0502020204030204" pitchFamily="34" charset="0"/>
                <a:cs typeface="Times New Roman" panose="02020603050405020304" pitchFamily="18" charset="0"/>
              </a:rPr>
              <a:t> ν katsayısı 1’e eşit olsa da, değişkenler arasında yalnızca bir yönde mükemmel bir ilişki vardır (Bölükbaşı &amp; Yıldırtan, 2009:345). </a:t>
            </a:r>
          </a:p>
          <a:p>
            <a:pPr marL="0" indent="0">
              <a:lnSpc>
                <a:spcPct val="107000"/>
              </a:lnSpc>
              <a:spcAft>
                <a:spcPts val="800"/>
              </a:spcAft>
              <a:buNone/>
            </a:pPr>
            <a:r>
              <a:rPr lang="tr-TR" sz="1500" b="1" dirty="0">
                <a:effectLst/>
                <a:latin typeface="Calibri" panose="020F0502020204030204" pitchFamily="34" charset="0"/>
                <a:ea typeface="Calibri" panose="020F0502020204030204" pitchFamily="34" charset="0"/>
                <a:cs typeface="Times New Roman" panose="02020603050405020304" pitchFamily="18" charset="0"/>
              </a:rPr>
              <a:t>Çoklu uyum analizi, </a:t>
            </a:r>
            <a:r>
              <a:rPr lang="tr-TR" sz="1500" dirty="0">
                <a:effectLst/>
                <a:latin typeface="Calibri" panose="020F0502020204030204" pitchFamily="34" charset="0"/>
                <a:ea typeface="Calibri" panose="020F0502020204030204" pitchFamily="34" charset="0"/>
                <a:cs typeface="Times New Roman" panose="02020603050405020304" pitchFamily="18" charset="0"/>
              </a:rPr>
              <a:t>üç ya da daha fazla değişken arasındaki ilişki yapısını inceleyen, değişkenlerin yorumlanmasını kolaylaştıran, çapraz tablolarda satır ve sütunlarda yer alan değişkenler arasındaki ilişkileri grafiksel olarak gösteren bir yöntemdir (</a:t>
            </a:r>
            <a:r>
              <a:rPr lang="tr-TR" sz="1500" dirty="0" err="1">
                <a:effectLst/>
                <a:latin typeface="Calibri" panose="020F0502020204030204" pitchFamily="34" charset="0"/>
                <a:ea typeface="Calibri" panose="020F0502020204030204" pitchFamily="34" charset="0"/>
                <a:cs typeface="Times New Roman" panose="02020603050405020304" pitchFamily="18" charset="0"/>
              </a:rPr>
              <a:t>Suner</a:t>
            </a:r>
            <a:r>
              <a:rPr lang="tr-TR" sz="1500" dirty="0">
                <a:effectLst/>
                <a:latin typeface="Calibri" panose="020F0502020204030204" pitchFamily="34" charset="0"/>
                <a:ea typeface="Calibri" panose="020F0502020204030204" pitchFamily="34" charset="0"/>
                <a:cs typeface="Times New Roman" panose="02020603050405020304" pitchFamily="18" charset="0"/>
              </a:rPr>
              <a:t> &amp; Çelikoğlu, 2010:43). </a:t>
            </a:r>
          </a:p>
          <a:p>
            <a:pPr marL="0" indent="0">
              <a:lnSpc>
                <a:spcPct val="107000"/>
              </a:lnSpc>
              <a:spcAft>
                <a:spcPts val="800"/>
              </a:spcAft>
              <a:buNone/>
            </a:pPr>
            <a:r>
              <a:rPr lang="tr-TR" sz="1500" b="1" dirty="0">
                <a:effectLst/>
                <a:latin typeface="Calibri" panose="020F0502020204030204" pitchFamily="34" charset="0"/>
                <a:ea typeface="Calibri" panose="020F0502020204030204" pitchFamily="34" charset="0"/>
                <a:cs typeface="Times New Roman" panose="02020603050405020304" pitchFamily="18" charset="0"/>
              </a:rPr>
              <a:t>K-</a:t>
            </a:r>
            <a:r>
              <a:rPr lang="tr-TR" sz="1500" b="1" dirty="0" err="1">
                <a:effectLst/>
                <a:latin typeface="Calibri" panose="020F0502020204030204" pitchFamily="34" charset="0"/>
                <a:ea typeface="Calibri" panose="020F0502020204030204" pitchFamily="34" charset="0"/>
                <a:cs typeface="Times New Roman" panose="02020603050405020304" pitchFamily="18" charset="0"/>
              </a:rPr>
              <a:t>Means</a:t>
            </a:r>
            <a:r>
              <a:rPr lang="tr-TR" sz="1500" b="1" dirty="0">
                <a:effectLst/>
                <a:latin typeface="Calibri" panose="020F0502020204030204" pitchFamily="34" charset="0"/>
                <a:ea typeface="Calibri" panose="020F0502020204030204" pitchFamily="34" charset="0"/>
                <a:cs typeface="Times New Roman" panose="02020603050405020304" pitchFamily="18" charset="0"/>
              </a:rPr>
              <a:t> kümeleme, </a:t>
            </a:r>
            <a:r>
              <a:rPr lang="tr-TR" sz="1500" dirty="0">
                <a:effectLst/>
                <a:latin typeface="Calibri" panose="020F0502020204030204" pitchFamily="34" charset="0"/>
                <a:ea typeface="Calibri" panose="020F0502020204030204" pitchFamily="34" charset="0"/>
                <a:cs typeface="Times New Roman" panose="02020603050405020304" pitchFamily="18" charset="0"/>
              </a:rPr>
              <a:t>verilerin özelliklerine göre hiçbir küme bilgisi olmadan her verinin sadece bir kümeye ait olabilmesini sağlayan kümeleme yöntemidir (Davidson, 2002). Bu nedenle, keskin bir kümeleme algoritmasıdır. Küme içi benzerliğin yüksek, fakat kümeler arası benzerliğin düşük olması amaçlanır. Küme benzerliği bir kümedeki nesnelerin ortalama değeri ile ölçülmektedir, bu da kümenin ağırlık merkezidir (Han vd., 2001).</a:t>
            </a:r>
          </a:p>
          <a:p>
            <a:pPr marL="0" indent="0">
              <a:buNone/>
            </a:pPr>
            <a:endParaRPr lang="tr-TR" dirty="0"/>
          </a:p>
        </p:txBody>
      </p:sp>
    </p:spTree>
    <p:extLst>
      <p:ext uri="{BB962C8B-B14F-4D97-AF65-F5344CB8AC3E}">
        <p14:creationId xmlns:p14="http://schemas.microsoft.com/office/powerpoint/2010/main" val="297964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pic>
        <p:nvPicPr>
          <p:cNvPr id="5" name="İçerik Yer Tutucusu 4">
            <a:extLst>
              <a:ext uri="{FF2B5EF4-FFF2-40B4-BE49-F238E27FC236}">
                <a16:creationId xmlns:a16="http://schemas.microsoft.com/office/drawing/2014/main" id="{931D4281-5033-C3F3-7811-3ADEF0550F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4065" y="852195"/>
            <a:ext cx="6220693" cy="2953162"/>
          </a:xfrm>
        </p:spPr>
      </p:pic>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3" y="3944549"/>
            <a:ext cx="9905999" cy="26246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Tablo 1’e göre alış veriş sitesi üzerinden incelenen üç kategori arasından tüm yaş aralıklarında en çok satın alınan ürün spor giyimdir. 55 ve üzerindeki müşterilerin diğer yaş aralıklarına göre alış veriş sitesi üzerinden daha az spor giyim satın aldıkları anlaşılmaktadır.</a:t>
            </a:r>
          </a:p>
          <a:p>
            <a:pPr marL="0" indent="0">
              <a:buNone/>
            </a:pPr>
            <a:endParaRPr lang="tr-TR" dirty="0"/>
          </a:p>
        </p:txBody>
      </p:sp>
    </p:spTree>
    <p:extLst>
      <p:ext uri="{BB962C8B-B14F-4D97-AF65-F5344CB8AC3E}">
        <p14:creationId xmlns:p14="http://schemas.microsoft.com/office/powerpoint/2010/main" val="345553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3" y="4221754"/>
            <a:ext cx="9905999" cy="26246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Tablo 2’ye göre hem erkek hem de bayan müşterilerin her ikisinin de çok satın alınan ürün spor giyim olup erkeklerin ikinci olarak kameraları, bayanlarında mutfak robotu satın aldıkları anlaşılmaktadır.</a:t>
            </a:r>
          </a:p>
        </p:txBody>
      </p:sp>
      <p:pic>
        <p:nvPicPr>
          <p:cNvPr id="8" name="İçerik Yer Tutucusu 7">
            <a:extLst>
              <a:ext uri="{FF2B5EF4-FFF2-40B4-BE49-F238E27FC236}">
                <a16:creationId xmlns:a16="http://schemas.microsoft.com/office/drawing/2014/main" id="{954B5330-30C4-6385-99E0-08A4257E68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6460" y="1871648"/>
            <a:ext cx="6115904" cy="1962424"/>
          </a:xfrm>
        </p:spPr>
      </p:pic>
    </p:spTree>
    <p:extLst>
      <p:ext uri="{BB962C8B-B14F-4D97-AF65-F5344CB8AC3E}">
        <p14:creationId xmlns:p14="http://schemas.microsoft.com/office/powerpoint/2010/main" val="278751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3" y="4253094"/>
            <a:ext cx="9905999" cy="25932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Tablo 3’e göre tüm bölgelerde de spor giyim öncelikli olarak tercih edilmektedir.</a:t>
            </a:r>
          </a:p>
        </p:txBody>
      </p:sp>
      <p:pic>
        <p:nvPicPr>
          <p:cNvPr id="6" name="İçerik Yer Tutucusu 5">
            <a:extLst>
              <a:ext uri="{FF2B5EF4-FFF2-40B4-BE49-F238E27FC236}">
                <a16:creationId xmlns:a16="http://schemas.microsoft.com/office/drawing/2014/main" id="{3DC12600-5A98-A9BC-E6B1-31E5B2D0DF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2171" y="852195"/>
            <a:ext cx="6144482" cy="3400900"/>
          </a:xfrm>
        </p:spPr>
      </p:pic>
    </p:spTree>
    <p:extLst>
      <p:ext uri="{BB962C8B-B14F-4D97-AF65-F5344CB8AC3E}">
        <p14:creationId xmlns:p14="http://schemas.microsoft.com/office/powerpoint/2010/main" val="382035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3" y="4253094"/>
            <a:ext cx="9905999" cy="25932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Tablo 4’e göre en çok satış yapılan şehir İstanbul ve en az satış yapılan şehir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Bayburt’dur</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Alışveriş verilerinde yaşın ürün seçiminde herhangi bir etkisi olup olmadığını belirlemek amacı ile çapraz tablo ile karşılaştırma yapabiliriz.</a:t>
            </a:r>
          </a:p>
        </p:txBody>
      </p:sp>
      <p:pic>
        <p:nvPicPr>
          <p:cNvPr id="8" name="İçerik Yer Tutucusu 7">
            <a:extLst>
              <a:ext uri="{FF2B5EF4-FFF2-40B4-BE49-F238E27FC236}">
                <a16:creationId xmlns:a16="http://schemas.microsoft.com/office/drawing/2014/main" id="{42AC4D3E-421A-C347-57EB-EC7D72D9FD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6934" y="1428286"/>
            <a:ext cx="6134956" cy="2695951"/>
          </a:xfrm>
        </p:spPr>
      </p:pic>
    </p:spTree>
    <p:extLst>
      <p:ext uri="{BB962C8B-B14F-4D97-AF65-F5344CB8AC3E}">
        <p14:creationId xmlns:p14="http://schemas.microsoft.com/office/powerpoint/2010/main" val="133291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08C497-FB3B-B8E5-E756-E414C85A7B0B}"/>
              </a:ext>
            </a:extLst>
          </p:cNvPr>
          <p:cNvSpPr>
            <a:spLocks noGrp="1"/>
          </p:cNvSpPr>
          <p:nvPr>
            <p:ph type="title"/>
          </p:nvPr>
        </p:nvSpPr>
        <p:spPr>
          <a:xfrm>
            <a:off x="1141413" y="288835"/>
            <a:ext cx="9905998" cy="563360"/>
          </a:xfrm>
        </p:spPr>
        <p:txBody>
          <a:bodyPr>
            <a:normAutofit fontScale="90000"/>
          </a:bodyPr>
          <a:lstStyle/>
          <a:p>
            <a:pPr algn="ctr"/>
            <a:r>
              <a:rPr lang="tr-TR" dirty="0"/>
              <a:t>Bulgular</a:t>
            </a:r>
          </a:p>
        </p:txBody>
      </p:sp>
      <p:sp>
        <p:nvSpPr>
          <p:cNvPr id="7" name="İçerik Yer Tutucusu 2">
            <a:extLst>
              <a:ext uri="{FF2B5EF4-FFF2-40B4-BE49-F238E27FC236}">
                <a16:creationId xmlns:a16="http://schemas.microsoft.com/office/drawing/2014/main" id="{2433BC6D-3B30-9314-7231-57CF8D108A3F}"/>
              </a:ext>
            </a:extLst>
          </p:cNvPr>
          <p:cNvSpPr txBox="1">
            <a:spLocks/>
          </p:cNvSpPr>
          <p:nvPr/>
        </p:nvSpPr>
        <p:spPr>
          <a:xfrm>
            <a:off x="1141413" y="4393907"/>
            <a:ext cx="9905999" cy="24524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Tablo 5’e göre müşterilerin % 45’i 25-34 arası yaş aralığında olup % 60’ı spor giyim ürünlerini satın aldığı ve müşterilerin % 27,4’ü 35-44 arası yaş aralığında olup, ürün tercihinde % 57’si spor giyim ürünlerini satın aldığı görülmektedir. </a:t>
            </a:r>
          </a:p>
          <a:p>
            <a:pPr marL="0" indent="0">
              <a:lnSpc>
                <a:spcPct val="107000"/>
              </a:lnSpc>
              <a:spcAft>
                <a:spcPts val="800"/>
              </a:spcAft>
              <a:buNone/>
            </a:pPr>
            <a:r>
              <a:rPr lang="tr-TR" sz="1800" dirty="0">
                <a:effectLst/>
                <a:latin typeface="Calibri" panose="020F0502020204030204" pitchFamily="34" charset="0"/>
                <a:ea typeface="Calibri" panose="020F0502020204030204" pitchFamily="34" charset="0"/>
                <a:cs typeface="Times New Roman" panose="02020603050405020304" pitchFamily="18" charset="0"/>
              </a:rPr>
              <a:t>Yaş ile ürün değişkenleri arasında anlamlı bir ilişki olup olmadığını anlamak için Tablo 5’ten elde edilen verilere ki-kare testi uygulayabiliriz.</a:t>
            </a:r>
          </a:p>
        </p:txBody>
      </p:sp>
      <p:pic>
        <p:nvPicPr>
          <p:cNvPr id="6" name="İçerik Yer Tutucusu 5">
            <a:extLst>
              <a:ext uri="{FF2B5EF4-FFF2-40B4-BE49-F238E27FC236}">
                <a16:creationId xmlns:a16="http://schemas.microsoft.com/office/drawing/2014/main" id="{C14386CE-6FC3-9EA0-C241-F937CC9316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7905" y="852195"/>
            <a:ext cx="5713013" cy="3541712"/>
          </a:xfrm>
        </p:spPr>
      </p:pic>
    </p:spTree>
    <p:extLst>
      <p:ext uri="{BB962C8B-B14F-4D97-AF65-F5344CB8AC3E}">
        <p14:creationId xmlns:p14="http://schemas.microsoft.com/office/powerpoint/2010/main" val="3551502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TM04033919[[fn=Devre]]</Template>
  <TotalTime>54</TotalTime>
  <Words>1402</Words>
  <Application>Microsoft Office PowerPoint</Application>
  <PresentationFormat>Geniş ekran</PresentationFormat>
  <Paragraphs>64</Paragraphs>
  <Slides>21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21</vt:i4>
      </vt:variant>
    </vt:vector>
  </HeadingPairs>
  <TitlesOfParts>
    <vt:vector size="25" baseType="lpstr">
      <vt:lpstr>Arial</vt:lpstr>
      <vt:lpstr>Calibri</vt:lpstr>
      <vt:lpstr>Tw Cen MT</vt:lpstr>
      <vt:lpstr>Devre</vt:lpstr>
      <vt:lpstr>E-Ticarette veri madenciliği yaklaşımı</vt:lpstr>
      <vt:lpstr>ÖZET </vt:lpstr>
      <vt:lpstr>Ana Başlık</vt:lpstr>
      <vt:lpstr>Materyal ve metod</vt:lpstr>
      <vt:lpstr>Bulgular</vt:lpstr>
      <vt:lpstr>Bulgular</vt:lpstr>
      <vt:lpstr>Bulgular</vt:lpstr>
      <vt:lpstr>Bulgular</vt:lpstr>
      <vt:lpstr>Bulgular</vt:lpstr>
      <vt:lpstr>Bulgular</vt:lpstr>
      <vt:lpstr>Bulgular</vt:lpstr>
      <vt:lpstr>Bulgular</vt:lpstr>
      <vt:lpstr>Bulgular</vt:lpstr>
      <vt:lpstr>Bulgular</vt:lpstr>
      <vt:lpstr>Bulgular</vt:lpstr>
      <vt:lpstr>Bulgular</vt:lpstr>
      <vt:lpstr>Bulgular</vt:lpstr>
      <vt:lpstr>Bulgular</vt:lpstr>
      <vt:lpstr>Bulgular</vt:lpstr>
      <vt:lpstr>Bulgular</vt:lpstr>
      <vt:lpstr>Ali Kerem Şimşek 9501228951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E-Ticarette veri madenciliği yaklaşımı</dc:title>
  <dc:creator>Ali Kerem Şimşek</dc:creator>
  <cp:lastModifiedBy>Ali Kerem Şimşek</cp:lastModifiedBy>
  <cp:revision>10</cp:revision>
  <dcterms:created xsi:type="dcterms:W3CDTF">2022-11-12T22:03:06Z</dcterms:created>
  <dcterms:modified xsi:type="dcterms:W3CDTF">2022-11-13T19:40:54Z</dcterms:modified>
</cp:coreProperties>
</file>