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8" r:id="rId4"/>
    <p:sldId id="257" r:id="rId5"/>
    <p:sldId id="269" r:id="rId6"/>
    <p:sldId id="259" r:id="rId7"/>
    <p:sldId id="260" r:id="rId8"/>
    <p:sldId id="261" r:id="rId9"/>
    <p:sldId id="262" r:id="rId10"/>
    <p:sldId id="263" r:id="rId11"/>
    <p:sldId id="270" r:id="rId12"/>
    <p:sldId id="264" r:id="rId13"/>
    <p:sldId id="271" r:id="rId14"/>
    <p:sldId id="265" r:id="rId15"/>
    <p:sldId id="272" r:id="rId16"/>
    <p:sldId id="266" r:id="rId17"/>
    <p:sldId id="267" r:id="rId18"/>
    <p:sldId id="273" r:id="rId19"/>
    <p:sldId id="274" r:id="rId20"/>
    <p:sldId id="275" r:id="rId21"/>
    <p:sldId id="276" r:id="rId22"/>
    <p:sldId id="277" r:id="rId23"/>
    <p:sldId id="278"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A0F4E-907F-45E7-9A02-BEE426BE38C8}" type="datetimeFigureOut">
              <a:rPr lang="tr-TR" smtClean="0"/>
              <a:t>5.08.2023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07132-BEB8-493E-9A66-23432DCC7125}" type="slidenum">
              <a:rPr lang="tr-TR" smtClean="0"/>
              <a:t>‹#›</a:t>
            </a:fld>
            <a:endParaRPr lang="tr-TR"/>
          </a:p>
        </p:txBody>
      </p:sp>
    </p:spTree>
    <p:extLst>
      <p:ext uri="{BB962C8B-B14F-4D97-AF65-F5344CB8AC3E}">
        <p14:creationId xmlns:p14="http://schemas.microsoft.com/office/powerpoint/2010/main" val="1743618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FEEAF9-F119-9DB6-4C20-C8CCE5693FD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98D7017-A041-3E68-1C72-0804A5DD6C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E833614-1DCE-EA37-D1AD-99700A138928}"/>
              </a:ext>
            </a:extLst>
          </p:cNvPr>
          <p:cNvSpPr>
            <a:spLocks noGrp="1"/>
          </p:cNvSpPr>
          <p:nvPr>
            <p:ph type="dt" sz="half" idx="10"/>
          </p:nvPr>
        </p:nvSpPr>
        <p:spPr/>
        <p:txBody>
          <a:bodyPr/>
          <a:lstStyle/>
          <a:p>
            <a:fld id="{46822919-9D42-4CCA-BDB0-82823F0329AB}" type="datetimeFigureOut">
              <a:rPr lang="tr-TR" smtClean="0"/>
              <a:t>5.08.2023</a:t>
            </a:fld>
            <a:endParaRPr lang="tr-TR"/>
          </a:p>
        </p:txBody>
      </p:sp>
      <p:sp>
        <p:nvSpPr>
          <p:cNvPr id="5" name="Alt Bilgi Yer Tutucusu 4">
            <a:extLst>
              <a:ext uri="{FF2B5EF4-FFF2-40B4-BE49-F238E27FC236}">
                <a16:creationId xmlns:a16="http://schemas.microsoft.com/office/drawing/2014/main" id="{D61FCCD4-64B4-7454-8ECB-A760A652AAB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1BB067B-B374-B879-4C93-B4990873CC7C}"/>
              </a:ext>
            </a:extLst>
          </p:cNvPr>
          <p:cNvSpPr>
            <a:spLocks noGrp="1"/>
          </p:cNvSpPr>
          <p:nvPr>
            <p:ph type="sldNum" sz="quarter" idx="12"/>
          </p:nvPr>
        </p:nvSpPr>
        <p:spPr/>
        <p:txBody>
          <a:bodyPr/>
          <a:lstStyle/>
          <a:p>
            <a:fld id="{434E459E-9B33-48ED-A1C6-D6F0203FEE3D}" type="slidenum">
              <a:rPr lang="tr-TR" smtClean="0"/>
              <a:t>‹#›</a:t>
            </a:fld>
            <a:endParaRPr lang="tr-TR"/>
          </a:p>
        </p:txBody>
      </p:sp>
    </p:spTree>
    <p:extLst>
      <p:ext uri="{BB962C8B-B14F-4D97-AF65-F5344CB8AC3E}">
        <p14:creationId xmlns:p14="http://schemas.microsoft.com/office/powerpoint/2010/main" val="229214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111C1B-BB0F-46B2-49F9-58781DBDDF3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82BD499-18A5-F91E-714A-136913E1B45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C23D8AC-2AAE-2AE2-46E0-88F0AB4A30BE}"/>
              </a:ext>
            </a:extLst>
          </p:cNvPr>
          <p:cNvSpPr>
            <a:spLocks noGrp="1"/>
          </p:cNvSpPr>
          <p:nvPr>
            <p:ph type="dt" sz="half" idx="10"/>
          </p:nvPr>
        </p:nvSpPr>
        <p:spPr/>
        <p:txBody>
          <a:bodyPr/>
          <a:lstStyle/>
          <a:p>
            <a:fld id="{46822919-9D42-4CCA-BDB0-82823F0329AB}" type="datetimeFigureOut">
              <a:rPr lang="tr-TR" smtClean="0"/>
              <a:t>5.08.2023</a:t>
            </a:fld>
            <a:endParaRPr lang="tr-TR"/>
          </a:p>
        </p:txBody>
      </p:sp>
      <p:sp>
        <p:nvSpPr>
          <p:cNvPr id="5" name="Alt Bilgi Yer Tutucusu 4">
            <a:extLst>
              <a:ext uri="{FF2B5EF4-FFF2-40B4-BE49-F238E27FC236}">
                <a16:creationId xmlns:a16="http://schemas.microsoft.com/office/drawing/2014/main" id="{64CAED9C-EF24-7D54-27E1-CA41158A5D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FB50DB3-156B-C8AC-A693-D021BD1BE14D}"/>
              </a:ext>
            </a:extLst>
          </p:cNvPr>
          <p:cNvSpPr>
            <a:spLocks noGrp="1"/>
          </p:cNvSpPr>
          <p:nvPr>
            <p:ph type="sldNum" sz="quarter" idx="12"/>
          </p:nvPr>
        </p:nvSpPr>
        <p:spPr/>
        <p:txBody>
          <a:bodyPr/>
          <a:lstStyle/>
          <a:p>
            <a:fld id="{434E459E-9B33-48ED-A1C6-D6F0203FEE3D}" type="slidenum">
              <a:rPr lang="tr-TR" smtClean="0"/>
              <a:t>‹#›</a:t>
            </a:fld>
            <a:endParaRPr lang="tr-TR"/>
          </a:p>
        </p:txBody>
      </p:sp>
    </p:spTree>
    <p:extLst>
      <p:ext uri="{BB962C8B-B14F-4D97-AF65-F5344CB8AC3E}">
        <p14:creationId xmlns:p14="http://schemas.microsoft.com/office/powerpoint/2010/main" val="54311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063947E-A222-0F22-37D2-3396575D63A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8BC8B85-0903-FCF3-36C7-5BB889ABC08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4738227-FE03-6D87-006D-C7F3AEF01FB6}"/>
              </a:ext>
            </a:extLst>
          </p:cNvPr>
          <p:cNvSpPr>
            <a:spLocks noGrp="1"/>
          </p:cNvSpPr>
          <p:nvPr>
            <p:ph type="dt" sz="half" idx="10"/>
          </p:nvPr>
        </p:nvSpPr>
        <p:spPr/>
        <p:txBody>
          <a:bodyPr/>
          <a:lstStyle/>
          <a:p>
            <a:fld id="{46822919-9D42-4CCA-BDB0-82823F0329AB}" type="datetimeFigureOut">
              <a:rPr lang="tr-TR" smtClean="0"/>
              <a:t>5.08.2023</a:t>
            </a:fld>
            <a:endParaRPr lang="tr-TR"/>
          </a:p>
        </p:txBody>
      </p:sp>
      <p:sp>
        <p:nvSpPr>
          <p:cNvPr id="5" name="Alt Bilgi Yer Tutucusu 4">
            <a:extLst>
              <a:ext uri="{FF2B5EF4-FFF2-40B4-BE49-F238E27FC236}">
                <a16:creationId xmlns:a16="http://schemas.microsoft.com/office/drawing/2014/main" id="{1E74EBD1-B8E8-A65B-04C3-F289F94E17D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BD4D71A-A80E-B0F7-6E82-33D96DB4AD68}"/>
              </a:ext>
            </a:extLst>
          </p:cNvPr>
          <p:cNvSpPr>
            <a:spLocks noGrp="1"/>
          </p:cNvSpPr>
          <p:nvPr>
            <p:ph type="sldNum" sz="quarter" idx="12"/>
          </p:nvPr>
        </p:nvSpPr>
        <p:spPr/>
        <p:txBody>
          <a:bodyPr/>
          <a:lstStyle/>
          <a:p>
            <a:fld id="{434E459E-9B33-48ED-A1C6-D6F0203FEE3D}" type="slidenum">
              <a:rPr lang="tr-TR" smtClean="0"/>
              <a:t>‹#›</a:t>
            </a:fld>
            <a:endParaRPr lang="tr-TR"/>
          </a:p>
        </p:txBody>
      </p:sp>
    </p:spTree>
    <p:extLst>
      <p:ext uri="{BB962C8B-B14F-4D97-AF65-F5344CB8AC3E}">
        <p14:creationId xmlns:p14="http://schemas.microsoft.com/office/powerpoint/2010/main" val="2803259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883A36-FF90-F615-FF87-701D4D4200E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8F2259B-AFE1-C00D-21A8-8F979BE3866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C45481B-6504-E9F6-214B-9E9E0E30D484}"/>
              </a:ext>
            </a:extLst>
          </p:cNvPr>
          <p:cNvSpPr>
            <a:spLocks noGrp="1"/>
          </p:cNvSpPr>
          <p:nvPr>
            <p:ph type="dt" sz="half" idx="10"/>
          </p:nvPr>
        </p:nvSpPr>
        <p:spPr/>
        <p:txBody>
          <a:bodyPr/>
          <a:lstStyle/>
          <a:p>
            <a:fld id="{46822919-9D42-4CCA-BDB0-82823F0329AB}" type="datetimeFigureOut">
              <a:rPr lang="tr-TR" smtClean="0"/>
              <a:t>5.08.2023</a:t>
            </a:fld>
            <a:endParaRPr lang="tr-TR"/>
          </a:p>
        </p:txBody>
      </p:sp>
      <p:sp>
        <p:nvSpPr>
          <p:cNvPr id="5" name="Alt Bilgi Yer Tutucusu 4">
            <a:extLst>
              <a:ext uri="{FF2B5EF4-FFF2-40B4-BE49-F238E27FC236}">
                <a16:creationId xmlns:a16="http://schemas.microsoft.com/office/drawing/2014/main" id="{D826301E-EA73-526F-E9E6-7D858EF23E4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AE4684D-58D2-E15C-4534-94614310A335}"/>
              </a:ext>
            </a:extLst>
          </p:cNvPr>
          <p:cNvSpPr>
            <a:spLocks noGrp="1"/>
          </p:cNvSpPr>
          <p:nvPr>
            <p:ph type="sldNum" sz="quarter" idx="12"/>
          </p:nvPr>
        </p:nvSpPr>
        <p:spPr/>
        <p:txBody>
          <a:bodyPr/>
          <a:lstStyle/>
          <a:p>
            <a:fld id="{434E459E-9B33-48ED-A1C6-D6F0203FEE3D}" type="slidenum">
              <a:rPr lang="tr-TR" smtClean="0"/>
              <a:t>‹#›</a:t>
            </a:fld>
            <a:endParaRPr lang="tr-TR"/>
          </a:p>
        </p:txBody>
      </p:sp>
    </p:spTree>
    <p:extLst>
      <p:ext uri="{BB962C8B-B14F-4D97-AF65-F5344CB8AC3E}">
        <p14:creationId xmlns:p14="http://schemas.microsoft.com/office/powerpoint/2010/main" val="199985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B2CB01-8732-4695-DD9C-283D15EB600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BE6ED1C-04DA-DEB9-F777-75D7C6771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257F4D3-3C8A-5984-A508-D076B7835A17}"/>
              </a:ext>
            </a:extLst>
          </p:cNvPr>
          <p:cNvSpPr>
            <a:spLocks noGrp="1"/>
          </p:cNvSpPr>
          <p:nvPr>
            <p:ph type="dt" sz="half" idx="10"/>
          </p:nvPr>
        </p:nvSpPr>
        <p:spPr/>
        <p:txBody>
          <a:bodyPr/>
          <a:lstStyle/>
          <a:p>
            <a:fld id="{46822919-9D42-4CCA-BDB0-82823F0329AB}" type="datetimeFigureOut">
              <a:rPr lang="tr-TR" smtClean="0"/>
              <a:t>5.08.2023</a:t>
            </a:fld>
            <a:endParaRPr lang="tr-TR"/>
          </a:p>
        </p:txBody>
      </p:sp>
      <p:sp>
        <p:nvSpPr>
          <p:cNvPr id="5" name="Alt Bilgi Yer Tutucusu 4">
            <a:extLst>
              <a:ext uri="{FF2B5EF4-FFF2-40B4-BE49-F238E27FC236}">
                <a16:creationId xmlns:a16="http://schemas.microsoft.com/office/drawing/2014/main" id="{2EB9282A-5BCE-B418-E150-C286DD1EF09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098C651-410A-1030-F9ED-7F6C268036BF}"/>
              </a:ext>
            </a:extLst>
          </p:cNvPr>
          <p:cNvSpPr>
            <a:spLocks noGrp="1"/>
          </p:cNvSpPr>
          <p:nvPr>
            <p:ph type="sldNum" sz="quarter" idx="12"/>
          </p:nvPr>
        </p:nvSpPr>
        <p:spPr/>
        <p:txBody>
          <a:bodyPr/>
          <a:lstStyle/>
          <a:p>
            <a:fld id="{434E459E-9B33-48ED-A1C6-D6F0203FEE3D}" type="slidenum">
              <a:rPr lang="tr-TR" smtClean="0"/>
              <a:t>‹#›</a:t>
            </a:fld>
            <a:endParaRPr lang="tr-TR"/>
          </a:p>
        </p:txBody>
      </p:sp>
    </p:spTree>
    <p:extLst>
      <p:ext uri="{BB962C8B-B14F-4D97-AF65-F5344CB8AC3E}">
        <p14:creationId xmlns:p14="http://schemas.microsoft.com/office/powerpoint/2010/main" val="4001151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FF4D7C-72EE-5708-5052-F26B412B0AE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3DBFF67-A181-3AEF-4E9C-B0ADAE10F16B}"/>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23B1028-271A-43D7-C78D-BCAB61123EE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3FDD112-D872-2993-7433-9B5B693A8B3B}"/>
              </a:ext>
            </a:extLst>
          </p:cNvPr>
          <p:cNvSpPr>
            <a:spLocks noGrp="1"/>
          </p:cNvSpPr>
          <p:nvPr>
            <p:ph type="dt" sz="half" idx="10"/>
          </p:nvPr>
        </p:nvSpPr>
        <p:spPr/>
        <p:txBody>
          <a:bodyPr/>
          <a:lstStyle/>
          <a:p>
            <a:fld id="{46822919-9D42-4CCA-BDB0-82823F0329AB}" type="datetimeFigureOut">
              <a:rPr lang="tr-TR" smtClean="0"/>
              <a:t>5.08.2023</a:t>
            </a:fld>
            <a:endParaRPr lang="tr-TR"/>
          </a:p>
        </p:txBody>
      </p:sp>
      <p:sp>
        <p:nvSpPr>
          <p:cNvPr id="6" name="Alt Bilgi Yer Tutucusu 5">
            <a:extLst>
              <a:ext uri="{FF2B5EF4-FFF2-40B4-BE49-F238E27FC236}">
                <a16:creationId xmlns:a16="http://schemas.microsoft.com/office/drawing/2014/main" id="{D86B082E-FE80-37CB-022C-464259A1437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A329768-4BA0-11B1-0756-79FCEFDF4F14}"/>
              </a:ext>
            </a:extLst>
          </p:cNvPr>
          <p:cNvSpPr>
            <a:spLocks noGrp="1"/>
          </p:cNvSpPr>
          <p:nvPr>
            <p:ph type="sldNum" sz="quarter" idx="12"/>
          </p:nvPr>
        </p:nvSpPr>
        <p:spPr/>
        <p:txBody>
          <a:bodyPr/>
          <a:lstStyle/>
          <a:p>
            <a:fld id="{434E459E-9B33-48ED-A1C6-D6F0203FEE3D}" type="slidenum">
              <a:rPr lang="tr-TR" smtClean="0"/>
              <a:t>‹#›</a:t>
            </a:fld>
            <a:endParaRPr lang="tr-TR"/>
          </a:p>
        </p:txBody>
      </p:sp>
    </p:spTree>
    <p:extLst>
      <p:ext uri="{BB962C8B-B14F-4D97-AF65-F5344CB8AC3E}">
        <p14:creationId xmlns:p14="http://schemas.microsoft.com/office/powerpoint/2010/main" val="72272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C77DA9-3538-E607-5DCA-F99E9E2F422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C3C6FCF-4CB6-0E5C-07B3-F42997CB14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2B8FFCE-1ACD-E349-DF1C-B13F77BF2E3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67C9252-F36B-D6E8-2624-B752D0E293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723CB7B-C2CE-0247-5FC4-1EEDB6F4402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975189A-BB74-0785-4A34-97E947F0C2AA}"/>
              </a:ext>
            </a:extLst>
          </p:cNvPr>
          <p:cNvSpPr>
            <a:spLocks noGrp="1"/>
          </p:cNvSpPr>
          <p:nvPr>
            <p:ph type="dt" sz="half" idx="10"/>
          </p:nvPr>
        </p:nvSpPr>
        <p:spPr/>
        <p:txBody>
          <a:bodyPr/>
          <a:lstStyle/>
          <a:p>
            <a:fld id="{46822919-9D42-4CCA-BDB0-82823F0329AB}" type="datetimeFigureOut">
              <a:rPr lang="tr-TR" smtClean="0"/>
              <a:t>5.08.2023</a:t>
            </a:fld>
            <a:endParaRPr lang="tr-TR"/>
          </a:p>
        </p:txBody>
      </p:sp>
      <p:sp>
        <p:nvSpPr>
          <p:cNvPr id="8" name="Alt Bilgi Yer Tutucusu 7">
            <a:extLst>
              <a:ext uri="{FF2B5EF4-FFF2-40B4-BE49-F238E27FC236}">
                <a16:creationId xmlns:a16="http://schemas.microsoft.com/office/drawing/2014/main" id="{09C3DE4D-AEA1-7B76-0F81-CC0913E038C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28705FD-5618-1DB3-3C7B-0A86A4F31FE4}"/>
              </a:ext>
            </a:extLst>
          </p:cNvPr>
          <p:cNvSpPr>
            <a:spLocks noGrp="1"/>
          </p:cNvSpPr>
          <p:nvPr>
            <p:ph type="sldNum" sz="quarter" idx="12"/>
          </p:nvPr>
        </p:nvSpPr>
        <p:spPr/>
        <p:txBody>
          <a:bodyPr/>
          <a:lstStyle/>
          <a:p>
            <a:fld id="{434E459E-9B33-48ED-A1C6-D6F0203FEE3D}" type="slidenum">
              <a:rPr lang="tr-TR" smtClean="0"/>
              <a:t>‹#›</a:t>
            </a:fld>
            <a:endParaRPr lang="tr-TR"/>
          </a:p>
        </p:txBody>
      </p:sp>
    </p:spTree>
    <p:extLst>
      <p:ext uri="{BB962C8B-B14F-4D97-AF65-F5344CB8AC3E}">
        <p14:creationId xmlns:p14="http://schemas.microsoft.com/office/powerpoint/2010/main" val="372023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CAFE29-184F-A25E-ECC1-1E95F623DA1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4ECF014-443A-DD12-12C5-2289750C9435}"/>
              </a:ext>
            </a:extLst>
          </p:cNvPr>
          <p:cNvSpPr>
            <a:spLocks noGrp="1"/>
          </p:cNvSpPr>
          <p:nvPr>
            <p:ph type="dt" sz="half" idx="10"/>
          </p:nvPr>
        </p:nvSpPr>
        <p:spPr/>
        <p:txBody>
          <a:bodyPr/>
          <a:lstStyle/>
          <a:p>
            <a:fld id="{46822919-9D42-4CCA-BDB0-82823F0329AB}" type="datetimeFigureOut">
              <a:rPr lang="tr-TR" smtClean="0"/>
              <a:t>5.08.2023</a:t>
            </a:fld>
            <a:endParaRPr lang="tr-TR"/>
          </a:p>
        </p:txBody>
      </p:sp>
      <p:sp>
        <p:nvSpPr>
          <p:cNvPr id="4" name="Alt Bilgi Yer Tutucusu 3">
            <a:extLst>
              <a:ext uri="{FF2B5EF4-FFF2-40B4-BE49-F238E27FC236}">
                <a16:creationId xmlns:a16="http://schemas.microsoft.com/office/drawing/2014/main" id="{8D3CE0BE-A298-13F0-D9D9-470D3E287E9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34C0B61-67FA-E715-DCC2-FF38FAED8612}"/>
              </a:ext>
            </a:extLst>
          </p:cNvPr>
          <p:cNvSpPr>
            <a:spLocks noGrp="1"/>
          </p:cNvSpPr>
          <p:nvPr>
            <p:ph type="sldNum" sz="quarter" idx="12"/>
          </p:nvPr>
        </p:nvSpPr>
        <p:spPr/>
        <p:txBody>
          <a:bodyPr/>
          <a:lstStyle/>
          <a:p>
            <a:fld id="{434E459E-9B33-48ED-A1C6-D6F0203FEE3D}" type="slidenum">
              <a:rPr lang="tr-TR" smtClean="0"/>
              <a:t>‹#›</a:t>
            </a:fld>
            <a:endParaRPr lang="tr-TR"/>
          </a:p>
        </p:txBody>
      </p:sp>
    </p:spTree>
    <p:extLst>
      <p:ext uri="{BB962C8B-B14F-4D97-AF65-F5344CB8AC3E}">
        <p14:creationId xmlns:p14="http://schemas.microsoft.com/office/powerpoint/2010/main" val="173323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5F7BAA6-233E-46A5-9771-6867CC16B5D7}"/>
              </a:ext>
            </a:extLst>
          </p:cNvPr>
          <p:cNvSpPr>
            <a:spLocks noGrp="1"/>
          </p:cNvSpPr>
          <p:nvPr>
            <p:ph type="dt" sz="half" idx="10"/>
          </p:nvPr>
        </p:nvSpPr>
        <p:spPr/>
        <p:txBody>
          <a:bodyPr/>
          <a:lstStyle/>
          <a:p>
            <a:fld id="{46822919-9D42-4CCA-BDB0-82823F0329AB}" type="datetimeFigureOut">
              <a:rPr lang="tr-TR" smtClean="0"/>
              <a:t>5.08.2023</a:t>
            </a:fld>
            <a:endParaRPr lang="tr-TR"/>
          </a:p>
        </p:txBody>
      </p:sp>
      <p:sp>
        <p:nvSpPr>
          <p:cNvPr id="3" name="Alt Bilgi Yer Tutucusu 2">
            <a:extLst>
              <a:ext uri="{FF2B5EF4-FFF2-40B4-BE49-F238E27FC236}">
                <a16:creationId xmlns:a16="http://schemas.microsoft.com/office/drawing/2014/main" id="{6E30740C-3E9D-B214-E7C6-F80FEC3A6E7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CD937A5-0396-A03D-CD0E-B3A79CB54157}"/>
              </a:ext>
            </a:extLst>
          </p:cNvPr>
          <p:cNvSpPr>
            <a:spLocks noGrp="1"/>
          </p:cNvSpPr>
          <p:nvPr>
            <p:ph type="sldNum" sz="quarter" idx="12"/>
          </p:nvPr>
        </p:nvSpPr>
        <p:spPr/>
        <p:txBody>
          <a:bodyPr/>
          <a:lstStyle/>
          <a:p>
            <a:fld id="{434E459E-9B33-48ED-A1C6-D6F0203FEE3D}" type="slidenum">
              <a:rPr lang="tr-TR" smtClean="0"/>
              <a:t>‹#›</a:t>
            </a:fld>
            <a:endParaRPr lang="tr-TR"/>
          </a:p>
        </p:txBody>
      </p:sp>
    </p:spTree>
    <p:extLst>
      <p:ext uri="{BB962C8B-B14F-4D97-AF65-F5344CB8AC3E}">
        <p14:creationId xmlns:p14="http://schemas.microsoft.com/office/powerpoint/2010/main" val="129546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37DE63-7F25-2D44-406D-FF8A524ACA5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7E9BE00-C42B-AF90-9563-AD6145248D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6419403-16E0-62FC-3120-1A896A6E6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E7BD435-5C4C-DA96-52A2-E29078A1ECB7}"/>
              </a:ext>
            </a:extLst>
          </p:cNvPr>
          <p:cNvSpPr>
            <a:spLocks noGrp="1"/>
          </p:cNvSpPr>
          <p:nvPr>
            <p:ph type="dt" sz="half" idx="10"/>
          </p:nvPr>
        </p:nvSpPr>
        <p:spPr/>
        <p:txBody>
          <a:bodyPr/>
          <a:lstStyle/>
          <a:p>
            <a:fld id="{46822919-9D42-4CCA-BDB0-82823F0329AB}" type="datetimeFigureOut">
              <a:rPr lang="tr-TR" smtClean="0"/>
              <a:t>5.08.2023</a:t>
            </a:fld>
            <a:endParaRPr lang="tr-TR"/>
          </a:p>
        </p:txBody>
      </p:sp>
      <p:sp>
        <p:nvSpPr>
          <p:cNvPr id="6" name="Alt Bilgi Yer Tutucusu 5">
            <a:extLst>
              <a:ext uri="{FF2B5EF4-FFF2-40B4-BE49-F238E27FC236}">
                <a16:creationId xmlns:a16="http://schemas.microsoft.com/office/drawing/2014/main" id="{D5C8EBC3-759B-105B-6A3A-802A2281778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55E5753-C717-8937-BFCB-0469D90DA418}"/>
              </a:ext>
            </a:extLst>
          </p:cNvPr>
          <p:cNvSpPr>
            <a:spLocks noGrp="1"/>
          </p:cNvSpPr>
          <p:nvPr>
            <p:ph type="sldNum" sz="quarter" idx="12"/>
          </p:nvPr>
        </p:nvSpPr>
        <p:spPr/>
        <p:txBody>
          <a:bodyPr/>
          <a:lstStyle/>
          <a:p>
            <a:fld id="{434E459E-9B33-48ED-A1C6-D6F0203FEE3D}" type="slidenum">
              <a:rPr lang="tr-TR" smtClean="0"/>
              <a:t>‹#›</a:t>
            </a:fld>
            <a:endParaRPr lang="tr-TR"/>
          </a:p>
        </p:txBody>
      </p:sp>
    </p:spTree>
    <p:extLst>
      <p:ext uri="{BB962C8B-B14F-4D97-AF65-F5344CB8AC3E}">
        <p14:creationId xmlns:p14="http://schemas.microsoft.com/office/powerpoint/2010/main" val="424004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06728C-FB43-E368-2B51-558CB4032FC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E7D192A-67BD-7F6A-9753-23F9CD741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D1CDBFD-6A9A-1839-DEEB-186B32E8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17E5251-5FC0-CEEB-B12F-2EEC2A014B8E}"/>
              </a:ext>
            </a:extLst>
          </p:cNvPr>
          <p:cNvSpPr>
            <a:spLocks noGrp="1"/>
          </p:cNvSpPr>
          <p:nvPr>
            <p:ph type="dt" sz="half" idx="10"/>
          </p:nvPr>
        </p:nvSpPr>
        <p:spPr/>
        <p:txBody>
          <a:bodyPr/>
          <a:lstStyle/>
          <a:p>
            <a:fld id="{46822919-9D42-4CCA-BDB0-82823F0329AB}" type="datetimeFigureOut">
              <a:rPr lang="tr-TR" smtClean="0"/>
              <a:t>5.08.2023</a:t>
            </a:fld>
            <a:endParaRPr lang="tr-TR"/>
          </a:p>
        </p:txBody>
      </p:sp>
      <p:sp>
        <p:nvSpPr>
          <p:cNvPr id="6" name="Alt Bilgi Yer Tutucusu 5">
            <a:extLst>
              <a:ext uri="{FF2B5EF4-FFF2-40B4-BE49-F238E27FC236}">
                <a16:creationId xmlns:a16="http://schemas.microsoft.com/office/drawing/2014/main" id="{9DE4612B-62FE-682A-48B3-48C2450B169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A905ED2-9124-6B3F-2225-49AA15C977E0}"/>
              </a:ext>
            </a:extLst>
          </p:cNvPr>
          <p:cNvSpPr>
            <a:spLocks noGrp="1"/>
          </p:cNvSpPr>
          <p:nvPr>
            <p:ph type="sldNum" sz="quarter" idx="12"/>
          </p:nvPr>
        </p:nvSpPr>
        <p:spPr/>
        <p:txBody>
          <a:bodyPr/>
          <a:lstStyle/>
          <a:p>
            <a:fld id="{434E459E-9B33-48ED-A1C6-D6F0203FEE3D}" type="slidenum">
              <a:rPr lang="tr-TR" smtClean="0"/>
              <a:t>‹#›</a:t>
            </a:fld>
            <a:endParaRPr lang="tr-TR"/>
          </a:p>
        </p:txBody>
      </p:sp>
    </p:spTree>
    <p:extLst>
      <p:ext uri="{BB962C8B-B14F-4D97-AF65-F5344CB8AC3E}">
        <p14:creationId xmlns:p14="http://schemas.microsoft.com/office/powerpoint/2010/main" val="269191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FB52F4A-1AAF-5FC5-CE7E-1B4691215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BE649C9-ED81-0DED-2423-FE6BA7A521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6EE6FC1-2960-F690-47E7-9337CB18D0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22919-9D42-4CCA-BDB0-82823F0329AB}" type="datetimeFigureOut">
              <a:rPr lang="tr-TR" smtClean="0"/>
              <a:t>5.08.2023</a:t>
            </a:fld>
            <a:endParaRPr lang="tr-TR"/>
          </a:p>
        </p:txBody>
      </p:sp>
      <p:sp>
        <p:nvSpPr>
          <p:cNvPr id="5" name="Alt Bilgi Yer Tutucusu 4">
            <a:extLst>
              <a:ext uri="{FF2B5EF4-FFF2-40B4-BE49-F238E27FC236}">
                <a16:creationId xmlns:a16="http://schemas.microsoft.com/office/drawing/2014/main" id="{85E1133D-4242-71A9-F244-42250D90E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A0AA81E-206C-F1B9-4102-5A711991B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E459E-9B33-48ED-A1C6-D6F0203FEE3D}" type="slidenum">
              <a:rPr lang="tr-TR" smtClean="0"/>
              <a:t>‹#›</a:t>
            </a:fld>
            <a:endParaRPr lang="tr-TR"/>
          </a:p>
        </p:txBody>
      </p:sp>
    </p:spTree>
    <p:extLst>
      <p:ext uri="{BB962C8B-B14F-4D97-AF65-F5344CB8AC3E}">
        <p14:creationId xmlns:p14="http://schemas.microsoft.com/office/powerpoint/2010/main" val="60115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1.wdp"/><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creativecommons.org/licenses/by/3.0/" TargetMode="External"/><Relationship Id="rId4" Type="http://schemas.openxmlformats.org/officeDocument/2006/relationships/hyperlink" Target="https://www.flickr.com/photos/mstewartphotography/640862482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3" name="Alt Başlık 2">
            <a:extLst>
              <a:ext uri="{FF2B5EF4-FFF2-40B4-BE49-F238E27FC236}">
                <a16:creationId xmlns:a16="http://schemas.microsoft.com/office/drawing/2014/main" id="{A7259BCE-0186-AC85-2CE1-F2DF3D95FE70}"/>
              </a:ext>
            </a:extLst>
          </p:cNvPr>
          <p:cNvSpPr>
            <a:spLocks noGrp="1"/>
          </p:cNvSpPr>
          <p:nvPr>
            <p:ph type="subTitle" idx="1"/>
          </p:nvPr>
        </p:nvSpPr>
        <p:spPr>
          <a:xfrm>
            <a:off x="1524000" y="6466536"/>
            <a:ext cx="9144000" cy="391464"/>
          </a:xfrm>
        </p:spPr>
        <p:txBody>
          <a:bodyPr>
            <a:normAutofit/>
          </a:bodyPr>
          <a:lstStyle/>
          <a:p>
            <a:r>
              <a:rPr lang="tr-TR" sz="1600" dirty="0">
                <a:solidFill>
                  <a:schemeClr val="bg1">
                    <a:lumMod val="75000"/>
                  </a:schemeClr>
                </a:solidFill>
                <a:latin typeface="Monotype Corsiva" panose="03010101010201010101" pitchFamily="66" charset="0"/>
              </a:rPr>
              <a:t>Ali Kerem Şimşek</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2679270"/>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Tree>
    <p:extLst>
      <p:ext uri="{BB962C8B-B14F-4D97-AF65-F5344CB8AC3E}">
        <p14:creationId xmlns:p14="http://schemas.microsoft.com/office/powerpoint/2010/main" val="396956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 2.22222E-6 L 0 -0.37709 " pathEditMode="relative" rAng="0" ptsTypes="AA">
                                      <p:cBhvr>
                                        <p:cTn id="14" dur="500" fill="hold"/>
                                        <p:tgtEl>
                                          <p:spTgt spid="7"/>
                                        </p:tgtEl>
                                        <p:attrNameLst>
                                          <p:attrName>ppt_x</p:attrName>
                                          <p:attrName>ppt_y</p:attrName>
                                        </p:attrNameLst>
                                      </p:cBhvr>
                                      <p:rCtr x="0" y="-18866"/>
                                    </p:animMotion>
                                  </p:childTnLst>
                                </p:cTn>
                              </p:par>
                              <p:par>
                                <p:cTn id="15" presetID="22" presetClass="exit" presetSubtype="1" fill="hold" grpId="1" nodeType="withEffect">
                                  <p:stCondLst>
                                    <p:cond delay="0"/>
                                  </p:stCondLst>
                                  <p:childTnLst>
                                    <p:animEffect transition="out" filter="wipe(up)">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p"/>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6247288" y="1953208"/>
            <a:ext cx="5450258" cy="4093428"/>
          </a:xfrm>
          <a:prstGeom prst="rect">
            <a:avLst/>
          </a:prstGeom>
          <a:noFill/>
        </p:spPr>
        <p:txBody>
          <a:bodyPr wrap="square" rtlCol="0">
            <a:spAutoFit/>
          </a:bodyPr>
          <a:lstStyle/>
          <a:p>
            <a:pPr marL="285750" indent="-285750">
              <a:buFont typeface="Arial" panose="020B0604020202020204" pitchFamily="34" charset="0"/>
              <a:buChar char="•"/>
            </a:pPr>
            <a:r>
              <a:rPr lang="tr-TR" sz="1600" dirty="0">
                <a:solidFill>
                  <a:schemeClr val="bg1">
                    <a:lumMod val="85000"/>
                  </a:schemeClr>
                </a:solidFill>
              </a:rPr>
              <a:t>Burada ki ayırımları daha hassas yapsak?</a:t>
            </a:r>
          </a:p>
          <a:p>
            <a:pPr marL="285750" indent="-285750">
              <a:buFont typeface="Arial" panose="020B0604020202020204" pitchFamily="34" charset="0"/>
              <a:buChar char="•"/>
            </a:pPr>
            <a:endParaRPr lang="tr-TR" sz="1600" dirty="0">
              <a:solidFill>
                <a:schemeClr val="bg1">
                  <a:lumMod val="85000"/>
                </a:schemeClr>
              </a:solidFill>
            </a:endParaRPr>
          </a:p>
          <a:p>
            <a:pPr marL="285750" indent="-285750">
              <a:buFont typeface="Arial" panose="020B0604020202020204" pitchFamily="34" charset="0"/>
              <a:buChar char="•"/>
            </a:pPr>
            <a:r>
              <a:rPr lang="tr-TR" sz="1600" dirty="0">
                <a:solidFill>
                  <a:schemeClr val="bg1">
                    <a:lumMod val="85000"/>
                  </a:schemeClr>
                </a:solidFill>
              </a:rPr>
              <a:t>Sabit olan ortalama değerine eğer ( y = 30 gibi) </a:t>
            </a:r>
            <a:r>
              <a:rPr lang="tr-TR" sz="1600" dirty="0" err="1">
                <a:solidFill>
                  <a:schemeClr val="bg1">
                    <a:lumMod val="85000"/>
                  </a:schemeClr>
                </a:solidFill>
              </a:rPr>
              <a:t>additive</a:t>
            </a:r>
            <a:r>
              <a:rPr lang="tr-TR" sz="1600" dirty="0">
                <a:solidFill>
                  <a:schemeClr val="bg1">
                    <a:lumMod val="85000"/>
                  </a:schemeClr>
                </a:solidFill>
              </a:rPr>
              <a:t> model ile dokunabilirsek, ki burada x değerlerimiz artıklar/hatalar olacaktır, bu durumda daha başarılı tahminler elde edebiliriz.</a:t>
            </a:r>
          </a:p>
          <a:p>
            <a:pPr marL="285750" indent="-285750">
              <a:buFont typeface="Arial" panose="020B0604020202020204" pitchFamily="34" charset="0"/>
              <a:buChar char="•"/>
            </a:pPr>
            <a:r>
              <a:rPr lang="tr-TR" sz="1600" dirty="0">
                <a:solidFill>
                  <a:schemeClr val="bg1">
                    <a:lumMod val="85000"/>
                  </a:schemeClr>
                </a:solidFill>
              </a:rPr>
              <a:t>y = 30 mu olmalı? 29 mu? 28 mi? Bunu nasıl modelleyebilirim? </a:t>
            </a:r>
          </a:p>
          <a:p>
            <a:pPr marL="285750" indent="-285750">
              <a:buFont typeface="Arial" panose="020B0604020202020204" pitchFamily="34" charset="0"/>
              <a:buChar char="•"/>
            </a:pPr>
            <a:r>
              <a:rPr lang="tr-TR" sz="1600" dirty="0">
                <a:solidFill>
                  <a:schemeClr val="bg1">
                    <a:lumMod val="85000"/>
                  </a:schemeClr>
                </a:solidFill>
              </a:rPr>
              <a:t>Ağaç yönteminde dallanmasına budaklanmasına en fazla dokunabiliyorduk. Artık hataları/artıkları modelleyebiliyoruz. 30 olan tahmin sonucumuzu, artıkları modelleyerek çıkan yeni (artık) tahmin modelimizi eklediğimizde 30+(-5) ‘den 25 yeni tahmin sonucumuz olacaktır.</a:t>
            </a:r>
          </a:p>
          <a:p>
            <a:pPr marL="285750" indent="-285750">
              <a:buFont typeface="Arial" panose="020B0604020202020204" pitchFamily="34" charset="0"/>
              <a:buChar char="•"/>
            </a:pPr>
            <a:endParaRPr lang="tr-TR" sz="1600" dirty="0">
              <a:solidFill>
                <a:schemeClr val="bg1">
                  <a:lumMod val="85000"/>
                </a:schemeClr>
              </a:solidFill>
            </a:endParaRPr>
          </a:p>
          <a:p>
            <a:pPr algn="ctr"/>
            <a:r>
              <a:rPr lang="tr-TR" b="1" dirty="0">
                <a:solidFill>
                  <a:schemeClr val="bg1">
                    <a:lumMod val="85000"/>
                  </a:schemeClr>
                </a:solidFill>
              </a:rPr>
              <a:t>! Amacımız tahmin modeline ekleme veya çıkarma yaparak optimum sonuca gitmek.</a:t>
            </a:r>
          </a:p>
        </p:txBody>
      </p:sp>
      <p:pic>
        <p:nvPicPr>
          <p:cNvPr id="2" name="Resim 1">
            <a:extLst>
              <a:ext uri="{FF2B5EF4-FFF2-40B4-BE49-F238E27FC236}">
                <a16:creationId xmlns:a16="http://schemas.microsoft.com/office/drawing/2014/main" id="{12FF2C01-C867-7FF0-408B-FBDD8225E2D3}"/>
              </a:ext>
            </a:extLst>
          </p:cNvPr>
          <p:cNvPicPr>
            <a:picLocks noChangeAspect="1"/>
          </p:cNvPicPr>
          <p:nvPr/>
        </p:nvPicPr>
        <p:blipFill>
          <a:blip r:embed="rId6"/>
          <a:stretch>
            <a:fillRect/>
          </a:stretch>
        </p:blipFill>
        <p:spPr>
          <a:xfrm>
            <a:off x="494454" y="1619902"/>
            <a:ext cx="5625501" cy="4512306"/>
          </a:xfrm>
          <a:prstGeom prst="rect">
            <a:avLst/>
          </a:prstGeom>
        </p:spPr>
      </p:pic>
    </p:spTree>
    <p:extLst>
      <p:ext uri="{BB962C8B-B14F-4D97-AF65-F5344CB8AC3E}">
        <p14:creationId xmlns:p14="http://schemas.microsoft.com/office/powerpoint/2010/main" val="1192811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6247288" y="1953208"/>
            <a:ext cx="5450258" cy="4093428"/>
          </a:xfrm>
          <a:prstGeom prst="rect">
            <a:avLst/>
          </a:prstGeom>
          <a:noFill/>
        </p:spPr>
        <p:txBody>
          <a:bodyPr wrap="square" rtlCol="0">
            <a:spAutoFit/>
          </a:bodyPr>
          <a:lstStyle/>
          <a:p>
            <a:pPr marL="285750" indent="-285750">
              <a:buFont typeface="Arial" panose="020B0604020202020204" pitchFamily="34" charset="0"/>
              <a:buChar char="•"/>
            </a:pPr>
            <a:r>
              <a:rPr lang="tr-TR" sz="1600" dirty="0">
                <a:solidFill>
                  <a:schemeClr val="bg1">
                    <a:lumMod val="85000"/>
                  </a:schemeClr>
                </a:solidFill>
              </a:rPr>
              <a:t>Burada ki ayırımları daha hassas yapsak?</a:t>
            </a:r>
          </a:p>
          <a:p>
            <a:pPr marL="285750" indent="-285750">
              <a:buFont typeface="Arial" panose="020B0604020202020204" pitchFamily="34" charset="0"/>
              <a:buChar char="•"/>
            </a:pPr>
            <a:endParaRPr lang="tr-TR" sz="1600" dirty="0">
              <a:solidFill>
                <a:schemeClr val="bg1">
                  <a:lumMod val="85000"/>
                </a:schemeClr>
              </a:solidFill>
            </a:endParaRPr>
          </a:p>
          <a:p>
            <a:pPr marL="285750" indent="-285750">
              <a:buFont typeface="Arial" panose="020B0604020202020204" pitchFamily="34" charset="0"/>
              <a:buChar char="•"/>
            </a:pPr>
            <a:r>
              <a:rPr lang="tr-TR" sz="1600" dirty="0">
                <a:solidFill>
                  <a:schemeClr val="bg1">
                    <a:lumMod val="85000"/>
                  </a:schemeClr>
                </a:solidFill>
              </a:rPr>
              <a:t>Sabit olan ortalama değerine eğer ( y = 30 gibi) </a:t>
            </a:r>
            <a:r>
              <a:rPr lang="tr-TR" sz="1600" dirty="0" err="1">
                <a:solidFill>
                  <a:schemeClr val="bg1">
                    <a:lumMod val="85000"/>
                  </a:schemeClr>
                </a:solidFill>
              </a:rPr>
              <a:t>additive</a:t>
            </a:r>
            <a:r>
              <a:rPr lang="tr-TR" sz="1600" dirty="0">
                <a:solidFill>
                  <a:schemeClr val="bg1">
                    <a:lumMod val="85000"/>
                  </a:schemeClr>
                </a:solidFill>
              </a:rPr>
              <a:t> model ile dokunabilirsek, ki burada x değerlerimiz artıklar/hatalar olacaktır, bu durumda daha başarılı tahminler elde edebiliriz.</a:t>
            </a:r>
          </a:p>
          <a:p>
            <a:pPr marL="285750" indent="-285750">
              <a:buFont typeface="Arial" panose="020B0604020202020204" pitchFamily="34" charset="0"/>
              <a:buChar char="•"/>
            </a:pPr>
            <a:r>
              <a:rPr lang="tr-TR" sz="1600" dirty="0">
                <a:solidFill>
                  <a:schemeClr val="bg1">
                    <a:lumMod val="85000"/>
                  </a:schemeClr>
                </a:solidFill>
              </a:rPr>
              <a:t>y = 30 mu olmalı? 29 mu? 28 mi? Bunu nasıl modelleyebilirim? </a:t>
            </a:r>
          </a:p>
          <a:p>
            <a:pPr marL="285750" indent="-285750">
              <a:buFont typeface="Arial" panose="020B0604020202020204" pitchFamily="34" charset="0"/>
              <a:buChar char="•"/>
            </a:pPr>
            <a:r>
              <a:rPr lang="tr-TR" sz="1600" dirty="0">
                <a:solidFill>
                  <a:schemeClr val="bg1">
                    <a:lumMod val="85000"/>
                  </a:schemeClr>
                </a:solidFill>
              </a:rPr>
              <a:t>Ağaç yönteminde dallanmasına budaklanmasına en fazla dokunabiliyorduk. Artık hataları/artıkları modelleyebiliyoruz. 30 olan tahmin sonucumuzu, artıkları modelleyerek çıkan yeni (artık) tahmin modelimizi eklediğimizde 30+(-5) ‘den 25 yeni tahmin sonucumuz olacaktır.</a:t>
            </a:r>
          </a:p>
          <a:p>
            <a:pPr marL="285750" indent="-285750">
              <a:buFont typeface="Arial" panose="020B0604020202020204" pitchFamily="34" charset="0"/>
              <a:buChar char="•"/>
            </a:pPr>
            <a:endParaRPr lang="tr-TR" sz="1600" dirty="0">
              <a:solidFill>
                <a:schemeClr val="bg1">
                  <a:lumMod val="85000"/>
                </a:schemeClr>
              </a:solidFill>
            </a:endParaRPr>
          </a:p>
          <a:p>
            <a:pPr algn="ctr"/>
            <a:r>
              <a:rPr lang="tr-TR" b="1" dirty="0">
                <a:solidFill>
                  <a:schemeClr val="bg1">
                    <a:lumMod val="85000"/>
                  </a:schemeClr>
                </a:solidFill>
              </a:rPr>
              <a:t>! Amacımız tahmin modeline ekleme veya çıkarma yaparak optimum sonuca gitmek.</a:t>
            </a:r>
          </a:p>
        </p:txBody>
      </p:sp>
      <p:pic>
        <p:nvPicPr>
          <p:cNvPr id="2" name="Resim 1">
            <a:extLst>
              <a:ext uri="{FF2B5EF4-FFF2-40B4-BE49-F238E27FC236}">
                <a16:creationId xmlns:a16="http://schemas.microsoft.com/office/drawing/2014/main" id="{12FF2C01-C867-7FF0-408B-FBDD8225E2D3}"/>
              </a:ext>
            </a:extLst>
          </p:cNvPr>
          <p:cNvPicPr>
            <a:picLocks noChangeAspect="1"/>
          </p:cNvPicPr>
          <p:nvPr/>
        </p:nvPicPr>
        <p:blipFill>
          <a:blip r:embed="rId6"/>
          <a:stretch>
            <a:fillRect/>
          </a:stretch>
        </p:blipFill>
        <p:spPr>
          <a:xfrm>
            <a:off x="494454" y="1619902"/>
            <a:ext cx="5625501" cy="4512306"/>
          </a:xfrm>
          <a:prstGeom prst="rect">
            <a:avLst/>
          </a:prstGeom>
        </p:spPr>
      </p:pic>
      <p:sp>
        <p:nvSpPr>
          <p:cNvPr id="3" name="Metin kutusu 2">
            <a:extLst>
              <a:ext uri="{FF2B5EF4-FFF2-40B4-BE49-F238E27FC236}">
                <a16:creationId xmlns:a16="http://schemas.microsoft.com/office/drawing/2014/main" id="{5B0F75F6-F57C-A19B-F091-93CFCF51F85D}"/>
              </a:ext>
            </a:extLst>
          </p:cNvPr>
          <p:cNvSpPr txBox="1"/>
          <p:nvPr/>
        </p:nvSpPr>
        <p:spPr>
          <a:xfrm>
            <a:off x="578397" y="4357817"/>
            <a:ext cx="10889937" cy="923330"/>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lumMod val="85000"/>
                  </a:schemeClr>
                </a:solidFill>
              </a:rPr>
              <a:t>F0 bizim ilk modelimiz (ağaç modeli), tahmin sonucumuz olacak. (Model; belirli filtrelere göre ortalama değer)</a:t>
            </a:r>
          </a:p>
          <a:p>
            <a:pPr marL="285750" indent="-285750">
              <a:buFont typeface="Arial" panose="020B0604020202020204" pitchFamily="34" charset="0"/>
              <a:buChar char="•"/>
            </a:pPr>
            <a:r>
              <a:rPr lang="tr-TR" dirty="0">
                <a:solidFill>
                  <a:schemeClr val="bg1">
                    <a:lumMod val="85000"/>
                  </a:schemeClr>
                </a:solidFill>
              </a:rPr>
              <a:t>Bir model kurduk (F0) ve bazı hatalar yaptık  delta1, delta2 gibi. </a:t>
            </a:r>
          </a:p>
          <a:p>
            <a:pPr marL="285750" indent="-285750">
              <a:buFont typeface="Arial" panose="020B0604020202020204" pitchFamily="34" charset="0"/>
              <a:buChar char="•"/>
            </a:pPr>
            <a:r>
              <a:rPr lang="tr-TR" dirty="0">
                <a:solidFill>
                  <a:schemeClr val="bg1">
                    <a:lumMod val="85000"/>
                  </a:schemeClr>
                </a:solidFill>
              </a:rPr>
              <a:t>Bunları modele ekleyip ya da çıkarıp sonuca ulaşmaya (y ‘</a:t>
            </a:r>
            <a:r>
              <a:rPr lang="tr-TR" dirty="0" err="1">
                <a:solidFill>
                  <a:schemeClr val="bg1">
                    <a:lumMod val="85000"/>
                  </a:schemeClr>
                </a:solidFill>
              </a:rPr>
              <a:t>nin</a:t>
            </a:r>
            <a:r>
              <a:rPr lang="tr-TR" dirty="0">
                <a:solidFill>
                  <a:schemeClr val="bg1">
                    <a:lumMod val="85000"/>
                  </a:schemeClr>
                </a:solidFill>
              </a:rPr>
              <a:t> gerçek değerine ulaşmaya) çalışacağız.</a:t>
            </a:r>
          </a:p>
        </p:txBody>
      </p:sp>
      <p:pic>
        <p:nvPicPr>
          <p:cNvPr id="4" name="Resim 3">
            <a:extLst>
              <a:ext uri="{FF2B5EF4-FFF2-40B4-BE49-F238E27FC236}">
                <a16:creationId xmlns:a16="http://schemas.microsoft.com/office/drawing/2014/main" id="{CB65BB19-0CBA-4A56-5D8E-BD88D3978443}"/>
              </a:ext>
            </a:extLst>
          </p:cNvPr>
          <p:cNvPicPr>
            <a:picLocks noChangeAspect="1"/>
          </p:cNvPicPr>
          <p:nvPr/>
        </p:nvPicPr>
        <p:blipFill>
          <a:blip r:embed="rId7"/>
          <a:stretch>
            <a:fillRect/>
          </a:stretch>
        </p:blipFill>
        <p:spPr>
          <a:xfrm>
            <a:off x="3142757" y="1207522"/>
            <a:ext cx="5761219" cy="2965629"/>
          </a:xfrm>
          <a:prstGeom prst="rect">
            <a:avLst/>
          </a:prstGeom>
        </p:spPr>
      </p:pic>
    </p:spTree>
    <p:extLst>
      <p:ext uri="{BB962C8B-B14F-4D97-AF65-F5344CB8AC3E}">
        <p14:creationId xmlns:p14="http://schemas.microsoft.com/office/powerpoint/2010/main" val="381839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578397" y="4357817"/>
            <a:ext cx="10889937" cy="923330"/>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lumMod val="85000"/>
                  </a:schemeClr>
                </a:solidFill>
              </a:rPr>
              <a:t>F0 bizim ilk modelimiz (ağaç modeli), tahmin sonucumuz olacak. (Model; belirli filtrelere göre ortalama değer)</a:t>
            </a:r>
          </a:p>
          <a:p>
            <a:pPr marL="285750" indent="-285750">
              <a:buFont typeface="Arial" panose="020B0604020202020204" pitchFamily="34" charset="0"/>
              <a:buChar char="•"/>
            </a:pPr>
            <a:r>
              <a:rPr lang="tr-TR" dirty="0">
                <a:solidFill>
                  <a:schemeClr val="bg1">
                    <a:lumMod val="85000"/>
                  </a:schemeClr>
                </a:solidFill>
              </a:rPr>
              <a:t>Bir model kurduk (F0) ve bazı hatalar yaptık  delta1, delta2 gibi. </a:t>
            </a:r>
          </a:p>
          <a:p>
            <a:pPr marL="285750" indent="-285750">
              <a:buFont typeface="Arial" panose="020B0604020202020204" pitchFamily="34" charset="0"/>
              <a:buChar char="•"/>
            </a:pPr>
            <a:r>
              <a:rPr lang="tr-TR" dirty="0">
                <a:solidFill>
                  <a:schemeClr val="bg1">
                    <a:lumMod val="85000"/>
                  </a:schemeClr>
                </a:solidFill>
              </a:rPr>
              <a:t>Bunları modele ekleyip ya da çıkarıp sonuca ulaşmaya (y ‘</a:t>
            </a:r>
            <a:r>
              <a:rPr lang="tr-TR" dirty="0" err="1">
                <a:solidFill>
                  <a:schemeClr val="bg1">
                    <a:lumMod val="85000"/>
                  </a:schemeClr>
                </a:solidFill>
              </a:rPr>
              <a:t>nin</a:t>
            </a:r>
            <a:r>
              <a:rPr lang="tr-TR" dirty="0">
                <a:solidFill>
                  <a:schemeClr val="bg1">
                    <a:lumMod val="85000"/>
                  </a:schemeClr>
                </a:solidFill>
              </a:rPr>
              <a:t> gerçek değerine ulaşmaya) çalışacağız.</a:t>
            </a:r>
          </a:p>
        </p:txBody>
      </p:sp>
      <p:pic>
        <p:nvPicPr>
          <p:cNvPr id="3" name="Resim 2">
            <a:extLst>
              <a:ext uri="{FF2B5EF4-FFF2-40B4-BE49-F238E27FC236}">
                <a16:creationId xmlns:a16="http://schemas.microsoft.com/office/drawing/2014/main" id="{CFC3AD68-8DF6-71D9-94A6-33BD9AEB6E77}"/>
              </a:ext>
            </a:extLst>
          </p:cNvPr>
          <p:cNvPicPr>
            <a:picLocks noChangeAspect="1"/>
          </p:cNvPicPr>
          <p:nvPr/>
        </p:nvPicPr>
        <p:blipFill>
          <a:blip r:embed="rId6"/>
          <a:stretch>
            <a:fillRect/>
          </a:stretch>
        </p:blipFill>
        <p:spPr>
          <a:xfrm>
            <a:off x="3142757" y="1207522"/>
            <a:ext cx="5761219" cy="2965629"/>
          </a:xfrm>
          <a:prstGeom prst="rect">
            <a:avLst/>
          </a:prstGeom>
        </p:spPr>
      </p:pic>
      <p:pic>
        <p:nvPicPr>
          <p:cNvPr id="9" name="Grafik 8" descr="Futbol Topu düz dolguyla">
            <a:extLst>
              <a:ext uri="{FF2B5EF4-FFF2-40B4-BE49-F238E27FC236}">
                <a16:creationId xmlns:a16="http://schemas.microsoft.com/office/drawing/2014/main" id="{0DF9782E-DAF7-3265-C24A-FEF8DE3F15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57072" y="2703651"/>
            <a:ext cx="154625" cy="154625"/>
          </a:xfrm>
          <a:prstGeom prst="rect">
            <a:avLst/>
          </a:prstGeom>
        </p:spPr>
      </p:pic>
    </p:spTree>
    <p:extLst>
      <p:ext uri="{BB962C8B-B14F-4D97-AF65-F5344CB8AC3E}">
        <p14:creationId xmlns:p14="http://schemas.microsoft.com/office/powerpoint/2010/main" val="214197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54167E-6 2.96296E-6 C 0.01289 -0.01343 0.01211 -0.01875 0.03177 -0.02986 C 0.04401 -0.0375 0.08373 -0.0456 0.10964 -0.0456 C 0.13529 -0.0456 0.17448 -0.0375 0.18646 -0.0294 C 0.20651 -0.01829 0.21055 -0.01227 0.22123 0.00625 " pathEditMode="relative" rAng="0" ptsTypes="AAAAA">
                                      <p:cBhvr>
                                        <p:cTn id="6" dur="1000" fill="hold"/>
                                        <p:tgtEl>
                                          <p:spTgt spid="9"/>
                                        </p:tgtEl>
                                        <p:attrNameLst>
                                          <p:attrName>ppt_x</p:attrName>
                                          <p:attrName>ppt_y</p:attrName>
                                        </p:attrNameLst>
                                      </p:cBhvr>
                                      <p:rCtr x="11055" y="-1968"/>
                                    </p:animMotion>
                                  </p:childTnLst>
                                </p:cTn>
                              </p:par>
                            </p:childTnLst>
                          </p:cTn>
                        </p:par>
                        <p:par>
                          <p:cTn id="7" fill="hold">
                            <p:stCondLst>
                              <p:cond delay="1000"/>
                            </p:stCondLst>
                            <p:childTnLst>
                              <p:par>
                                <p:cTn id="8" presetID="37" presetClass="path" presetSubtype="0" accel="50000" decel="50000" fill="hold" nodeType="afterEffect">
                                  <p:stCondLst>
                                    <p:cond delay="0"/>
                                  </p:stCondLst>
                                  <p:childTnLst>
                                    <p:animMotion origin="layout" path="M 0.22122 0.00625 C 0.22656 -0.0074 0.22226 -0.00347 0.23229 -0.00902 C 0.23893 -0.01273 0.24114 -0.01921 0.24947 -0.01527 C 0.25833 -0.01134 0.27356 -0.01551 0.28411 0.0125 " pathEditMode="relative" rAng="0" ptsTypes="AAAA">
                                      <p:cBhvr>
                                        <p:cTn id="9" dur="1000" fill="hold"/>
                                        <p:tgtEl>
                                          <p:spTgt spid="9"/>
                                        </p:tgtEl>
                                        <p:attrNameLst>
                                          <p:attrName>ppt_x</p:attrName>
                                          <p:attrName>ppt_y</p:attrName>
                                        </p:attrNameLst>
                                      </p:cBhvr>
                                      <p:rCtr x="3138" y="-833"/>
                                    </p:animMotion>
                                  </p:childTnLst>
                                </p:cTn>
                              </p:par>
                            </p:childTnLst>
                          </p:cTn>
                        </p:par>
                        <p:par>
                          <p:cTn id="10" fill="hold">
                            <p:stCondLst>
                              <p:cond delay="2000"/>
                            </p:stCondLst>
                            <p:childTnLst>
                              <p:par>
                                <p:cTn id="11" presetID="37" presetClass="path" presetSubtype="0" accel="50000" decel="50000" fill="hold" nodeType="afterEffect">
                                  <p:stCondLst>
                                    <p:cond delay="0"/>
                                  </p:stCondLst>
                                  <p:childTnLst>
                                    <p:animMotion origin="layout" path="M 0.28411 0.0125 C 0.28867 0.0044 0.28606 -0.00231 0.29062 -0.00671 C 0.29518 -0.01134 0.30546 -0.01551 0.3108 -0.01551 C 0.31601 -0.01574 0.32617 -0.00972 0.32929 -0.00463 C 0.33398 0.00324 0.33164 0.0044 0.33645 0.0125 " pathEditMode="relative" rAng="0" ptsTypes="AAAAA">
                                      <p:cBhvr>
                                        <p:cTn id="12" dur="1000" fill="hold"/>
                                        <p:tgtEl>
                                          <p:spTgt spid="9"/>
                                        </p:tgtEl>
                                        <p:attrNameLst>
                                          <p:attrName>ppt_x</p:attrName>
                                          <p:attrName>ppt_y</p:attrName>
                                        </p:attrNameLst>
                                      </p:cBhvr>
                                      <p:rCtr x="2617" y="-1412"/>
                                    </p:animMotion>
                                  </p:childTnLst>
                                </p:cTn>
                              </p:par>
                            </p:childTnLst>
                          </p:cTn>
                        </p:par>
                        <p:par>
                          <p:cTn id="13" fill="hold">
                            <p:stCondLst>
                              <p:cond delay="3000"/>
                            </p:stCondLst>
                            <p:childTnLst>
                              <p:par>
                                <p:cTn id="14" presetID="37" presetClass="path" presetSubtype="0" accel="50000" decel="50000" fill="hold" nodeType="afterEffect">
                                  <p:stCondLst>
                                    <p:cond delay="0"/>
                                  </p:stCondLst>
                                  <p:childTnLst>
                                    <p:animMotion origin="layout" path="M 0.33645 0.0125 C 0.33346 0.00695 0.33489 0.00417 0.3319 -0.00138 C 0.32994 -0.00532 0.32317 -0.00995 0.32018 -0.00995 C 0.31692 -0.01018 0.31028 -0.00926 0.30833 -0.00532 C 0.30546 0.00024 0.30638 0.00695 0.30364 0.0125 " pathEditMode="relative" rAng="0" ptsTypes="AAAAA">
                                      <p:cBhvr>
                                        <p:cTn id="15" dur="1000" fill="hold"/>
                                        <p:tgtEl>
                                          <p:spTgt spid="9"/>
                                        </p:tgtEl>
                                        <p:attrNameLst>
                                          <p:attrName>ppt_x</p:attrName>
                                          <p:attrName>ppt_y</p:attrName>
                                        </p:attrNameLst>
                                      </p:cBhvr>
                                      <p:rCtr x="-1641" y="-1134"/>
                                    </p:animMotion>
                                  </p:childTnLst>
                                </p:cTn>
                              </p:par>
                            </p:childTnLst>
                          </p:cTn>
                        </p:par>
                        <p:par>
                          <p:cTn id="16" fill="hold">
                            <p:stCondLst>
                              <p:cond delay="4000"/>
                            </p:stCondLst>
                            <p:childTnLst>
                              <p:par>
                                <p:cTn id="17" presetID="37" presetClass="path" presetSubtype="0" accel="50000" decel="50000" fill="hold" nodeType="afterEffect">
                                  <p:stCondLst>
                                    <p:cond delay="0"/>
                                  </p:stCondLst>
                                  <p:childTnLst>
                                    <p:animMotion origin="layout" path="M 0.30365 0.0125 L 0.30873 0.00393 C 0.30977 0.00208 0.31133 0.00139 0.31303 0.00139 C 0.31498 0.00139 0.31654 0.00208 0.31758 0.00393 L 0.32279 0.0125 " pathEditMode="relative" rAng="0" ptsTypes="AAAAA">
                                      <p:cBhvr>
                                        <p:cTn id="18" dur="1000" fill="hold"/>
                                        <p:tgtEl>
                                          <p:spTgt spid="9"/>
                                        </p:tgtEl>
                                        <p:attrNameLst>
                                          <p:attrName>ppt_x</p:attrName>
                                          <p:attrName>ppt_y</p:attrName>
                                        </p:attrNameLst>
                                      </p:cBhvr>
                                      <p:rCtr x="951" y="-556"/>
                                    </p:animMotion>
                                  </p:childTnLst>
                                </p:cTn>
                              </p:par>
                            </p:childTnLst>
                          </p:cTn>
                        </p:par>
                        <p:par>
                          <p:cTn id="19" fill="hold">
                            <p:stCondLst>
                              <p:cond delay="5000"/>
                            </p:stCondLst>
                            <p:childTnLst>
                              <p:par>
                                <p:cTn id="20" presetID="1" presetClass="exit" presetSubtype="0" fill="hold" nodeType="afterEffect">
                                  <p:stCondLst>
                                    <p:cond delay="0"/>
                                  </p:stCondLst>
                                  <p:childTnLst>
                                    <p:set>
                                      <p:cBhvr>
                                        <p:cTn id="21"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578397" y="4357817"/>
            <a:ext cx="10889937" cy="923330"/>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lumMod val="85000"/>
                  </a:schemeClr>
                </a:solidFill>
              </a:rPr>
              <a:t>F0 bizim ilk modelimiz (ağaç modeli), tahmin sonucumuz olacak. (Model; belirli filtrelere göre ortalama değer)</a:t>
            </a:r>
          </a:p>
          <a:p>
            <a:pPr marL="285750" indent="-285750">
              <a:buFont typeface="Arial" panose="020B0604020202020204" pitchFamily="34" charset="0"/>
              <a:buChar char="•"/>
            </a:pPr>
            <a:r>
              <a:rPr lang="tr-TR" dirty="0">
                <a:solidFill>
                  <a:schemeClr val="bg1">
                    <a:lumMod val="85000"/>
                  </a:schemeClr>
                </a:solidFill>
              </a:rPr>
              <a:t>Bir model kurduk (F0) ve bazı hatalar yaptık  delta1, delta2 gibi. </a:t>
            </a:r>
          </a:p>
          <a:p>
            <a:pPr marL="285750" indent="-285750">
              <a:buFont typeface="Arial" panose="020B0604020202020204" pitchFamily="34" charset="0"/>
              <a:buChar char="•"/>
            </a:pPr>
            <a:r>
              <a:rPr lang="tr-TR" dirty="0">
                <a:solidFill>
                  <a:schemeClr val="bg1">
                    <a:lumMod val="85000"/>
                  </a:schemeClr>
                </a:solidFill>
              </a:rPr>
              <a:t>Bunları modele ekleyip ya da çıkarıp sonuca ulaşmaya (y ‘</a:t>
            </a:r>
            <a:r>
              <a:rPr lang="tr-TR" dirty="0" err="1">
                <a:solidFill>
                  <a:schemeClr val="bg1">
                    <a:lumMod val="85000"/>
                  </a:schemeClr>
                </a:solidFill>
              </a:rPr>
              <a:t>nin</a:t>
            </a:r>
            <a:r>
              <a:rPr lang="tr-TR" dirty="0">
                <a:solidFill>
                  <a:schemeClr val="bg1">
                    <a:lumMod val="85000"/>
                  </a:schemeClr>
                </a:solidFill>
              </a:rPr>
              <a:t> gerçek değerine ulaşmaya) çalışacağız.</a:t>
            </a:r>
          </a:p>
        </p:txBody>
      </p:sp>
      <p:pic>
        <p:nvPicPr>
          <p:cNvPr id="3" name="Resim 2">
            <a:extLst>
              <a:ext uri="{FF2B5EF4-FFF2-40B4-BE49-F238E27FC236}">
                <a16:creationId xmlns:a16="http://schemas.microsoft.com/office/drawing/2014/main" id="{CFC3AD68-8DF6-71D9-94A6-33BD9AEB6E77}"/>
              </a:ext>
            </a:extLst>
          </p:cNvPr>
          <p:cNvPicPr>
            <a:picLocks noChangeAspect="1"/>
          </p:cNvPicPr>
          <p:nvPr/>
        </p:nvPicPr>
        <p:blipFill>
          <a:blip r:embed="rId6"/>
          <a:stretch>
            <a:fillRect/>
          </a:stretch>
        </p:blipFill>
        <p:spPr>
          <a:xfrm>
            <a:off x="3142757" y="1207522"/>
            <a:ext cx="5761219" cy="2965629"/>
          </a:xfrm>
          <a:prstGeom prst="rect">
            <a:avLst/>
          </a:prstGeom>
        </p:spPr>
      </p:pic>
      <p:sp>
        <p:nvSpPr>
          <p:cNvPr id="12" name="Metin kutusu 11">
            <a:extLst>
              <a:ext uri="{FF2B5EF4-FFF2-40B4-BE49-F238E27FC236}">
                <a16:creationId xmlns:a16="http://schemas.microsoft.com/office/drawing/2014/main" id="{0C75088A-0A50-135B-B40B-9C57DF0B2D18}"/>
              </a:ext>
            </a:extLst>
          </p:cNvPr>
          <p:cNvSpPr txBox="1"/>
          <p:nvPr/>
        </p:nvSpPr>
        <p:spPr>
          <a:xfrm>
            <a:off x="578395" y="3794463"/>
            <a:ext cx="10889937" cy="1200329"/>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lumMod val="85000"/>
                  </a:schemeClr>
                </a:solidFill>
              </a:rPr>
              <a:t>Normalde evin kirasını tahmin etmeye çalışırsak, </a:t>
            </a:r>
            <a:r>
              <a:rPr lang="tr-TR" dirty="0" err="1">
                <a:solidFill>
                  <a:schemeClr val="bg1">
                    <a:lumMod val="85000"/>
                  </a:schemeClr>
                </a:solidFill>
              </a:rPr>
              <a:t>rentlerin</a:t>
            </a:r>
            <a:r>
              <a:rPr lang="tr-TR" dirty="0">
                <a:solidFill>
                  <a:schemeClr val="bg1">
                    <a:lumMod val="85000"/>
                  </a:schemeClr>
                </a:solidFill>
              </a:rPr>
              <a:t> ortalamasını alırız, </a:t>
            </a:r>
            <a:r>
              <a:rPr lang="tr-TR" dirty="0" err="1">
                <a:solidFill>
                  <a:schemeClr val="bg1">
                    <a:lumMod val="85000"/>
                  </a:schemeClr>
                </a:solidFill>
              </a:rPr>
              <a:t>sqfeetlerin</a:t>
            </a:r>
            <a:r>
              <a:rPr lang="tr-TR" dirty="0">
                <a:solidFill>
                  <a:schemeClr val="bg1">
                    <a:lumMod val="85000"/>
                  </a:schemeClr>
                </a:solidFill>
              </a:rPr>
              <a:t> ortalamasını alırız ve ortalama bir metrekare de ortalama fiyatı buluruz. </a:t>
            </a:r>
            <a:r>
              <a:rPr lang="tr-TR" dirty="0" err="1">
                <a:solidFill>
                  <a:schemeClr val="bg1">
                    <a:lumMod val="85000"/>
                  </a:schemeClr>
                </a:solidFill>
              </a:rPr>
              <a:t>AdaBoost</a:t>
            </a:r>
            <a:r>
              <a:rPr lang="tr-TR" dirty="0">
                <a:solidFill>
                  <a:schemeClr val="bg1">
                    <a:lumMod val="85000"/>
                  </a:schemeClr>
                </a:solidFill>
              </a:rPr>
              <a:t> ‘ta gördüğümüz o tablolar gelsin aklınıza.</a:t>
            </a:r>
          </a:p>
          <a:p>
            <a:pPr marL="285750" indent="-285750">
              <a:buFont typeface="Arial" panose="020B0604020202020204" pitchFamily="34" charset="0"/>
              <a:buChar char="•"/>
            </a:pPr>
            <a:r>
              <a:rPr lang="tr-TR" dirty="0">
                <a:solidFill>
                  <a:schemeClr val="bg1">
                    <a:lumMod val="85000"/>
                  </a:schemeClr>
                </a:solidFill>
              </a:rPr>
              <a:t>y-F0 : Buradaki y, gerçek değer yani </a:t>
            </a:r>
            <a:r>
              <a:rPr lang="tr-TR" dirty="0" err="1">
                <a:solidFill>
                  <a:schemeClr val="bg1">
                    <a:lumMod val="85000"/>
                  </a:schemeClr>
                </a:solidFill>
              </a:rPr>
              <a:t>rent</a:t>
            </a:r>
            <a:r>
              <a:rPr lang="tr-TR" dirty="0">
                <a:solidFill>
                  <a:schemeClr val="bg1">
                    <a:lumMod val="85000"/>
                  </a:schemeClr>
                </a:solidFill>
              </a:rPr>
              <a:t>. F0 ise tahmin edilen değer. Gerçek değerden tahmin edilen değeri çıkarttığımızda hatamızı buluyoruz.</a:t>
            </a:r>
          </a:p>
        </p:txBody>
      </p:sp>
      <p:pic>
        <p:nvPicPr>
          <p:cNvPr id="13" name="Resim 12">
            <a:extLst>
              <a:ext uri="{FF2B5EF4-FFF2-40B4-BE49-F238E27FC236}">
                <a16:creationId xmlns:a16="http://schemas.microsoft.com/office/drawing/2014/main" id="{30FFD957-C9C3-7498-903F-D637121A6810}"/>
              </a:ext>
            </a:extLst>
          </p:cNvPr>
          <p:cNvPicPr>
            <a:picLocks noChangeAspect="1"/>
          </p:cNvPicPr>
          <p:nvPr/>
        </p:nvPicPr>
        <p:blipFill>
          <a:blip r:embed="rId7"/>
          <a:stretch>
            <a:fillRect/>
          </a:stretch>
        </p:blipFill>
        <p:spPr>
          <a:xfrm>
            <a:off x="3142755" y="1410029"/>
            <a:ext cx="5761219" cy="1902117"/>
          </a:xfrm>
          <a:prstGeom prst="rect">
            <a:avLst/>
          </a:prstGeom>
        </p:spPr>
      </p:pic>
      <p:sp>
        <p:nvSpPr>
          <p:cNvPr id="14" name="Metin kutusu 13">
            <a:extLst>
              <a:ext uri="{FF2B5EF4-FFF2-40B4-BE49-F238E27FC236}">
                <a16:creationId xmlns:a16="http://schemas.microsoft.com/office/drawing/2014/main" id="{B7C28BB2-52DA-6B61-E747-8092FBE140EE}"/>
              </a:ext>
            </a:extLst>
          </p:cNvPr>
          <p:cNvSpPr txBox="1"/>
          <p:nvPr/>
        </p:nvSpPr>
        <p:spPr>
          <a:xfrm>
            <a:off x="3399940" y="3312146"/>
            <a:ext cx="5392117" cy="276999"/>
          </a:xfrm>
          <a:prstGeom prst="rect">
            <a:avLst/>
          </a:prstGeom>
          <a:noFill/>
        </p:spPr>
        <p:txBody>
          <a:bodyPr wrap="none" rtlCol="0">
            <a:spAutoFit/>
          </a:bodyPr>
          <a:lstStyle/>
          <a:p>
            <a:r>
              <a:rPr lang="tr-TR" sz="1200" b="1" dirty="0">
                <a:solidFill>
                  <a:schemeClr val="bg1">
                    <a:lumMod val="85000"/>
                  </a:schemeClr>
                </a:solidFill>
              </a:rPr>
              <a:t>F0</a:t>
            </a:r>
            <a:r>
              <a:rPr lang="tr-TR" sz="1200" dirty="0">
                <a:solidFill>
                  <a:schemeClr val="bg1">
                    <a:lumMod val="85000"/>
                  </a:schemeClr>
                </a:solidFill>
              </a:rPr>
              <a:t> : İlk modelimiz. İlk tahminlerimiz. | </a:t>
            </a:r>
            <a:r>
              <a:rPr lang="tr-TR" sz="1200" b="1" dirty="0" err="1">
                <a:solidFill>
                  <a:schemeClr val="bg1">
                    <a:lumMod val="85000"/>
                  </a:schemeClr>
                </a:solidFill>
              </a:rPr>
              <a:t>Sqfeet</a:t>
            </a:r>
            <a:r>
              <a:rPr lang="tr-TR" sz="1200" dirty="0">
                <a:solidFill>
                  <a:schemeClr val="bg1">
                    <a:lumMod val="85000"/>
                  </a:schemeClr>
                </a:solidFill>
              </a:rPr>
              <a:t> : Metrekare bilgisi. | </a:t>
            </a:r>
            <a:r>
              <a:rPr lang="tr-TR" sz="1200" b="1" dirty="0" err="1">
                <a:solidFill>
                  <a:schemeClr val="bg1">
                    <a:lumMod val="85000"/>
                  </a:schemeClr>
                </a:solidFill>
              </a:rPr>
              <a:t>Rent</a:t>
            </a:r>
            <a:r>
              <a:rPr lang="tr-TR" sz="1200" dirty="0">
                <a:solidFill>
                  <a:schemeClr val="bg1">
                    <a:lumMod val="85000"/>
                  </a:schemeClr>
                </a:solidFill>
              </a:rPr>
              <a:t> : Kira bilgisi.</a:t>
            </a:r>
          </a:p>
        </p:txBody>
      </p:sp>
    </p:spTree>
    <p:extLst>
      <p:ext uri="{BB962C8B-B14F-4D97-AF65-F5344CB8AC3E}">
        <p14:creationId xmlns:p14="http://schemas.microsoft.com/office/powerpoint/2010/main" val="6609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xit" presetSubtype="10" fill="hold" nodeType="withEffect">
                                  <p:stCondLst>
                                    <p:cond delay="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4"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578395" y="3794463"/>
            <a:ext cx="10889937" cy="1200329"/>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lumMod val="85000"/>
                  </a:schemeClr>
                </a:solidFill>
              </a:rPr>
              <a:t>Normalde evin kirasını tahmin etmeye çalışırsak, </a:t>
            </a:r>
            <a:r>
              <a:rPr lang="tr-TR" dirty="0" err="1">
                <a:solidFill>
                  <a:schemeClr val="bg1">
                    <a:lumMod val="85000"/>
                  </a:schemeClr>
                </a:solidFill>
              </a:rPr>
              <a:t>rentlerin</a:t>
            </a:r>
            <a:r>
              <a:rPr lang="tr-TR" dirty="0">
                <a:solidFill>
                  <a:schemeClr val="bg1">
                    <a:lumMod val="85000"/>
                  </a:schemeClr>
                </a:solidFill>
              </a:rPr>
              <a:t> ortalamasını alırız, </a:t>
            </a:r>
            <a:r>
              <a:rPr lang="tr-TR" dirty="0" err="1">
                <a:solidFill>
                  <a:schemeClr val="bg1">
                    <a:lumMod val="85000"/>
                  </a:schemeClr>
                </a:solidFill>
              </a:rPr>
              <a:t>sqfeetlerin</a:t>
            </a:r>
            <a:r>
              <a:rPr lang="tr-TR" dirty="0">
                <a:solidFill>
                  <a:schemeClr val="bg1">
                    <a:lumMod val="85000"/>
                  </a:schemeClr>
                </a:solidFill>
              </a:rPr>
              <a:t> ortalamasını alırız ve ortalama bir metrekare de ortalama fiyatı buluruz. </a:t>
            </a:r>
            <a:r>
              <a:rPr lang="tr-TR" dirty="0" err="1">
                <a:solidFill>
                  <a:schemeClr val="bg1">
                    <a:lumMod val="85000"/>
                  </a:schemeClr>
                </a:solidFill>
              </a:rPr>
              <a:t>AdaBoost</a:t>
            </a:r>
            <a:r>
              <a:rPr lang="tr-TR" dirty="0">
                <a:solidFill>
                  <a:schemeClr val="bg1">
                    <a:lumMod val="85000"/>
                  </a:schemeClr>
                </a:solidFill>
              </a:rPr>
              <a:t> ‘ta gördüğümüz o tablolar gelsin aklınıza.</a:t>
            </a:r>
          </a:p>
          <a:p>
            <a:pPr marL="285750" indent="-285750">
              <a:buFont typeface="Arial" panose="020B0604020202020204" pitchFamily="34" charset="0"/>
              <a:buChar char="•"/>
            </a:pPr>
            <a:r>
              <a:rPr lang="tr-TR" dirty="0">
                <a:solidFill>
                  <a:schemeClr val="bg1">
                    <a:lumMod val="85000"/>
                  </a:schemeClr>
                </a:solidFill>
              </a:rPr>
              <a:t>y-F0 : Buradaki y, gerçek değer yani </a:t>
            </a:r>
            <a:r>
              <a:rPr lang="tr-TR" dirty="0" err="1">
                <a:solidFill>
                  <a:schemeClr val="bg1">
                    <a:lumMod val="85000"/>
                  </a:schemeClr>
                </a:solidFill>
              </a:rPr>
              <a:t>rent</a:t>
            </a:r>
            <a:r>
              <a:rPr lang="tr-TR" dirty="0">
                <a:solidFill>
                  <a:schemeClr val="bg1">
                    <a:lumMod val="85000"/>
                  </a:schemeClr>
                </a:solidFill>
              </a:rPr>
              <a:t>. F0 ise tahmin edilen değer. Gerçek değerden tahmin edilen değeri çıkarttığımızda hatamızı buluyoruz.</a:t>
            </a:r>
          </a:p>
        </p:txBody>
      </p:sp>
      <p:pic>
        <p:nvPicPr>
          <p:cNvPr id="2" name="Resim 1">
            <a:extLst>
              <a:ext uri="{FF2B5EF4-FFF2-40B4-BE49-F238E27FC236}">
                <a16:creationId xmlns:a16="http://schemas.microsoft.com/office/drawing/2014/main" id="{06812FE8-E9E1-9655-A578-12F939D27F48}"/>
              </a:ext>
            </a:extLst>
          </p:cNvPr>
          <p:cNvPicPr>
            <a:picLocks noChangeAspect="1"/>
          </p:cNvPicPr>
          <p:nvPr/>
        </p:nvPicPr>
        <p:blipFill>
          <a:blip r:embed="rId6"/>
          <a:stretch>
            <a:fillRect/>
          </a:stretch>
        </p:blipFill>
        <p:spPr>
          <a:xfrm>
            <a:off x="3142755" y="1410029"/>
            <a:ext cx="5761219" cy="1902117"/>
          </a:xfrm>
          <a:prstGeom prst="rect">
            <a:avLst/>
          </a:prstGeom>
        </p:spPr>
      </p:pic>
      <p:sp>
        <p:nvSpPr>
          <p:cNvPr id="4" name="Metin kutusu 3">
            <a:extLst>
              <a:ext uri="{FF2B5EF4-FFF2-40B4-BE49-F238E27FC236}">
                <a16:creationId xmlns:a16="http://schemas.microsoft.com/office/drawing/2014/main" id="{21F2954F-6E6E-C313-C903-078F8ECA2FD5}"/>
              </a:ext>
            </a:extLst>
          </p:cNvPr>
          <p:cNvSpPr txBox="1"/>
          <p:nvPr/>
        </p:nvSpPr>
        <p:spPr>
          <a:xfrm>
            <a:off x="3399940" y="3312146"/>
            <a:ext cx="5392117" cy="276999"/>
          </a:xfrm>
          <a:prstGeom prst="rect">
            <a:avLst/>
          </a:prstGeom>
          <a:noFill/>
        </p:spPr>
        <p:txBody>
          <a:bodyPr wrap="none" rtlCol="0">
            <a:spAutoFit/>
          </a:bodyPr>
          <a:lstStyle/>
          <a:p>
            <a:r>
              <a:rPr lang="tr-TR" sz="1200" b="1" dirty="0">
                <a:solidFill>
                  <a:schemeClr val="bg1">
                    <a:lumMod val="85000"/>
                  </a:schemeClr>
                </a:solidFill>
              </a:rPr>
              <a:t>F0</a:t>
            </a:r>
            <a:r>
              <a:rPr lang="tr-TR" sz="1200" dirty="0">
                <a:solidFill>
                  <a:schemeClr val="bg1">
                    <a:lumMod val="85000"/>
                  </a:schemeClr>
                </a:solidFill>
              </a:rPr>
              <a:t> : İlk modelimiz. İlk tahminlerimiz. | </a:t>
            </a:r>
            <a:r>
              <a:rPr lang="tr-TR" sz="1200" b="1" dirty="0" err="1">
                <a:solidFill>
                  <a:schemeClr val="bg1">
                    <a:lumMod val="85000"/>
                  </a:schemeClr>
                </a:solidFill>
              </a:rPr>
              <a:t>Sqfeet</a:t>
            </a:r>
            <a:r>
              <a:rPr lang="tr-TR" sz="1200" dirty="0">
                <a:solidFill>
                  <a:schemeClr val="bg1">
                    <a:lumMod val="85000"/>
                  </a:schemeClr>
                </a:solidFill>
              </a:rPr>
              <a:t> : Metrekare bilgisi. | </a:t>
            </a:r>
            <a:r>
              <a:rPr lang="tr-TR" sz="1200" b="1" dirty="0" err="1">
                <a:solidFill>
                  <a:schemeClr val="bg1">
                    <a:lumMod val="85000"/>
                  </a:schemeClr>
                </a:solidFill>
              </a:rPr>
              <a:t>Rent</a:t>
            </a:r>
            <a:r>
              <a:rPr lang="tr-TR" sz="1200" dirty="0">
                <a:solidFill>
                  <a:schemeClr val="bg1">
                    <a:lumMod val="85000"/>
                  </a:schemeClr>
                </a:solidFill>
              </a:rPr>
              <a:t> : Kira bilgisi.</a:t>
            </a:r>
          </a:p>
        </p:txBody>
      </p:sp>
    </p:spTree>
    <p:extLst>
      <p:ext uri="{BB962C8B-B14F-4D97-AF65-F5344CB8AC3E}">
        <p14:creationId xmlns:p14="http://schemas.microsoft.com/office/powerpoint/2010/main" val="148409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578395" y="3794463"/>
            <a:ext cx="10889937" cy="1200329"/>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lumMod val="85000"/>
                  </a:schemeClr>
                </a:solidFill>
              </a:rPr>
              <a:t>Normalde evin kirasını tahmin etmeye çalışırsak, </a:t>
            </a:r>
            <a:r>
              <a:rPr lang="tr-TR" dirty="0" err="1">
                <a:solidFill>
                  <a:schemeClr val="bg1">
                    <a:lumMod val="85000"/>
                  </a:schemeClr>
                </a:solidFill>
              </a:rPr>
              <a:t>rentlerin</a:t>
            </a:r>
            <a:r>
              <a:rPr lang="tr-TR" dirty="0">
                <a:solidFill>
                  <a:schemeClr val="bg1">
                    <a:lumMod val="85000"/>
                  </a:schemeClr>
                </a:solidFill>
              </a:rPr>
              <a:t> ortalamasını alırız, </a:t>
            </a:r>
            <a:r>
              <a:rPr lang="tr-TR" dirty="0" err="1">
                <a:solidFill>
                  <a:schemeClr val="bg1">
                    <a:lumMod val="85000"/>
                  </a:schemeClr>
                </a:solidFill>
              </a:rPr>
              <a:t>sqfeetlerin</a:t>
            </a:r>
            <a:r>
              <a:rPr lang="tr-TR" dirty="0">
                <a:solidFill>
                  <a:schemeClr val="bg1">
                    <a:lumMod val="85000"/>
                  </a:schemeClr>
                </a:solidFill>
              </a:rPr>
              <a:t> ortalamasını alırız ve ortalama bir metrekare de ortalama fiyatı buluruz. </a:t>
            </a:r>
            <a:r>
              <a:rPr lang="tr-TR" dirty="0" err="1">
                <a:solidFill>
                  <a:schemeClr val="bg1">
                    <a:lumMod val="85000"/>
                  </a:schemeClr>
                </a:solidFill>
              </a:rPr>
              <a:t>AdaBoost</a:t>
            </a:r>
            <a:r>
              <a:rPr lang="tr-TR" dirty="0">
                <a:solidFill>
                  <a:schemeClr val="bg1">
                    <a:lumMod val="85000"/>
                  </a:schemeClr>
                </a:solidFill>
              </a:rPr>
              <a:t> ‘ta gördüğümüz o tablolar gelsin aklınıza.</a:t>
            </a:r>
          </a:p>
          <a:p>
            <a:pPr marL="285750" indent="-285750">
              <a:buFont typeface="Arial" panose="020B0604020202020204" pitchFamily="34" charset="0"/>
              <a:buChar char="•"/>
            </a:pPr>
            <a:r>
              <a:rPr lang="tr-TR" dirty="0">
                <a:solidFill>
                  <a:schemeClr val="bg1">
                    <a:lumMod val="85000"/>
                  </a:schemeClr>
                </a:solidFill>
              </a:rPr>
              <a:t>y-F0 : Buradaki y, gerçek değer yani </a:t>
            </a:r>
            <a:r>
              <a:rPr lang="tr-TR" dirty="0" err="1">
                <a:solidFill>
                  <a:schemeClr val="bg1">
                    <a:lumMod val="85000"/>
                  </a:schemeClr>
                </a:solidFill>
              </a:rPr>
              <a:t>rent</a:t>
            </a:r>
            <a:r>
              <a:rPr lang="tr-TR" dirty="0">
                <a:solidFill>
                  <a:schemeClr val="bg1">
                    <a:lumMod val="85000"/>
                  </a:schemeClr>
                </a:solidFill>
              </a:rPr>
              <a:t>. F0 ise tahmin edilen değer. Gerçek değerden tahmin edilen değeri çıkarttığımızda hatamızı buluyoruz.</a:t>
            </a:r>
          </a:p>
        </p:txBody>
      </p:sp>
      <p:pic>
        <p:nvPicPr>
          <p:cNvPr id="2" name="Resim 1">
            <a:extLst>
              <a:ext uri="{FF2B5EF4-FFF2-40B4-BE49-F238E27FC236}">
                <a16:creationId xmlns:a16="http://schemas.microsoft.com/office/drawing/2014/main" id="{06812FE8-E9E1-9655-A578-12F939D27F48}"/>
              </a:ext>
            </a:extLst>
          </p:cNvPr>
          <p:cNvPicPr>
            <a:picLocks noChangeAspect="1"/>
          </p:cNvPicPr>
          <p:nvPr/>
        </p:nvPicPr>
        <p:blipFill>
          <a:blip r:embed="rId6"/>
          <a:stretch>
            <a:fillRect/>
          </a:stretch>
        </p:blipFill>
        <p:spPr>
          <a:xfrm>
            <a:off x="3142755" y="1410029"/>
            <a:ext cx="5761219" cy="1902117"/>
          </a:xfrm>
          <a:prstGeom prst="rect">
            <a:avLst/>
          </a:prstGeom>
        </p:spPr>
      </p:pic>
      <p:sp>
        <p:nvSpPr>
          <p:cNvPr id="4" name="Metin kutusu 3">
            <a:extLst>
              <a:ext uri="{FF2B5EF4-FFF2-40B4-BE49-F238E27FC236}">
                <a16:creationId xmlns:a16="http://schemas.microsoft.com/office/drawing/2014/main" id="{21F2954F-6E6E-C313-C903-078F8ECA2FD5}"/>
              </a:ext>
            </a:extLst>
          </p:cNvPr>
          <p:cNvSpPr txBox="1"/>
          <p:nvPr/>
        </p:nvSpPr>
        <p:spPr>
          <a:xfrm>
            <a:off x="3399940" y="3312146"/>
            <a:ext cx="5392117" cy="276999"/>
          </a:xfrm>
          <a:prstGeom prst="rect">
            <a:avLst/>
          </a:prstGeom>
          <a:noFill/>
        </p:spPr>
        <p:txBody>
          <a:bodyPr wrap="none" rtlCol="0">
            <a:spAutoFit/>
          </a:bodyPr>
          <a:lstStyle/>
          <a:p>
            <a:r>
              <a:rPr lang="tr-TR" sz="1200" b="1" dirty="0">
                <a:solidFill>
                  <a:schemeClr val="bg1">
                    <a:lumMod val="85000"/>
                  </a:schemeClr>
                </a:solidFill>
              </a:rPr>
              <a:t>F0</a:t>
            </a:r>
            <a:r>
              <a:rPr lang="tr-TR" sz="1200" dirty="0">
                <a:solidFill>
                  <a:schemeClr val="bg1">
                    <a:lumMod val="85000"/>
                  </a:schemeClr>
                </a:solidFill>
              </a:rPr>
              <a:t> : İlk modelimiz. İlk tahminlerimiz. | </a:t>
            </a:r>
            <a:r>
              <a:rPr lang="tr-TR" sz="1200" b="1" dirty="0" err="1">
                <a:solidFill>
                  <a:schemeClr val="bg1">
                    <a:lumMod val="85000"/>
                  </a:schemeClr>
                </a:solidFill>
              </a:rPr>
              <a:t>Sqfeet</a:t>
            </a:r>
            <a:r>
              <a:rPr lang="tr-TR" sz="1200" dirty="0">
                <a:solidFill>
                  <a:schemeClr val="bg1">
                    <a:lumMod val="85000"/>
                  </a:schemeClr>
                </a:solidFill>
              </a:rPr>
              <a:t> : Metrekare bilgisi. | </a:t>
            </a:r>
            <a:r>
              <a:rPr lang="tr-TR" sz="1200" b="1" dirty="0" err="1">
                <a:solidFill>
                  <a:schemeClr val="bg1">
                    <a:lumMod val="85000"/>
                  </a:schemeClr>
                </a:solidFill>
              </a:rPr>
              <a:t>Rent</a:t>
            </a:r>
            <a:r>
              <a:rPr lang="tr-TR" sz="1200" dirty="0">
                <a:solidFill>
                  <a:schemeClr val="bg1">
                    <a:lumMod val="85000"/>
                  </a:schemeClr>
                </a:solidFill>
              </a:rPr>
              <a:t> : Kira bilgisi.</a:t>
            </a:r>
          </a:p>
        </p:txBody>
      </p:sp>
      <p:sp>
        <p:nvSpPr>
          <p:cNvPr id="3" name="Metin kutusu 2">
            <a:extLst>
              <a:ext uri="{FF2B5EF4-FFF2-40B4-BE49-F238E27FC236}">
                <a16:creationId xmlns:a16="http://schemas.microsoft.com/office/drawing/2014/main" id="{17A1AAEE-08FF-B6A5-6C0C-324B058B8573}"/>
              </a:ext>
            </a:extLst>
          </p:cNvPr>
          <p:cNvSpPr txBox="1"/>
          <p:nvPr/>
        </p:nvSpPr>
        <p:spPr>
          <a:xfrm>
            <a:off x="578395" y="3801137"/>
            <a:ext cx="10889937" cy="2308324"/>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lumMod val="85000"/>
                  </a:schemeClr>
                </a:solidFill>
              </a:rPr>
              <a:t>Metrekare (bağımsız değişkenimiz) ile y-F0 (yeni bağımlı değişkenimiz) ‘i modelliyoruz. Buradan bazı hata katsayıları yakalıyoruz.</a:t>
            </a:r>
          </a:p>
          <a:p>
            <a:pPr marL="285750" indent="-285750">
              <a:buFont typeface="Arial" panose="020B0604020202020204" pitchFamily="34" charset="0"/>
              <a:buChar char="•"/>
            </a:pPr>
            <a:r>
              <a:rPr lang="tr-TR" dirty="0">
                <a:solidFill>
                  <a:schemeClr val="bg1">
                    <a:lumMod val="85000"/>
                  </a:schemeClr>
                </a:solidFill>
              </a:rPr>
              <a:t>İlk 4 değişken delta1 ‘de bir arada yani -145.5 çıkmış. Burası bir grup, y-F0 ‘</a:t>
            </a:r>
            <a:r>
              <a:rPr lang="tr-TR" dirty="0" err="1">
                <a:solidFill>
                  <a:schemeClr val="bg1">
                    <a:lumMod val="85000"/>
                  </a:schemeClr>
                </a:solidFill>
              </a:rPr>
              <a:t>ın</a:t>
            </a:r>
            <a:r>
              <a:rPr lang="tr-TR" dirty="0">
                <a:solidFill>
                  <a:schemeClr val="bg1">
                    <a:lumMod val="85000"/>
                  </a:schemeClr>
                </a:solidFill>
              </a:rPr>
              <a:t> ilk dört değerinin ortalamasıdır.</a:t>
            </a:r>
          </a:p>
          <a:p>
            <a:pPr marL="285750" indent="-285750">
              <a:buFont typeface="Arial" panose="020B0604020202020204" pitchFamily="34" charset="0"/>
              <a:buChar char="•"/>
            </a:pPr>
            <a:r>
              <a:rPr lang="tr-TR" dirty="0">
                <a:solidFill>
                  <a:schemeClr val="bg1">
                    <a:lumMod val="85000"/>
                  </a:schemeClr>
                </a:solidFill>
              </a:rPr>
              <a:t>F1 ‘e geldiğimizde hata sonuçlarımızı ilk model ile topluyoruz ve yeni değerler elde ediyoruz. Yeni model kurmuş oluyoruz. Daha sonra tekrar hatalarımı hesaplıyorum (delta2).</a:t>
            </a:r>
          </a:p>
          <a:p>
            <a:pPr marL="285750" indent="-285750">
              <a:buFont typeface="Arial" panose="020B0604020202020204" pitchFamily="34" charset="0"/>
              <a:buChar char="•"/>
            </a:pPr>
            <a:r>
              <a:rPr lang="tr-TR" dirty="0">
                <a:solidFill>
                  <a:schemeClr val="bg1">
                    <a:lumMod val="85000"/>
                  </a:schemeClr>
                </a:solidFill>
              </a:rPr>
              <a:t>Delta2 ‘de ilk iki satırın bir grup, son 3 satırın da ayrı bir grup olduğunu gözlemliyorum.</a:t>
            </a:r>
          </a:p>
          <a:p>
            <a:pPr marL="285750" indent="-285750">
              <a:buFont typeface="Arial" panose="020B0604020202020204" pitchFamily="34" charset="0"/>
              <a:buChar char="•"/>
            </a:pPr>
            <a:r>
              <a:rPr lang="tr-TR" dirty="0">
                <a:solidFill>
                  <a:schemeClr val="bg1">
                    <a:lumMod val="85000"/>
                  </a:schemeClr>
                </a:solidFill>
              </a:rPr>
              <a:t>Bir kez daha işlemlere sokuyorum. En son artık F3 ‘te 1. Ve 2. Satırın bir grup, 3. Ve 4. Satırın başka bir grup ve 5. Satırın da diğer bir grup olduğunu buluyorum.</a:t>
            </a:r>
          </a:p>
        </p:txBody>
      </p:sp>
      <p:sp>
        <p:nvSpPr>
          <p:cNvPr id="9" name="Metin kutusu 8">
            <a:extLst>
              <a:ext uri="{FF2B5EF4-FFF2-40B4-BE49-F238E27FC236}">
                <a16:creationId xmlns:a16="http://schemas.microsoft.com/office/drawing/2014/main" id="{DA19EE5B-B1B3-FBDA-79B1-51D424533C97}"/>
              </a:ext>
            </a:extLst>
          </p:cNvPr>
          <p:cNvSpPr txBox="1"/>
          <p:nvPr/>
        </p:nvSpPr>
        <p:spPr>
          <a:xfrm>
            <a:off x="3399940" y="2989010"/>
            <a:ext cx="5392117" cy="276999"/>
          </a:xfrm>
          <a:prstGeom prst="rect">
            <a:avLst/>
          </a:prstGeom>
          <a:noFill/>
        </p:spPr>
        <p:txBody>
          <a:bodyPr wrap="none" rtlCol="0">
            <a:spAutoFit/>
          </a:bodyPr>
          <a:lstStyle/>
          <a:p>
            <a:r>
              <a:rPr lang="tr-TR" sz="1200" b="1" dirty="0">
                <a:solidFill>
                  <a:schemeClr val="bg1">
                    <a:lumMod val="85000"/>
                  </a:schemeClr>
                </a:solidFill>
              </a:rPr>
              <a:t>F0</a:t>
            </a:r>
            <a:r>
              <a:rPr lang="tr-TR" sz="1200" dirty="0">
                <a:solidFill>
                  <a:schemeClr val="bg1">
                    <a:lumMod val="85000"/>
                  </a:schemeClr>
                </a:solidFill>
              </a:rPr>
              <a:t> : İlk modelimiz. İlk tahminlerimiz. | </a:t>
            </a:r>
            <a:r>
              <a:rPr lang="tr-TR" sz="1200" b="1" dirty="0" err="1">
                <a:solidFill>
                  <a:schemeClr val="bg1">
                    <a:lumMod val="85000"/>
                  </a:schemeClr>
                </a:solidFill>
              </a:rPr>
              <a:t>Sqfeet</a:t>
            </a:r>
            <a:r>
              <a:rPr lang="tr-TR" sz="1200" dirty="0">
                <a:solidFill>
                  <a:schemeClr val="bg1">
                    <a:lumMod val="85000"/>
                  </a:schemeClr>
                </a:solidFill>
              </a:rPr>
              <a:t> : Metrekare bilgisi. | </a:t>
            </a:r>
            <a:r>
              <a:rPr lang="tr-TR" sz="1200" b="1" dirty="0" err="1">
                <a:solidFill>
                  <a:schemeClr val="bg1">
                    <a:lumMod val="85000"/>
                  </a:schemeClr>
                </a:solidFill>
              </a:rPr>
              <a:t>Rent</a:t>
            </a:r>
            <a:r>
              <a:rPr lang="tr-TR" sz="1200" dirty="0">
                <a:solidFill>
                  <a:schemeClr val="bg1">
                    <a:lumMod val="85000"/>
                  </a:schemeClr>
                </a:solidFill>
              </a:rPr>
              <a:t> : Kira bilgisi.</a:t>
            </a:r>
          </a:p>
        </p:txBody>
      </p:sp>
      <p:pic>
        <p:nvPicPr>
          <p:cNvPr id="10" name="Resim 9">
            <a:extLst>
              <a:ext uri="{FF2B5EF4-FFF2-40B4-BE49-F238E27FC236}">
                <a16:creationId xmlns:a16="http://schemas.microsoft.com/office/drawing/2014/main" id="{BEA7B92A-60AF-3110-D22E-C58BAE678F81}"/>
              </a:ext>
            </a:extLst>
          </p:cNvPr>
          <p:cNvPicPr>
            <a:picLocks noChangeAspect="1"/>
          </p:cNvPicPr>
          <p:nvPr/>
        </p:nvPicPr>
        <p:blipFill>
          <a:blip r:embed="rId7"/>
          <a:stretch>
            <a:fillRect/>
          </a:stretch>
        </p:blipFill>
        <p:spPr>
          <a:xfrm>
            <a:off x="1928003" y="1338313"/>
            <a:ext cx="8167060" cy="1650697"/>
          </a:xfrm>
          <a:prstGeom prst="rect">
            <a:avLst/>
          </a:prstGeom>
        </p:spPr>
      </p:pic>
    </p:spTree>
    <p:extLst>
      <p:ext uri="{BB962C8B-B14F-4D97-AF65-F5344CB8AC3E}">
        <p14:creationId xmlns:p14="http://schemas.microsoft.com/office/powerpoint/2010/main" val="183237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xit" presetSubtype="10" fill="hold" nodeType="with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4" presetClass="exit" presetSubtype="10" fill="hold" grpId="0" nodeType="withEffect">
                                  <p:stCondLst>
                                    <p:cond delay="0"/>
                                  </p:stCondLst>
                                  <p:childTnLst>
                                    <p:animEffect transition="out" filter="randombar(horizontal)">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3"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578395" y="3801137"/>
            <a:ext cx="10889937" cy="2308324"/>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lumMod val="85000"/>
                  </a:schemeClr>
                </a:solidFill>
              </a:rPr>
              <a:t>Metrekare (bağımsız değişkenimiz) ile y-F0 (yeni bağımlı değişkenimiz) ‘i modelliyoruz. Buradan bazı hata katsayıları yakalıyoruz.</a:t>
            </a:r>
          </a:p>
          <a:p>
            <a:pPr marL="285750" indent="-285750">
              <a:buFont typeface="Arial" panose="020B0604020202020204" pitchFamily="34" charset="0"/>
              <a:buChar char="•"/>
            </a:pPr>
            <a:r>
              <a:rPr lang="tr-TR" dirty="0">
                <a:solidFill>
                  <a:schemeClr val="bg1">
                    <a:lumMod val="85000"/>
                  </a:schemeClr>
                </a:solidFill>
              </a:rPr>
              <a:t>İlk 4 değişken delta1 ‘de bir arada yani -145.5 çıkmış. Burası bir grup, y-F0 ‘</a:t>
            </a:r>
            <a:r>
              <a:rPr lang="tr-TR" dirty="0" err="1">
                <a:solidFill>
                  <a:schemeClr val="bg1">
                    <a:lumMod val="85000"/>
                  </a:schemeClr>
                </a:solidFill>
              </a:rPr>
              <a:t>ın</a:t>
            </a:r>
            <a:r>
              <a:rPr lang="tr-TR" dirty="0">
                <a:solidFill>
                  <a:schemeClr val="bg1">
                    <a:lumMod val="85000"/>
                  </a:schemeClr>
                </a:solidFill>
              </a:rPr>
              <a:t> ilk dört değerinin ortalamasıdır.</a:t>
            </a:r>
          </a:p>
          <a:p>
            <a:pPr marL="285750" indent="-285750">
              <a:buFont typeface="Arial" panose="020B0604020202020204" pitchFamily="34" charset="0"/>
              <a:buChar char="•"/>
            </a:pPr>
            <a:r>
              <a:rPr lang="tr-TR" dirty="0">
                <a:solidFill>
                  <a:schemeClr val="bg1">
                    <a:lumMod val="85000"/>
                  </a:schemeClr>
                </a:solidFill>
              </a:rPr>
              <a:t>F1 ‘e geldiğimizde hata sonuçlarımızı ilk model ile topluyoruz ve yeni değerler elde ediyoruz. Yeni model kurmuş oluyoruz. Daha sonra tekrar hatalarımı hesaplıyorum (delta2).</a:t>
            </a:r>
          </a:p>
          <a:p>
            <a:pPr marL="285750" indent="-285750">
              <a:buFont typeface="Arial" panose="020B0604020202020204" pitchFamily="34" charset="0"/>
              <a:buChar char="•"/>
            </a:pPr>
            <a:r>
              <a:rPr lang="tr-TR" dirty="0">
                <a:solidFill>
                  <a:schemeClr val="bg1">
                    <a:lumMod val="85000"/>
                  </a:schemeClr>
                </a:solidFill>
              </a:rPr>
              <a:t>Delta2 ‘de ilk iki satırın bir grup, son 3 satırın da ayrı bir grup olduğunu gözlemliyorum.</a:t>
            </a:r>
          </a:p>
          <a:p>
            <a:pPr marL="285750" indent="-285750">
              <a:buFont typeface="Arial" panose="020B0604020202020204" pitchFamily="34" charset="0"/>
              <a:buChar char="•"/>
            </a:pPr>
            <a:r>
              <a:rPr lang="tr-TR" dirty="0">
                <a:solidFill>
                  <a:schemeClr val="bg1">
                    <a:lumMod val="85000"/>
                  </a:schemeClr>
                </a:solidFill>
              </a:rPr>
              <a:t>Bir kez daha işlemlere sokuyorum. En son artık F3 ‘te 1. Ve 2. Satırın bir grup, 3. Ve 4. Satırın başka bir grup ve 5. Satırın da diğer bir grup olduğunu buluyorum.</a:t>
            </a:r>
          </a:p>
        </p:txBody>
      </p:sp>
      <p:sp>
        <p:nvSpPr>
          <p:cNvPr id="4" name="Metin kutusu 3">
            <a:extLst>
              <a:ext uri="{FF2B5EF4-FFF2-40B4-BE49-F238E27FC236}">
                <a16:creationId xmlns:a16="http://schemas.microsoft.com/office/drawing/2014/main" id="{21F2954F-6E6E-C313-C903-078F8ECA2FD5}"/>
              </a:ext>
            </a:extLst>
          </p:cNvPr>
          <p:cNvSpPr txBox="1"/>
          <p:nvPr/>
        </p:nvSpPr>
        <p:spPr>
          <a:xfrm>
            <a:off x="3399940" y="2989010"/>
            <a:ext cx="5392117" cy="276999"/>
          </a:xfrm>
          <a:prstGeom prst="rect">
            <a:avLst/>
          </a:prstGeom>
          <a:noFill/>
        </p:spPr>
        <p:txBody>
          <a:bodyPr wrap="none" rtlCol="0">
            <a:spAutoFit/>
          </a:bodyPr>
          <a:lstStyle/>
          <a:p>
            <a:r>
              <a:rPr lang="tr-TR" sz="1200" b="1" dirty="0">
                <a:solidFill>
                  <a:schemeClr val="bg1">
                    <a:lumMod val="85000"/>
                  </a:schemeClr>
                </a:solidFill>
              </a:rPr>
              <a:t>F0</a:t>
            </a:r>
            <a:r>
              <a:rPr lang="tr-TR" sz="1200" dirty="0">
                <a:solidFill>
                  <a:schemeClr val="bg1">
                    <a:lumMod val="85000"/>
                  </a:schemeClr>
                </a:solidFill>
              </a:rPr>
              <a:t> : İlk modelimiz. İlk tahminlerimiz. | </a:t>
            </a:r>
            <a:r>
              <a:rPr lang="tr-TR" sz="1200" b="1" dirty="0" err="1">
                <a:solidFill>
                  <a:schemeClr val="bg1">
                    <a:lumMod val="85000"/>
                  </a:schemeClr>
                </a:solidFill>
              </a:rPr>
              <a:t>Sqfeet</a:t>
            </a:r>
            <a:r>
              <a:rPr lang="tr-TR" sz="1200" dirty="0">
                <a:solidFill>
                  <a:schemeClr val="bg1">
                    <a:lumMod val="85000"/>
                  </a:schemeClr>
                </a:solidFill>
              </a:rPr>
              <a:t> : Metrekare bilgisi. | </a:t>
            </a:r>
            <a:r>
              <a:rPr lang="tr-TR" sz="1200" b="1" dirty="0" err="1">
                <a:solidFill>
                  <a:schemeClr val="bg1">
                    <a:lumMod val="85000"/>
                  </a:schemeClr>
                </a:solidFill>
              </a:rPr>
              <a:t>Rent</a:t>
            </a:r>
            <a:r>
              <a:rPr lang="tr-TR" sz="1200" dirty="0">
                <a:solidFill>
                  <a:schemeClr val="bg1">
                    <a:lumMod val="85000"/>
                  </a:schemeClr>
                </a:solidFill>
              </a:rPr>
              <a:t> : Kira bilgisi.</a:t>
            </a:r>
          </a:p>
        </p:txBody>
      </p:sp>
      <p:pic>
        <p:nvPicPr>
          <p:cNvPr id="3" name="Resim 2">
            <a:extLst>
              <a:ext uri="{FF2B5EF4-FFF2-40B4-BE49-F238E27FC236}">
                <a16:creationId xmlns:a16="http://schemas.microsoft.com/office/drawing/2014/main" id="{C8FDE837-B4ED-4541-B1C5-C6497EFEBC32}"/>
              </a:ext>
            </a:extLst>
          </p:cNvPr>
          <p:cNvPicPr>
            <a:picLocks noChangeAspect="1"/>
          </p:cNvPicPr>
          <p:nvPr/>
        </p:nvPicPr>
        <p:blipFill>
          <a:blip r:embed="rId6"/>
          <a:stretch>
            <a:fillRect/>
          </a:stretch>
        </p:blipFill>
        <p:spPr>
          <a:xfrm>
            <a:off x="1928003" y="1338313"/>
            <a:ext cx="8167060" cy="1650697"/>
          </a:xfrm>
          <a:prstGeom prst="rect">
            <a:avLst/>
          </a:prstGeom>
        </p:spPr>
      </p:pic>
    </p:spTree>
    <p:extLst>
      <p:ext uri="{BB962C8B-B14F-4D97-AF65-F5344CB8AC3E}">
        <p14:creationId xmlns:p14="http://schemas.microsoft.com/office/powerpoint/2010/main" val="189663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4" presetClass="exit" presetSubtype="10" fill="hold" grpId="1" nodeType="withEffect">
                                  <p:stCondLst>
                                    <p:cond delay="0"/>
                                  </p:stCondLst>
                                  <p:childTnLst>
                                    <p:animEffect transition="out" filter="randombar(horizontal)">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4" presetClass="exit" presetSubtype="10" fill="hold" grpId="1" nodeType="withEffect">
                                  <p:stCondLst>
                                    <p:cond delay="0"/>
                                  </p:stCondLst>
                                  <p:childTnLst>
                                    <p:animEffect transition="out" filter="randombar(horizontal)">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pic>
        <p:nvPicPr>
          <p:cNvPr id="2" name="Resim 1">
            <a:extLst>
              <a:ext uri="{FF2B5EF4-FFF2-40B4-BE49-F238E27FC236}">
                <a16:creationId xmlns:a16="http://schemas.microsoft.com/office/drawing/2014/main" id="{B5119F5A-4BD4-B3AC-B511-15D55FF026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4444" y="1687492"/>
            <a:ext cx="7383111" cy="2972939"/>
          </a:xfrm>
          <a:prstGeom prst="rect">
            <a:avLst/>
          </a:prstGeom>
        </p:spPr>
      </p:pic>
      <p:pic>
        <p:nvPicPr>
          <p:cNvPr id="9" name="Resim 8">
            <a:extLst>
              <a:ext uri="{FF2B5EF4-FFF2-40B4-BE49-F238E27FC236}">
                <a16:creationId xmlns:a16="http://schemas.microsoft.com/office/drawing/2014/main" id="{B9004930-2AFF-7704-ADF8-E2B4D8B19AE5}"/>
              </a:ext>
            </a:extLst>
          </p:cNvPr>
          <p:cNvPicPr>
            <a:picLocks noChangeAspect="1"/>
          </p:cNvPicPr>
          <p:nvPr/>
        </p:nvPicPr>
        <p:blipFill>
          <a:blip r:embed="rId7"/>
          <a:stretch>
            <a:fillRect/>
          </a:stretch>
        </p:blipFill>
        <p:spPr>
          <a:xfrm>
            <a:off x="2404444" y="4660431"/>
            <a:ext cx="7383111" cy="1242238"/>
          </a:xfrm>
          <a:prstGeom prst="rect">
            <a:avLst/>
          </a:prstGeom>
        </p:spPr>
      </p:pic>
    </p:spTree>
    <p:extLst>
      <p:ext uri="{BB962C8B-B14F-4D97-AF65-F5344CB8AC3E}">
        <p14:creationId xmlns:p14="http://schemas.microsoft.com/office/powerpoint/2010/main" val="210150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pic>
        <p:nvPicPr>
          <p:cNvPr id="3" name="Resim 2">
            <a:extLst>
              <a:ext uri="{FF2B5EF4-FFF2-40B4-BE49-F238E27FC236}">
                <a16:creationId xmlns:a16="http://schemas.microsoft.com/office/drawing/2014/main" id="{4B0F189B-06AD-4B44-571E-3ADB08734A8E}"/>
              </a:ext>
            </a:extLst>
          </p:cNvPr>
          <p:cNvPicPr>
            <a:picLocks noChangeAspect="1"/>
          </p:cNvPicPr>
          <p:nvPr/>
        </p:nvPicPr>
        <p:blipFill>
          <a:blip r:embed="rId6"/>
          <a:stretch>
            <a:fillRect/>
          </a:stretch>
        </p:blipFill>
        <p:spPr>
          <a:xfrm>
            <a:off x="3477540" y="1258736"/>
            <a:ext cx="5236918" cy="4669941"/>
          </a:xfrm>
          <a:prstGeom prst="rect">
            <a:avLst/>
          </a:prstGeom>
        </p:spPr>
      </p:pic>
      <p:sp>
        <p:nvSpPr>
          <p:cNvPr id="4" name="Metin kutusu 3">
            <a:extLst>
              <a:ext uri="{FF2B5EF4-FFF2-40B4-BE49-F238E27FC236}">
                <a16:creationId xmlns:a16="http://schemas.microsoft.com/office/drawing/2014/main" id="{B43A3F83-D3FF-15F2-C029-0F9C0DC1816F}"/>
              </a:ext>
            </a:extLst>
          </p:cNvPr>
          <p:cNvSpPr txBox="1"/>
          <p:nvPr/>
        </p:nvSpPr>
        <p:spPr>
          <a:xfrm>
            <a:off x="1174704" y="5979891"/>
            <a:ext cx="9948942" cy="369332"/>
          </a:xfrm>
          <a:prstGeom prst="rect">
            <a:avLst/>
          </a:prstGeom>
          <a:noFill/>
        </p:spPr>
        <p:txBody>
          <a:bodyPr wrap="none" rtlCol="0">
            <a:spAutoFit/>
          </a:bodyPr>
          <a:lstStyle/>
          <a:p>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Bunları kullanarak hiper parametre optimizasyonu yapmamız gerekiyor. Fakat önce bir hatamıza bakalım.</a:t>
            </a:r>
          </a:p>
        </p:txBody>
      </p:sp>
    </p:spTree>
    <p:extLst>
      <p:ext uri="{BB962C8B-B14F-4D97-AF65-F5344CB8AC3E}">
        <p14:creationId xmlns:p14="http://schemas.microsoft.com/office/powerpoint/2010/main" val="78991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4" name="Metin kutusu 3">
            <a:extLst>
              <a:ext uri="{FF2B5EF4-FFF2-40B4-BE49-F238E27FC236}">
                <a16:creationId xmlns:a16="http://schemas.microsoft.com/office/drawing/2014/main" id="{B43A3F83-D3FF-15F2-C029-0F9C0DC1816F}"/>
              </a:ext>
            </a:extLst>
          </p:cNvPr>
          <p:cNvSpPr txBox="1"/>
          <p:nvPr/>
        </p:nvSpPr>
        <p:spPr>
          <a:xfrm>
            <a:off x="1556326" y="2337553"/>
            <a:ext cx="9079345" cy="375552"/>
          </a:xfrm>
          <a:prstGeom prst="rect">
            <a:avLst/>
          </a:prstGeom>
          <a:noFill/>
        </p:spPr>
        <p:txBody>
          <a:bodyPr wrap="none" rtlCol="0">
            <a:spAutoFit/>
          </a:bodyPr>
          <a:lstStyle/>
          <a:p>
            <a:pPr>
              <a:lnSpc>
                <a:spcPct val="107000"/>
              </a:lnSpc>
              <a:spcAft>
                <a:spcPts val="800"/>
              </a:spcAft>
            </a:pP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Hatalarımızı not aldık, hiper parametre optimizasyonundan sonra nasıl değiştiklerine bakacağız.</a:t>
            </a:r>
          </a:p>
        </p:txBody>
      </p:sp>
      <p:pic>
        <p:nvPicPr>
          <p:cNvPr id="2" name="Resim 1">
            <a:extLst>
              <a:ext uri="{FF2B5EF4-FFF2-40B4-BE49-F238E27FC236}">
                <a16:creationId xmlns:a16="http://schemas.microsoft.com/office/drawing/2014/main" id="{BF8D4C01-C369-2DF8-284B-EF79B93FF314}"/>
              </a:ext>
            </a:extLst>
          </p:cNvPr>
          <p:cNvPicPr>
            <a:picLocks noChangeAspect="1"/>
          </p:cNvPicPr>
          <p:nvPr/>
        </p:nvPicPr>
        <p:blipFill>
          <a:blip r:embed="rId6"/>
          <a:stretch>
            <a:fillRect/>
          </a:stretch>
        </p:blipFill>
        <p:spPr>
          <a:xfrm>
            <a:off x="2489234" y="1307048"/>
            <a:ext cx="7213532" cy="1030505"/>
          </a:xfrm>
          <a:prstGeom prst="rect">
            <a:avLst/>
          </a:prstGeom>
        </p:spPr>
      </p:pic>
      <p:pic>
        <p:nvPicPr>
          <p:cNvPr id="8" name="Resim 7">
            <a:extLst>
              <a:ext uri="{FF2B5EF4-FFF2-40B4-BE49-F238E27FC236}">
                <a16:creationId xmlns:a16="http://schemas.microsoft.com/office/drawing/2014/main" id="{FF0A067C-E275-BD32-C34E-94F3C415E347}"/>
              </a:ext>
            </a:extLst>
          </p:cNvPr>
          <p:cNvPicPr>
            <a:picLocks noChangeAspect="1"/>
          </p:cNvPicPr>
          <p:nvPr/>
        </p:nvPicPr>
        <p:blipFill>
          <a:blip r:embed="rId7"/>
          <a:stretch>
            <a:fillRect/>
          </a:stretch>
        </p:blipFill>
        <p:spPr>
          <a:xfrm>
            <a:off x="2489235" y="2713104"/>
            <a:ext cx="7213532" cy="1051287"/>
          </a:xfrm>
          <a:prstGeom prst="rect">
            <a:avLst/>
          </a:prstGeom>
        </p:spPr>
      </p:pic>
      <p:pic>
        <p:nvPicPr>
          <p:cNvPr id="9" name="Resim 8">
            <a:extLst>
              <a:ext uri="{FF2B5EF4-FFF2-40B4-BE49-F238E27FC236}">
                <a16:creationId xmlns:a16="http://schemas.microsoft.com/office/drawing/2014/main" id="{FF9FA879-79B5-6AA7-F18C-AEA7E0CF48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9232" y="3764391"/>
            <a:ext cx="7218741" cy="1221425"/>
          </a:xfrm>
          <a:prstGeom prst="rect">
            <a:avLst/>
          </a:prstGeom>
        </p:spPr>
      </p:pic>
      <p:pic>
        <p:nvPicPr>
          <p:cNvPr id="10" name="Resim 9">
            <a:extLst>
              <a:ext uri="{FF2B5EF4-FFF2-40B4-BE49-F238E27FC236}">
                <a16:creationId xmlns:a16="http://schemas.microsoft.com/office/drawing/2014/main" id="{E213BD64-16B2-5AAD-C25A-47EE53FE1814}"/>
              </a:ext>
            </a:extLst>
          </p:cNvPr>
          <p:cNvPicPr>
            <a:picLocks noChangeAspect="1"/>
          </p:cNvPicPr>
          <p:nvPr/>
        </p:nvPicPr>
        <p:blipFill>
          <a:blip r:embed="rId9"/>
          <a:stretch>
            <a:fillRect/>
          </a:stretch>
        </p:blipFill>
        <p:spPr>
          <a:xfrm>
            <a:off x="2484027" y="4985815"/>
            <a:ext cx="7223946" cy="967797"/>
          </a:xfrm>
          <a:prstGeom prst="rect">
            <a:avLst/>
          </a:prstGeom>
        </p:spPr>
      </p:pic>
    </p:spTree>
    <p:extLst>
      <p:ext uri="{BB962C8B-B14F-4D97-AF65-F5344CB8AC3E}">
        <p14:creationId xmlns:p14="http://schemas.microsoft.com/office/powerpoint/2010/main" val="345877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4" name="Alt Başlık 3">
            <a:extLst>
              <a:ext uri="{FF2B5EF4-FFF2-40B4-BE49-F238E27FC236}">
                <a16:creationId xmlns:a16="http://schemas.microsoft.com/office/drawing/2014/main" id="{9B96E0C9-A3C9-66A3-A561-D365D4729864}"/>
              </a:ext>
            </a:extLst>
          </p:cNvPr>
          <p:cNvSpPr>
            <a:spLocks noGrp="1"/>
          </p:cNvSpPr>
          <p:nvPr>
            <p:ph type="subTitle" idx="1"/>
          </p:nvPr>
        </p:nvSpPr>
        <p:spPr>
          <a:xfrm>
            <a:off x="480803" y="1307048"/>
            <a:ext cx="4957665" cy="416779"/>
          </a:xfrm>
        </p:spPr>
        <p:txBody>
          <a:bodyPr>
            <a:normAutofit lnSpcReduction="10000"/>
          </a:bodyPr>
          <a:lstStyle/>
          <a:p>
            <a:r>
              <a:rPr lang="tr-TR" b="1" dirty="0" err="1">
                <a:solidFill>
                  <a:schemeClr val="bg1">
                    <a:lumMod val="85000"/>
                  </a:schemeClr>
                </a:solidFill>
              </a:rPr>
              <a:t>XGBoost</a:t>
            </a:r>
            <a:r>
              <a:rPr lang="tr-TR" b="1" dirty="0">
                <a:solidFill>
                  <a:schemeClr val="bg1">
                    <a:lumMod val="85000"/>
                  </a:schemeClr>
                </a:solidFill>
              </a:rPr>
              <a:t> (</a:t>
            </a:r>
            <a:r>
              <a:rPr lang="tr-TR" b="1" dirty="0" err="1">
                <a:solidFill>
                  <a:schemeClr val="bg1">
                    <a:lumMod val="85000"/>
                  </a:schemeClr>
                </a:solidFill>
              </a:rPr>
              <a:t>eXtreme</a:t>
            </a:r>
            <a:r>
              <a:rPr lang="tr-TR" b="1" dirty="0">
                <a:solidFill>
                  <a:schemeClr val="bg1">
                    <a:lumMod val="85000"/>
                  </a:schemeClr>
                </a:solidFill>
              </a:rPr>
              <a:t> </a:t>
            </a:r>
            <a:r>
              <a:rPr lang="tr-TR" b="1" dirty="0" err="1">
                <a:solidFill>
                  <a:schemeClr val="bg1">
                    <a:lumMod val="85000"/>
                  </a:schemeClr>
                </a:solidFill>
              </a:rPr>
              <a:t>Gradient</a:t>
            </a:r>
            <a:r>
              <a:rPr lang="tr-TR" b="1" dirty="0">
                <a:solidFill>
                  <a:schemeClr val="bg1">
                    <a:lumMod val="85000"/>
                  </a:schemeClr>
                </a:solidFill>
              </a:rPr>
              <a:t> </a:t>
            </a:r>
            <a:r>
              <a:rPr lang="tr-TR" b="1" dirty="0" err="1">
                <a:solidFill>
                  <a:schemeClr val="bg1">
                    <a:lumMod val="85000"/>
                  </a:schemeClr>
                </a:solidFill>
              </a:rPr>
              <a:t>Boosting</a:t>
            </a:r>
            <a:r>
              <a:rPr lang="tr-TR" b="1" dirty="0">
                <a:solidFill>
                  <a:schemeClr val="bg1">
                    <a:lumMod val="85000"/>
                  </a:schemeClr>
                </a:solidFill>
              </a:rPr>
              <a:t>)</a:t>
            </a:r>
          </a:p>
        </p:txBody>
      </p:sp>
      <p:sp>
        <p:nvSpPr>
          <p:cNvPr id="9" name="Alt Başlık 3">
            <a:extLst>
              <a:ext uri="{FF2B5EF4-FFF2-40B4-BE49-F238E27FC236}">
                <a16:creationId xmlns:a16="http://schemas.microsoft.com/office/drawing/2014/main" id="{B5E091C5-AF2A-1687-E681-7110B29B896C}"/>
              </a:ext>
            </a:extLst>
          </p:cNvPr>
          <p:cNvSpPr txBox="1">
            <a:spLocks/>
          </p:cNvSpPr>
          <p:nvPr/>
        </p:nvSpPr>
        <p:spPr>
          <a:xfrm>
            <a:off x="324013" y="3161836"/>
            <a:ext cx="4957665" cy="41677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b="1" dirty="0">
                <a:solidFill>
                  <a:schemeClr val="bg1">
                    <a:lumMod val="85000"/>
                  </a:schemeClr>
                </a:solidFill>
              </a:rPr>
              <a:t>GBM (</a:t>
            </a:r>
            <a:r>
              <a:rPr lang="tr-TR" b="1" dirty="0" err="1">
                <a:solidFill>
                  <a:schemeClr val="bg1">
                    <a:lumMod val="85000"/>
                  </a:schemeClr>
                </a:solidFill>
              </a:rPr>
              <a:t>Gradient</a:t>
            </a:r>
            <a:r>
              <a:rPr lang="tr-TR" b="1" dirty="0">
                <a:solidFill>
                  <a:schemeClr val="bg1">
                    <a:lumMod val="85000"/>
                  </a:schemeClr>
                </a:solidFill>
              </a:rPr>
              <a:t> </a:t>
            </a:r>
            <a:r>
              <a:rPr lang="tr-TR" b="1" dirty="0" err="1">
                <a:solidFill>
                  <a:schemeClr val="bg1">
                    <a:lumMod val="85000"/>
                  </a:schemeClr>
                </a:solidFill>
              </a:rPr>
              <a:t>Boosting</a:t>
            </a:r>
            <a:r>
              <a:rPr lang="tr-TR" b="1" dirty="0">
                <a:solidFill>
                  <a:schemeClr val="bg1">
                    <a:lumMod val="85000"/>
                  </a:schemeClr>
                </a:solidFill>
              </a:rPr>
              <a:t> </a:t>
            </a:r>
            <a:r>
              <a:rPr lang="tr-TR" b="1" dirty="0" err="1">
                <a:solidFill>
                  <a:schemeClr val="bg1">
                    <a:lumMod val="85000"/>
                  </a:schemeClr>
                </a:solidFill>
              </a:rPr>
              <a:t>Machines</a:t>
            </a:r>
            <a:r>
              <a:rPr lang="tr-TR" b="1" dirty="0">
                <a:solidFill>
                  <a:schemeClr val="bg1">
                    <a:lumMod val="85000"/>
                  </a:schemeClr>
                </a:solidFill>
              </a:rPr>
              <a:t>)</a:t>
            </a:r>
          </a:p>
        </p:txBody>
      </p:sp>
      <p:sp>
        <p:nvSpPr>
          <p:cNvPr id="2" name="Metin kutusu 1">
            <a:extLst>
              <a:ext uri="{FF2B5EF4-FFF2-40B4-BE49-F238E27FC236}">
                <a16:creationId xmlns:a16="http://schemas.microsoft.com/office/drawing/2014/main" id="{4F6DD0B9-6E1F-8680-09C8-4990A97A83BC}"/>
              </a:ext>
            </a:extLst>
          </p:cNvPr>
          <p:cNvSpPr txBox="1"/>
          <p:nvPr/>
        </p:nvSpPr>
        <p:spPr>
          <a:xfrm>
            <a:off x="480803" y="1792904"/>
            <a:ext cx="11338664" cy="1200329"/>
          </a:xfrm>
          <a:prstGeom prst="rect">
            <a:avLst/>
          </a:prstGeom>
          <a:noFill/>
        </p:spPr>
        <p:txBody>
          <a:bodyPr wrap="square" rtlCol="0">
            <a:spAutoFit/>
          </a:bodyPr>
          <a:lstStyle/>
          <a:p>
            <a:pPr marL="285750" indent="-285750">
              <a:buFont typeface="Arial" panose="020B0604020202020204" pitchFamily="34" charset="0"/>
              <a:buChar char="•"/>
            </a:pP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A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Scalable</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Tree</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Boosting</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System</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(Ölçeklenebilir Ağaç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Bossting</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Sistemi)</a:t>
            </a:r>
          </a:p>
          <a:p>
            <a:pPr marL="285750" indent="-285750">
              <a:buFont typeface="Arial" panose="020B0604020202020204" pitchFamily="34" charset="0"/>
              <a:buChar char="•"/>
            </a:pP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XGBoost</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GBM ‘in hız ve tahmin performansını arttırmak üzere optimize edilmiş; ölçeklenebilir ve </a:t>
            </a:r>
          </a:p>
          <a:p>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farklı platformlara entegre edilebilir versiyonudur.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Tianqi</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Chen – 2014)</a:t>
            </a:r>
          </a:p>
          <a:p>
            <a:r>
              <a:rPr lang="tr-TR" dirty="0">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Peki GBM nedir?</a:t>
            </a:r>
            <a:endParaRPr lang="tr-TR" dirty="0"/>
          </a:p>
        </p:txBody>
      </p:sp>
      <p:sp>
        <p:nvSpPr>
          <p:cNvPr id="3" name="Metin kutusu 2">
            <a:extLst>
              <a:ext uri="{FF2B5EF4-FFF2-40B4-BE49-F238E27FC236}">
                <a16:creationId xmlns:a16="http://schemas.microsoft.com/office/drawing/2014/main" id="{6560FFD6-18F4-0D85-9221-5EAA3C214C2D}"/>
              </a:ext>
            </a:extLst>
          </p:cNvPr>
          <p:cNvSpPr txBox="1"/>
          <p:nvPr/>
        </p:nvSpPr>
        <p:spPr>
          <a:xfrm>
            <a:off x="480803" y="3578615"/>
            <a:ext cx="10512365" cy="2893100"/>
          </a:xfrm>
          <a:prstGeom prst="rect">
            <a:avLst/>
          </a:prstGeom>
          <a:noFill/>
        </p:spPr>
        <p:txBody>
          <a:bodyPr wrap="none" rtlCol="0">
            <a:spAutoFit/>
          </a:bodyPr>
          <a:lstStyle/>
          <a:p>
            <a:pPr marL="285750" indent="-285750">
              <a:buFont typeface="Arial" panose="020B0604020202020204" pitchFamily="34" charset="0"/>
              <a:buChar char="•"/>
            </a:pPr>
            <a:r>
              <a:rPr lang="tr-TR" sz="1600" dirty="0">
                <a:solidFill>
                  <a:schemeClr val="bg1">
                    <a:lumMod val="85000"/>
                  </a:schemeClr>
                </a:solidFill>
              </a:rPr>
              <a:t>Artık optimizasyonuna dayalı çalışan bir ağaç yöntemidir.</a:t>
            </a:r>
          </a:p>
          <a:p>
            <a:pPr marL="285750" indent="-285750">
              <a:buFont typeface="Arial" panose="020B0604020202020204" pitchFamily="34" charset="0"/>
              <a:buChar char="•"/>
            </a:pPr>
            <a:r>
              <a:rPr lang="tr-TR" sz="1600" dirty="0">
                <a:solidFill>
                  <a:schemeClr val="bg1">
                    <a:lumMod val="85000"/>
                  </a:schemeClr>
                </a:solidFill>
              </a:rPr>
              <a:t>Ağaç yöntemlerine </a:t>
            </a:r>
            <a:r>
              <a:rPr lang="tr-TR" sz="1600" dirty="0" err="1">
                <a:solidFill>
                  <a:schemeClr val="bg1">
                    <a:lumMod val="85000"/>
                  </a:schemeClr>
                </a:solidFill>
              </a:rPr>
              <a:t>boosting</a:t>
            </a:r>
            <a:r>
              <a:rPr lang="tr-TR" sz="1600" dirty="0">
                <a:solidFill>
                  <a:schemeClr val="bg1">
                    <a:lumMod val="85000"/>
                  </a:schemeClr>
                </a:solidFill>
              </a:rPr>
              <a:t> ve </a:t>
            </a:r>
            <a:r>
              <a:rPr lang="tr-TR" sz="1600" dirty="0" err="1">
                <a:solidFill>
                  <a:schemeClr val="bg1">
                    <a:lumMod val="85000"/>
                  </a:schemeClr>
                </a:solidFill>
              </a:rPr>
              <a:t>gradient</a:t>
            </a:r>
            <a:r>
              <a:rPr lang="tr-TR" sz="1600" dirty="0">
                <a:solidFill>
                  <a:schemeClr val="bg1">
                    <a:lumMod val="85000"/>
                  </a:schemeClr>
                </a:solidFill>
              </a:rPr>
              <a:t> </a:t>
            </a:r>
            <a:r>
              <a:rPr lang="tr-TR" sz="1600" dirty="0" err="1">
                <a:solidFill>
                  <a:schemeClr val="bg1">
                    <a:lumMod val="85000"/>
                  </a:schemeClr>
                </a:solidFill>
              </a:rPr>
              <a:t>descent</a:t>
            </a:r>
            <a:r>
              <a:rPr lang="tr-TR" sz="1600" dirty="0">
                <a:solidFill>
                  <a:schemeClr val="bg1">
                    <a:lumMod val="85000"/>
                  </a:schemeClr>
                </a:solidFill>
              </a:rPr>
              <a:t> ‘in uygulanmasıdır.</a:t>
            </a:r>
          </a:p>
          <a:p>
            <a:endParaRPr lang="tr-TR" sz="1600" dirty="0">
              <a:solidFill>
                <a:schemeClr val="bg1">
                  <a:lumMod val="85000"/>
                </a:schemeClr>
              </a:solidFill>
            </a:endParaRPr>
          </a:p>
          <a:p>
            <a:r>
              <a:rPr lang="tr-TR" dirty="0" err="1">
                <a:solidFill>
                  <a:schemeClr val="bg1">
                    <a:lumMod val="85000"/>
                  </a:schemeClr>
                </a:solidFill>
              </a:rPr>
              <a:t>Boosting</a:t>
            </a:r>
            <a:r>
              <a:rPr lang="tr-TR" dirty="0">
                <a:solidFill>
                  <a:schemeClr val="bg1">
                    <a:lumMod val="85000"/>
                  </a:schemeClr>
                </a:solidFill>
              </a:rPr>
              <a:t> nedir? </a:t>
            </a:r>
            <a:r>
              <a:rPr lang="tr-TR" dirty="0" err="1">
                <a:solidFill>
                  <a:schemeClr val="bg1">
                    <a:lumMod val="85000"/>
                  </a:schemeClr>
                </a:solidFill>
              </a:rPr>
              <a:t>Gradient</a:t>
            </a:r>
            <a:r>
              <a:rPr lang="tr-TR" dirty="0">
                <a:solidFill>
                  <a:schemeClr val="bg1">
                    <a:lumMod val="85000"/>
                  </a:schemeClr>
                </a:solidFill>
              </a:rPr>
              <a:t> </a:t>
            </a:r>
            <a:r>
              <a:rPr lang="tr-TR" dirty="0" err="1">
                <a:solidFill>
                  <a:schemeClr val="bg1">
                    <a:lumMod val="85000"/>
                  </a:schemeClr>
                </a:solidFill>
              </a:rPr>
              <a:t>Descent</a:t>
            </a:r>
            <a:r>
              <a:rPr lang="tr-TR" dirty="0">
                <a:solidFill>
                  <a:schemeClr val="bg1">
                    <a:lumMod val="85000"/>
                  </a:schemeClr>
                </a:solidFill>
              </a:rPr>
              <a:t> nedir?</a:t>
            </a:r>
          </a:p>
          <a:p>
            <a:pPr marL="342900" indent="-342900">
              <a:buFont typeface="+mj-lt"/>
              <a:buAutoNum type="arabicPeriod"/>
            </a:pPr>
            <a:r>
              <a:rPr lang="tr-TR" sz="1600" b="1" dirty="0" err="1">
                <a:solidFill>
                  <a:schemeClr val="bg1">
                    <a:lumMod val="85000"/>
                  </a:schemeClr>
                </a:solidFill>
              </a:rPr>
              <a:t>Boosting</a:t>
            </a:r>
            <a:r>
              <a:rPr lang="tr-TR" sz="1600" dirty="0">
                <a:solidFill>
                  <a:schemeClr val="bg1">
                    <a:lumMod val="85000"/>
                  </a:schemeClr>
                </a:solidFill>
              </a:rPr>
              <a:t>,  zayıf öğrenicileri(</a:t>
            </a:r>
            <a:r>
              <a:rPr lang="tr-TR" sz="1600" dirty="0" err="1">
                <a:solidFill>
                  <a:schemeClr val="bg1">
                    <a:lumMod val="85000"/>
                  </a:schemeClr>
                </a:solidFill>
              </a:rPr>
              <a:t>Weak</a:t>
            </a:r>
            <a:r>
              <a:rPr lang="tr-TR" sz="1600" dirty="0">
                <a:solidFill>
                  <a:schemeClr val="bg1">
                    <a:lumMod val="85000"/>
                  </a:schemeClr>
                </a:solidFill>
              </a:rPr>
              <a:t> </a:t>
            </a:r>
            <a:r>
              <a:rPr lang="tr-TR" sz="1600" dirty="0" err="1">
                <a:solidFill>
                  <a:schemeClr val="bg1">
                    <a:lumMod val="85000"/>
                  </a:schemeClr>
                </a:solidFill>
              </a:rPr>
              <a:t>Learner</a:t>
            </a:r>
            <a:r>
              <a:rPr lang="tr-TR" sz="1600" dirty="0">
                <a:solidFill>
                  <a:schemeClr val="bg1">
                    <a:lumMod val="85000"/>
                  </a:schemeClr>
                </a:solidFill>
              </a:rPr>
              <a:t>) güçlü öğreniciye(</a:t>
            </a:r>
            <a:r>
              <a:rPr lang="tr-TR" sz="1600" dirty="0" err="1">
                <a:solidFill>
                  <a:schemeClr val="bg1">
                    <a:lumMod val="85000"/>
                  </a:schemeClr>
                </a:solidFill>
              </a:rPr>
              <a:t>Strong</a:t>
            </a:r>
            <a:r>
              <a:rPr lang="tr-TR" sz="1600" dirty="0">
                <a:solidFill>
                  <a:schemeClr val="bg1">
                    <a:lumMod val="85000"/>
                  </a:schemeClr>
                </a:solidFill>
              </a:rPr>
              <a:t> </a:t>
            </a:r>
            <a:r>
              <a:rPr lang="tr-TR" sz="1600" dirty="0" err="1">
                <a:solidFill>
                  <a:schemeClr val="bg1">
                    <a:lumMod val="85000"/>
                  </a:schemeClr>
                </a:solidFill>
              </a:rPr>
              <a:t>Learner</a:t>
            </a:r>
            <a:r>
              <a:rPr lang="tr-TR" sz="1600" dirty="0">
                <a:solidFill>
                  <a:schemeClr val="bg1">
                    <a:lumMod val="85000"/>
                  </a:schemeClr>
                </a:solidFill>
              </a:rPr>
              <a:t>) dönüştürme yöntemidir</a:t>
            </a:r>
          </a:p>
          <a:p>
            <a:pPr marL="342900" indent="-342900">
              <a:buFont typeface="+mj-lt"/>
              <a:buAutoNum type="arabicPeriod"/>
            </a:pPr>
            <a:r>
              <a:rPr lang="tr-TR" sz="1600" b="1" dirty="0" err="1">
                <a:solidFill>
                  <a:schemeClr val="bg1">
                    <a:lumMod val="85000"/>
                  </a:schemeClr>
                </a:solidFill>
              </a:rPr>
              <a:t>Gradient</a:t>
            </a:r>
            <a:r>
              <a:rPr lang="tr-TR" sz="1600" b="1" dirty="0">
                <a:solidFill>
                  <a:schemeClr val="bg1">
                    <a:lumMod val="85000"/>
                  </a:schemeClr>
                </a:solidFill>
              </a:rPr>
              <a:t> </a:t>
            </a:r>
            <a:r>
              <a:rPr lang="tr-TR" sz="1600" b="1" dirty="0" err="1">
                <a:solidFill>
                  <a:schemeClr val="bg1">
                    <a:lumMod val="85000"/>
                  </a:schemeClr>
                </a:solidFill>
              </a:rPr>
              <a:t>Descent</a:t>
            </a:r>
            <a:r>
              <a:rPr lang="tr-TR" sz="1600" dirty="0">
                <a:solidFill>
                  <a:schemeClr val="bg1">
                    <a:lumMod val="85000"/>
                  </a:schemeClr>
                </a:solidFill>
              </a:rPr>
              <a:t>, en popüler optimizasyon algoritmalarından birisidir.</a:t>
            </a:r>
          </a:p>
          <a:p>
            <a:pPr marL="342900" indent="-342900">
              <a:buFont typeface="+mj-lt"/>
              <a:buAutoNum type="arabicPeriod"/>
            </a:pPr>
            <a:r>
              <a:rPr lang="tr-TR" sz="1600" b="1" dirty="0">
                <a:solidFill>
                  <a:schemeClr val="bg1">
                    <a:lumMod val="85000"/>
                  </a:schemeClr>
                </a:solidFill>
              </a:rPr>
              <a:t>Optimizasyon</a:t>
            </a:r>
            <a:r>
              <a:rPr lang="tr-TR" sz="1600" dirty="0">
                <a:solidFill>
                  <a:schemeClr val="bg1">
                    <a:lumMod val="85000"/>
                  </a:schemeClr>
                </a:solidFill>
              </a:rPr>
              <a:t>, bir fonksiyonu minimize ya da maksimize etmek amacı ile gerçek veya </a:t>
            </a:r>
          </a:p>
          <a:p>
            <a:r>
              <a:rPr lang="tr-TR" sz="1600" dirty="0">
                <a:solidFill>
                  <a:schemeClr val="bg1">
                    <a:lumMod val="85000"/>
                  </a:schemeClr>
                </a:solidFill>
              </a:rPr>
              <a:t>tamsayı değerlerini bir fonksiyona yerleştirerek sistematik olarak bir problemi incelemek veya çözmek anlamına gelmektedir</a:t>
            </a:r>
            <a:r>
              <a:rPr lang="tr-TR" dirty="0">
                <a:solidFill>
                  <a:schemeClr val="bg1">
                    <a:lumMod val="85000"/>
                  </a:schemeClr>
                </a:solidFill>
              </a:rPr>
              <a:t>.</a:t>
            </a:r>
          </a:p>
          <a:p>
            <a:endParaRPr lang="tr-TR" dirty="0">
              <a:solidFill>
                <a:schemeClr val="bg1">
                  <a:lumMod val="85000"/>
                </a:schemeClr>
              </a:solidFill>
            </a:endParaRPr>
          </a:p>
          <a:p>
            <a:pPr marL="285750" indent="-285750">
              <a:buFont typeface="Arial" panose="020B0604020202020204" pitchFamily="34" charset="0"/>
              <a:buChar char="•"/>
            </a:pPr>
            <a:r>
              <a:rPr lang="tr-TR" sz="1600" dirty="0">
                <a:solidFill>
                  <a:schemeClr val="bg1">
                    <a:lumMod val="85000"/>
                  </a:schemeClr>
                </a:solidFill>
              </a:rPr>
              <a:t>GBM ‘in temelleri </a:t>
            </a:r>
            <a:r>
              <a:rPr lang="tr-TR" sz="1600" dirty="0" err="1">
                <a:solidFill>
                  <a:schemeClr val="bg1">
                    <a:lumMod val="85000"/>
                  </a:schemeClr>
                </a:solidFill>
              </a:rPr>
              <a:t>AdaBoost</a:t>
            </a:r>
            <a:r>
              <a:rPr lang="tr-TR" sz="1600" dirty="0">
                <a:solidFill>
                  <a:schemeClr val="bg1">
                    <a:lumMod val="85000"/>
                  </a:schemeClr>
                </a:solidFill>
              </a:rPr>
              <a:t> (</a:t>
            </a:r>
            <a:r>
              <a:rPr lang="tr-TR" sz="1600" dirty="0" err="1">
                <a:solidFill>
                  <a:schemeClr val="bg1">
                    <a:lumMod val="85000"/>
                  </a:schemeClr>
                </a:solidFill>
              </a:rPr>
              <a:t>Adaptive</a:t>
            </a:r>
            <a:r>
              <a:rPr lang="tr-TR" sz="1600" dirty="0">
                <a:solidFill>
                  <a:schemeClr val="bg1">
                    <a:lumMod val="85000"/>
                  </a:schemeClr>
                </a:solidFill>
              </a:rPr>
              <a:t> </a:t>
            </a:r>
            <a:r>
              <a:rPr lang="tr-TR" sz="1600" dirty="0" err="1">
                <a:solidFill>
                  <a:schemeClr val="bg1">
                    <a:lumMod val="85000"/>
                  </a:schemeClr>
                </a:solidFill>
              </a:rPr>
              <a:t>Boosting</a:t>
            </a:r>
            <a:r>
              <a:rPr lang="tr-TR" sz="1600" dirty="0">
                <a:solidFill>
                  <a:schemeClr val="bg1">
                    <a:lumMod val="85000"/>
                  </a:schemeClr>
                </a:solidFill>
              </a:rPr>
              <a:t>) ‘a dayalıdır.</a:t>
            </a:r>
          </a:p>
          <a:p>
            <a:r>
              <a:rPr lang="tr-TR" sz="1600" dirty="0">
                <a:solidFill>
                  <a:schemeClr val="bg1">
                    <a:lumMod val="85000"/>
                  </a:schemeClr>
                </a:solidFill>
              </a:rPr>
              <a:t>Peki ya </a:t>
            </a:r>
            <a:r>
              <a:rPr lang="tr-TR" sz="1600" dirty="0" err="1">
                <a:solidFill>
                  <a:schemeClr val="bg1">
                    <a:lumMod val="85000"/>
                  </a:schemeClr>
                </a:solidFill>
              </a:rPr>
              <a:t>AdaBoost</a:t>
            </a:r>
            <a:r>
              <a:rPr lang="tr-TR" sz="1600" dirty="0">
                <a:solidFill>
                  <a:schemeClr val="bg1">
                    <a:lumMod val="85000"/>
                  </a:schemeClr>
                </a:solidFill>
              </a:rPr>
              <a:t> nedir?</a:t>
            </a:r>
            <a:endParaRPr lang="tr-TR" dirty="0">
              <a:solidFill>
                <a:schemeClr val="bg1">
                  <a:lumMod val="85000"/>
                </a:schemeClr>
              </a:solidFill>
            </a:endParaRPr>
          </a:p>
        </p:txBody>
      </p:sp>
    </p:spTree>
    <p:extLst>
      <p:ext uri="{BB962C8B-B14F-4D97-AF65-F5344CB8AC3E}">
        <p14:creationId xmlns:p14="http://schemas.microsoft.com/office/powerpoint/2010/main" val="344629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4" name="Metin kutusu 3">
            <a:extLst>
              <a:ext uri="{FF2B5EF4-FFF2-40B4-BE49-F238E27FC236}">
                <a16:creationId xmlns:a16="http://schemas.microsoft.com/office/drawing/2014/main" id="{B43A3F83-D3FF-15F2-C029-0F9C0DC1816F}"/>
              </a:ext>
            </a:extLst>
          </p:cNvPr>
          <p:cNvSpPr txBox="1"/>
          <p:nvPr/>
        </p:nvSpPr>
        <p:spPr>
          <a:xfrm>
            <a:off x="3792268" y="1303410"/>
            <a:ext cx="4317272" cy="375552"/>
          </a:xfrm>
          <a:prstGeom prst="rect">
            <a:avLst/>
          </a:prstGeom>
          <a:noFill/>
        </p:spPr>
        <p:txBody>
          <a:bodyPr wrap="none" rtlCol="0">
            <a:spAutoFit/>
          </a:bodyPr>
          <a:lstStyle/>
          <a:p>
            <a:pPr>
              <a:lnSpc>
                <a:spcPct val="107000"/>
              </a:lnSpc>
              <a:spcAft>
                <a:spcPts val="800"/>
              </a:spcAft>
            </a:pP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Şimdi bir de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XGBoost</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ile modelimizi kuralım;</a:t>
            </a:r>
          </a:p>
        </p:txBody>
      </p:sp>
      <p:pic>
        <p:nvPicPr>
          <p:cNvPr id="3" name="Resim 2">
            <a:extLst>
              <a:ext uri="{FF2B5EF4-FFF2-40B4-BE49-F238E27FC236}">
                <a16:creationId xmlns:a16="http://schemas.microsoft.com/office/drawing/2014/main" id="{487778EE-AEE4-417E-BD20-AC294D07F1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4290" y="1774851"/>
            <a:ext cx="7243416" cy="2811295"/>
          </a:xfrm>
          <a:prstGeom prst="rect">
            <a:avLst/>
          </a:prstGeom>
        </p:spPr>
      </p:pic>
      <p:pic>
        <p:nvPicPr>
          <p:cNvPr id="11" name="Resim 10">
            <a:extLst>
              <a:ext uri="{FF2B5EF4-FFF2-40B4-BE49-F238E27FC236}">
                <a16:creationId xmlns:a16="http://schemas.microsoft.com/office/drawing/2014/main" id="{B9219CAC-7E45-C232-7664-3B83DA8F73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4290" y="4586146"/>
            <a:ext cx="7243416" cy="1714537"/>
          </a:xfrm>
          <a:prstGeom prst="rect">
            <a:avLst/>
          </a:prstGeom>
        </p:spPr>
      </p:pic>
    </p:spTree>
    <p:extLst>
      <p:ext uri="{BB962C8B-B14F-4D97-AF65-F5344CB8AC3E}">
        <p14:creationId xmlns:p14="http://schemas.microsoft.com/office/powerpoint/2010/main" val="2801675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pic>
        <p:nvPicPr>
          <p:cNvPr id="2" name="Resim 1">
            <a:extLst>
              <a:ext uri="{FF2B5EF4-FFF2-40B4-BE49-F238E27FC236}">
                <a16:creationId xmlns:a16="http://schemas.microsoft.com/office/drawing/2014/main" id="{64CB32CD-AEA6-61C2-E33F-CCC80DDE53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2724" y="1207522"/>
            <a:ext cx="7098533" cy="4915452"/>
          </a:xfrm>
          <a:prstGeom prst="rect">
            <a:avLst/>
          </a:prstGeom>
        </p:spPr>
      </p:pic>
    </p:spTree>
    <p:extLst>
      <p:ext uri="{BB962C8B-B14F-4D97-AF65-F5344CB8AC3E}">
        <p14:creationId xmlns:p14="http://schemas.microsoft.com/office/powerpoint/2010/main" val="3096341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4" name="Metin kutusu 3">
            <a:extLst>
              <a:ext uri="{FF2B5EF4-FFF2-40B4-BE49-F238E27FC236}">
                <a16:creationId xmlns:a16="http://schemas.microsoft.com/office/drawing/2014/main" id="{B43A3F83-D3FF-15F2-C029-0F9C0DC1816F}"/>
              </a:ext>
            </a:extLst>
          </p:cNvPr>
          <p:cNvSpPr txBox="1"/>
          <p:nvPr/>
        </p:nvSpPr>
        <p:spPr>
          <a:xfrm>
            <a:off x="3348356" y="4320600"/>
            <a:ext cx="5495287" cy="375552"/>
          </a:xfrm>
          <a:prstGeom prst="rect">
            <a:avLst/>
          </a:prstGeom>
          <a:noFill/>
        </p:spPr>
        <p:txBody>
          <a:bodyPr wrap="none" rtlCol="0">
            <a:spAutoFit/>
          </a:bodyPr>
          <a:lstStyle/>
          <a:p>
            <a:pPr>
              <a:lnSpc>
                <a:spcPct val="107000"/>
              </a:lnSpc>
              <a:spcAft>
                <a:spcPts val="800"/>
              </a:spcAft>
            </a:pP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Hata skorlarımızın düştüğünü/azaldığını gözlemleyebiliriz.</a:t>
            </a:r>
          </a:p>
        </p:txBody>
      </p:sp>
      <p:pic>
        <p:nvPicPr>
          <p:cNvPr id="2" name="Resim 1">
            <a:extLst>
              <a:ext uri="{FF2B5EF4-FFF2-40B4-BE49-F238E27FC236}">
                <a16:creationId xmlns:a16="http://schemas.microsoft.com/office/drawing/2014/main" id="{BCCBE121-2D9E-A3DC-786B-3E3B256E71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8170" y="2282109"/>
            <a:ext cx="7119197" cy="1008396"/>
          </a:xfrm>
          <a:prstGeom prst="rect">
            <a:avLst/>
          </a:prstGeom>
        </p:spPr>
      </p:pic>
      <p:pic>
        <p:nvPicPr>
          <p:cNvPr id="8" name="Resim 7">
            <a:extLst>
              <a:ext uri="{FF2B5EF4-FFF2-40B4-BE49-F238E27FC236}">
                <a16:creationId xmlns:a16="http://schemas.microsoft.com/office/drawing/2014/main" id="{2FF6E767-1D7F-C815-C5EF-6A673E1D48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8169" y="3290505"/>
            <a:ext cx="7119197" cy="1008396"/>
          </a:xfrm>
          <a:prstGeom prst="rect">
            <a:avLst/>
          </a:prstGeom>
        </p:spPr>
      </p:pic>
    </p:spTree>
    <p:extLst>
      <p:ext uri="{BB962C8B-B14F-4D97-AF65-F5344CB8AC3E}">
        <p14:creationId xmlns:p14="http://schemas.microsoft.com/office/powerpoint/2010/main" val="239562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3908573" y="2735935"/>
            <a:ext cx="4374852" cy="1107996"/>
          </a:xfrm>
          <a:prstGeom prst="rect">
            <a:avLst/>
          </a:prstGeom>
          <a:noFill/>
        </p:spPr>
        <p:txBody>
          <a:bodyPr wrap="none" lIns="91440" tIns="45720" rIns="91440" bIns="45720">
            <a:spAutoFit/>
          </a:bodyPr>
          <a:lstStyle/>
          <a:p>
            <a:pPr algn="ct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Teşekkürler.</a:t>
            </a:r>
          </a:p>
        </p:txBody>
      </p:sp>
    </p:spTree>
    <p:extLst>
      <p:ext uri="{BB962C8B-B14F-4D97-AF65-F5344CB8AC3E}">
        <p14:creationId xmlns:p14="http://schemas.microsoft.com/office/powerpoint/2010/main" val="211246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4" name="Alt Başlık 3">
            <a:extLst>
              <a:ext uri="{FF2B5EF4-FFF2-40B4-BE49-F238E27FC236}">
                <a16:creationId xmlns:a16="http://schemas.microsoft.com/office/drawing/2014/main" id="{9B96E0C9-A3C9-66A3-A561-D365D4729864}"/>
              </a:ext>
            </a:extLst>
          </p:cNvPr>
          <p:cNvSpPr>
            <a:spLocks noGrp="1"/>
          </p:cNvSpPr>
          <p:nvPr>
            <p:ph type="subTitle" idx="1"/>
          </p:nvPr>
        </p:nvSpPr>
        <p:spPr>
          <a:xfrm>
            <a:off x="480803" y="1307048"/>
            <a:ext cx="4957665" cy="416779"/>
          </a:xfrm>
        </p:spPr>
        <p:txBody>
          <a:bodyPr>
            <a:normAutofit lnSpcReduction="10000"/>
          </a:bodyPr>
          <a:lstStyle/>
          <a:p>
            <a:r>
              <a:rPr lang="tr-TR" b="1" dirty="0" err="1">
                <a:solidFill>
                  <a:schemeClr val="bg1">
                    <a:lumMod val="85000"/>
                  </a:schemeClr>
                </a:solidFill>
              </a:rPr>
              <a:t>XGBoost</a:t>
            </a:r>
            <a:r>
              <a:rPr lang="tr-TR" b="1" dirty="0">
                <a:solidFill>
                  <a:schemeClr val="bg1">
                    <a:lumMod val="85000"/>
                  </a:schemeClr>
                </a:solidFill>
              </a:rPr>
              <a:t> (</a:t>
            </a:r>
            <a:r>
              <a:rPr lang="tr-TR" b="1" dirty="0" err="1">
                <a:solidFill>
                  <a:schemeClr val="bg1">
                    <a:lumMod val="85000"/>
                  </a:schemeClr>
                </a:solidFill>
              </a:rPr>
              <a:t>eXtreme</a:t>
            </a:r>
            <a:r>
              <a:rPr lang="tr-TR" b="1" dirty="0">
                <a:solidFill>
                  <a:schemeClr val="bg1">
                    <a:lumMod val="85000"/>
                  </a:schemeClr>
                </a:solidFill>
              </a:rPr>
              <a:t> </a:t>
            </a:r>
            <a:r>
              <a:rPr lang="tr-TR" b="1" dirty="0" err="1">
                <a:solidFill>
                  <a:schemeClr val="bg1">
                    <a:lumMod val="85000"/>
                  </a:schemeClr>
                </a:solidFill>
              </a:rPr>
              <a:t>Gradient</a:t>
            </a:r>
            <a:r>
              <a:rPr lang="tr-TR" b="1" dirty="0">
                <a:solidFill>
                  <a:schemeClr val="bg1">
                    <a:lumMod val="85000"/>
                  </a:schemeClr>
                </a:solidFill>
              </a:rPr>
              <a:t> </a:t>
            </a:r>
            <a:r>
              <a:rPr lang="tr-TR" b="1" dirty="0" err="1">
                <a:solidFill>
                  <a:schemeClr val="bg1">
                    <a:lumMod val="85000"/>
                  </a:schemeClr>
                </a:solidFill>
              </a:rPr>
              <a:t>Boosting</a:t>
            </a:r>
            <a:r>
              <a:rPr lang="tr-TR" b="1" dirty="0">
                <a:solidFill>
                  <a:schemeClr val="bg1">
                    <a:lumMod val="85000"/>
                  </a:schemeClr>
                </a:solidFill>
              </a:rPr>
              <a:t>)</a:t>
            </a:r>
          </a:p>
        </p:txBody>
      </p:sp>
      <p:sp>
        <p:nvSpPr>
          <p:cNvPr id="9" name="Alt Başlık 3">
            <a:extLst>
              <a:ext uri="{FF2B5EF4-FFF2-40B4-BE49-F238E27FC236}">
                <a16:creationId xmlns:a16="http://schemas.microsoft.com/office/drawing/2014/main" id="{B5E091C5-AF2A-1687-E681-7110B29B896C}"/>
              </a:ext>
            </a:extLst>
          </p:cNvPr>
          <p:cNvSpPr txBox="1">
            <a:spLocks/>
          </p:cNvSpPr>
          <p:nvPr/>
        </p:nvSpPr>
        <p:spPr>
          <a:xfrm>
            <a:off x="324013" y="3161836"/>
            <a:ext cx="4957665" cy="41677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b="1" dirty="0">
                <a:solidFill>
                  <a:schemeClr val="bg1">
                    <a:lumMod val="85000"/>
                  </a:schemeClr>
                </a:solidFill>
              </a:rPr>
              <a:t>GBM (</a:t>
            </a:r>
            <a:r>
              <a:rPr lang="tr-TR" b="1" dirty="0" err="1">
                <a:solidFill>
                  <a:schemeClr val="bg1">
                    <a:lumMod val="85000"/>
                  </a:schemeClr>
                </a:solidFill>
              </a:rPr>
              <a:t>Gradient</a:t>
            </a:r>
            <a:r>
              <a:rPr lang="tr-TR" b="1" dirty="0">
                <a:solidFill>
                  <a:schemeClr val="bg1">
                    <a:lumMod val="85000"/>
                  </a:schemeClr>
                </a:solidFill>
              </a:rPr>
              <a:t> </a:t>
            </a:r>
            <a:r>
              <a:rPr lang="tr-TR" b="1" dirty="0" err="1">
                <a:solidFill>
                  <a:schemeClr val="bg1">
                    <a:lumMod val="85000"/>
                  </a:schemeClr>
                </a:solidFill>
              </a:rPr>
              <a:t>Boosting</a:t>
            </a:r>
            <a:r>
              <a:rPr lang="tr-TR" b="1" dirty="0">
                <a:solidFill>
                  <a:schemeClr val="bg1">
                    <a:lumMod val="85000"/>
                  </a:schemeClr>
                </a:solidFill>
              </a:rPr>
              <a:t> </a:t>
            </a:r>
            <a:r>
              <a:rPr lang="tr-TR" b="1" dirty="0" err="1">
                <a:solidFill>
                  <a:schemeClr val="bg1">
                    <a:lumMod val="85000"/>
                  </a:schemeClr>
                </a:solidFill>
              </a:rPr>
              <a:t>Machines</a:t>
            </a:r>
            <a:r>
              <a:rPr lang="tr-TR" b="1" dirty="0">
                <a:solidFill>
                  <a:schemeClr val="bg1">
                    <a:lumMod val="85000"/>
                  </a:schemeClr>
                </a:solidFill>
              </a:rPr>
              <a:t>)</a:t>
            </a:r>
          </a:p>
        </p:txBody>
      </p:sp>
      <p:sp>
        <p:nvSpPr>
          <p:cNvPr id="2" name="Metin kutusu 1">
            <a:extLst>
              <a:ext uri="{FF2B5EF4-FFF2-40B4-BE49-F238E27FC236}">
                <a16:creationId xmlns:a16="http://schemas.microsoft.com/office/drawing/2014/main" id="{4F6DD0B9-6E1F-8680-09C8-4990A97A83BC}"/>
              </a:ext>
            </a:extLst>
          </p:cNvPr>
          <p:cNvSpPr txBox="1"/>
          <p:nvPr/>
        </p:nvSpPr>
        <p:spPr>
          <a:xfrm>
            <a:off x="480803" y="1792904"/>
            <a:ext cx="11338664" cy="1200329"/>
          </a:xfrm>
          <a:prstGeom prst="rect">
            <a:avLst/>
          </a:prstGeom>
          <a:noFill/>
        </p:spPr>
        <p:txBody>
          <a:bodyPr wrap="square" rtlCol="0">
            <a:spAutoFit/>
          </a:bodyPr>
          <a:lstStyle/>
          <a:p>
            <a:pPr marL="285750" indent="-285750">
              <a:buFont typeface="Arial" panose="020B0604020202020204" pitchFamily="34" charset="0"/>
              <a:buChar char="•"/>
            </a:pP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A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Scalable</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Tree</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Boosting</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System</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(Ölçeklenebilir Ağaç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Bossting</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Sistemi)</a:t>
            </a:r>
          </a:p>
          <a:p>
            <a:pPr marL="285750" indent="-285750">
              <a:buFont typeface="Arial" panose="020B0604020202020204" pitchFamily="34" charset="0"/>
              <a:buChar char="•"/>
            </a:pP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XGBoost</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GBM ‘in hız ve tahmin performansını arttırmak üzere optimize edilmiş; ölçeklenebilir ve </a:t>
            </a:r>
          </a:p>
          <a:p>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farklı platformlara entegre edilebilir versiyonudur. (</a:t>
            </a:r>
            <a:r>
              <a:rPr lang="tr-TR" sz="1800"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Tianqi</a:t>
            </a:r>
            <a:r>
              <a:rPr lang="tr-TR" sz="18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Chen – 2014)</a:t>
            </a:r>
          </a:p>
          <a:p>
            <a:r>
              <a:rPr lang="tr-TR" dirty="0">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Peki GBM nedir?</a:t>
            </a:r>
            <a:endParaRPr lang="tr-TR" dirty="0"/>
          </a:p>
        </p:txBody>
      </p:sp>
      <p:sp>
        <p:nvSpPr>
          <p:cNvPr id="3" name="Metin kutusu 2">
            <a:extLst>
              <a:ext uri="{FF2B5EF4-FFF2-40B4-BE49-F238E27FC236}">
                <a16:creationId xmlns:a16="http://schemas.microsoft.com/office/drawing/2014/main" id="{6560FFD6-18F4-0D85-9221-5EAA3C214C2D}"/>
              </a:ext>
            </a:extLst>
          </p:cNvPr>
          <p:cNvSpPr txBox="1"/>
          <p:nvPr/>
        </p:nvSpPr>
        <p:spPr>
          <a:xfrm>
            <a:off x="480803" y="3578615"/>
            <a:ext cx="10512365" cy="2893100"/>
          </a:xfrm>
          <a:prstGeom prst="rect">
            <a:avLst/>
          </a:prstGeom>
          <a:noFill/>
        </p:spPr>
        <p:txBody>
          <a:bodyPr wrap="none" rtlCol="0">
            <a:spAutoFit/>
          </a:bodyPr>
          <a:lstStyle/>
          <a:p>
            <a:pPr marL="285750" indent="-285750">
              <a:buFont typeface="Arial" panose="020B0604020202020204" pitchFamily="34" charset="0"/>
              <a:buChar char="•"/>
            </a:pPr>
            <a:r>
              <a:rPr lang="tr-TR" sz="1600" dirty="0">
                <a:solidFill>
                  <a:schemeClr val="bg1">
                    <a:lumMod val="85000"/>
                  </a:schemeClr>
                </a:solidFill>
              </a:rPr>
              <a:t>Artık optimizasyonuna dayalı çalışan bir ağaç yöntemidir.</a:t>
            </a:r>
          </a:p>
          <a:p>
            <a:pPr marL="285750" indent="-285750">
              <a:buFont typeface="Arial" panose="020B0604020202020204" pitchFamily="34" charset="0"/>
              <a:buChar char="•"/>
            </a:pPr>
            <a:r>
              <a:rPr lang="tr-TR" sz="1600" dirty="0">
                <a:solidFill>
                  <a:schemeClr val="bg1">
                    <a:lumMod val="85000"/>
                  </a:schemeClr>
                </a:solidFill>
              </a:rPr>
              <a:t>Ağaç yöntemlerine </a:t>
            </a:r>
            <a:r>
              <a:rPr lang="tr-TR" sz="1600" dirty="0" err="1">
                <a:solidFill>
                  <a:schemeClr val="bg1">
                    <a:lumMod val="85000"/>
                  </a:schemeClr>
                </a:solidFill>
              </a:rPr>
              <a:t>boosting</a:t>
            </a:r>
            <a:r>
              <a:rPr lang="tr-TR" sz="1600" dirty="0">
                <a:solidFill>
                  <a:schemeClr val="bg1">
                    <a:lumMod val="85000"/>
                  </a:schemeClr>
                </a:solidFill>
              </a:rPr>
              <a:t> ve </a:t>
            </a:r>
            <a:r>
              <a:rPr lang="tr-TR" sz="1600" dirty="0" err="1">
                <a:solidFill>
                  <a:schemeClr val="bg1">
                    <a:lumMod val="85000"/>
                  </a:schemeClr>
                </a:solidFill>
              </a:rPr>
              <a:t>gradient</a:t>
            </a:r>
            <a:r>
              <a:rPr lang="tr-TR" sz="1600" dirty="0">
                <a:solidFill>
                  <a:schemeClr val="bg1">
                    <a:lumMod val="85000"/>
                  </a:schemeClr>
                </a:solidFill>
              </a:rPr>
              <a:t> </a:t>
            </a:r>
            <a:r>
              <a:rPr lang="tr-TR" sz="1600" dirty="0" err="1">
                <a:solidFill>
                  <a:schemeClr val="bg1">
                    <a:lumMod val="85000"/>
                  </a:schemeClr>
                </a:solidFill>
              </a:rPr>
              <a:t>descent</a:t>
            </a:r>
            <a:r>
              <a:rPr lang="tr-TR" sz="1600" dirty="0">
                <a:solidFill>
                  <a:schemeClr val="bg1">
                    <a:lumMod val="85000"/>
                  </a:schemeClr>
                </a:solidFill>
              </a:rPr>
              <a:t> ‘in uygulanmasıdır.</a:t>
            </a:r>
          </a:p>
          <a:p>
            <a:endParaRPr lang="tr-TR" sz="1600" dirty="0">
              <a:solidFill>
                <a:schemeClr val="bg1">
                  <a:lumMod val="85000"/>
                </a:schemeClr>
              </a:solidFill>
            </a:endParaRPr>
          </a:p>
          <a:p>
            <a:r>
              <a:rPr lang="tr-TR" dirty="0" err="1">
                <a:solidFill>
                  <a:schemeClr val="bg1">
                    <a:lumMod val="85000"/>
                  </a:schemeClr>
                </a:solidFill>
              </a:rPr>
              <a:t>Boosting</a:t>
            </a:r>
            <a:r>
              <a:rPr lang="tr-TR" dirty="0">
                <a:solidFill>
                  <a:schemeClr val="bg1">
                    <a:lumMod val="85000"/>
                  </a:schemeClr>
                </a:solidFill>
              </a:rPr>
              <a:t> nedir? </a:t>
            </a:r>
            <a:r>
              <a:rPr lang="tr-TR" dirty="0" err="1">
                <a:solidFill>
                  <a:schemeClr val="bg1">
                    <a:lumMod val="85000"/>
                  </a:schemeClr>
                </a:solidFill>
              </a:rPr>
              <a:t>Gradient</a:t>
            </a:r>
            <a:r>
              <a:rPr lang="tr-TR" dirty="0">
                <a:solidFill>
                  <a:schemeClr val="bg1">
                    <a:lumMod val="85000"/>
                  </a:schemeClr>
                </a:solidFill>
              </a:rPr>
              <a:t> </a:t>
            </a:r>
            <a:r>
              <a:rPr lang="tr-TR" dirty="0" err="1">
                <a:solidFill>
                  <a:schemeClr val="bg1">
                    <a:lumMod val="85000"/>
                  </a:schemeClr>
                </a:solidFill>
              </a:rPr>
              <a:t>Descent</a:t>
            </a:r>
            <a:r>
              <a:rPr lang="tr-TR" dirty="0">
                <a:solidFill>
                  <a:schemeClr val="bg1">
                    <a:lumMod val="85000"/>
                  </a:schemeClr>
                </a:solidFill>
              </a:rPr>
              <a:t> nedir?</a:t>
            </a:r>
          </a:p>
          <a:p>
            <a:pPr marL="342900" indent="-342900">
              <a:buFont typeface="+mj-lt"/>
              <a:buAutoNum type="arabicPeriod"/>
            </a:pPr>
            <a:r>
              <a:rPr lang="tr-TR" sz="1600" b="1" dirty="0" err="1">
                <a:solidFill>
                  <a:schemeClr val="bg1">
                    <a:lumMod val="85000"/>
                  </a:schemeClr>
                </a:solidFill>
              </a:rPr>
              <a:t>Boosting</a:t>
            </a:r>
            <a:r>
              <a:rPr lang="tr-TR" sz="1600" dirty="0">
                <a:solidFill>
                  <a:schemeClr val="bg1">
                    <a:lumMod val="85000"/>
                  </a:schemeClr>
                </a:solidFill>
              </a:rPr>
              <a:t>,  zayıf öğrenicileri(</a:t>
            </a:r>
            <a:r>
              <a:rPr lang="tr-TR" sz="1600" dirty="0" err="1">
                <a:solidFill>
                  <a:schemeClr val="bg1">
                    <a:lumMod val="85000"/>
                  </a:schemeClr>
                </a:solidFill>
              </a:rPr>
              <a:t>Weak</a:t>
            </a:r>
            <a:r>
              <a:rPr lang="tr-TR" sz="1600" dirty="0">
                <a:solidFill>
                  <a:schemeClr val="bg1">
                    <a:lumMod val="85000"/>
                  </a:schemeClr>
                </a:solidFill>
              </a:rPr>
              <a:t> </a:t>
            </a:r>
            <a:r>
              <a:rPr lang="tr-TR" sz="1600" dirty="0" err="1">
                <a:solidFill>
                  <a:schemeClr val="bg1">
                    <a:lumMod val="85000"/>
                  </a:schemeClr>
                </a:solidFill>
              </a:rPr>
              <a:t>Learner</a:t>
            </a:r>
            <a:r>
              <a:rPr lang="tr-TR" sz="1600" dirty="0">
                <a:solidFill>
                  <a:schemeClr val="bg1">
                    <a:lumMod val="85000"/>
                  </a:schemeClr>
                </a:solidFill>
              </a:rPr>
              <a:t>) güçlü öğreniciye(</a:t>
            </a:r>
            <a:r>
              <a:rPr lang="tr-TR" sz="1600" dirty="0" err="1">
                <a:solidFill>
                  <a:schemeClr val="bg1">
                    <a:lumMod val="85000"/>
                  </a:schemeClr>
                </a:solidFill>
              </a:rPr>
              <a:t>Strong</a:t>
            </a:r>
            <a:r>
              <a:rPr lang="tr-TR" sz="1600" dirty="0">
                <a:solidFill>
                  <a:schemeClr val="bg1">
                    <a:lumMod val="85000"/>
                  </a:schemeClr>
                </a:solidFill>
              </a:rPr>
              <a:t> </a:t>
            </a:r>
            <a:r>
              <a:rPr lang="tr-TR" sz="1600" dirty="0" err="1">
                <a:solidFill>
                  <a:schemeClr val="bg1">
                    <a:lumMod val="85000"/>
                  </a:schemeClr>
                </a:solidFill>
              </a:rPr>
              <a:t>Learner</a:t>
            </a:r>
            <a:r>
              <a:rPr lang="tr-TR" sz="1600" dirty="0">
                <a:solidFill>
                  <a:schemeClr val="bg1">
                    <a:lumMod val="85000"/>
                  </a:schemeClr>
                </a:solidFill>
              </a:rPr>
              <a:t>) dönüştürme yöntemidir</a:t>
            </a:r>
          </a:p>
          <a:p>
            <a:pPr marL="342900" indent="-342900">
              <a:buFont typeface="+mj-lt"/>
              <a:buAutoNum type="arabicPeriod"/>
            </a:pPr>
            <a:r>
              <a:rPr lang="tr-TR" sz="1600" b="1" dirty="0" err="1">
                <a:solidFill>
                  <a:schemeClr val="bg1">
                    <a:lumMod val="85000"/>
                  </a:schemeClr>
                </a:solidFill>
              </a:rPr>
              <a:t>Gradient</a:t>
            </a:r>
            <a:r>
              <a:rPr lang="tr-TR" sz="1600" b="1" dirty="0">
                <a:solidFill>
                  <a:schemeClr val="bg1">
                    <a:lumMod val="85000"/>
                  </a:schemeClr>
                </a:solidFill>
              </a:rPr>
              <a:t> </a:t>
            </a:r>
            <a:r>
              <a:rPr lang="tr-TR" sz="1600" b="1" dirty="0" err="1">
                <a:solidFill>
                  <a:schemeClr val="bg1">
                    <a:lumMod val="85000"/>
                  </a:schemeClr>
                </a:solidFill>
              </a:rPr>
              <a:t>Descent</a:t>
            </a:r>
            <a:r>
              <a:rPr lang="tr-TR" sz="1600" dirty="0">
                <a:solidFill>
                  <a:schemeClr val="bg1">
                    <a:lumMod val="85000"/>
                  </a:schemeClr>
                </a:solidFill>
              </a:rPr>
              <a:t>, en popüler optimizasyon algoritmalarından birisidir.</a:t>
            </a:r>
          </a:p>
          <a:p>
            <a:pPr marL="342900" indent="-342900">
              <a:buFont typeface="+mj-lt"/>
              <a:buAutoNum type="arabicPeriod"/>
            </a:pPr>
            <a:r>
              <a:rPr lang="tr-TR" sz="1600" b="1" dirty="0">
                <a:solidFill>
                  <a:schemeClr val="bg1">
                    <a:lumMod val="85000"/>
                  </a:schemeClr>
                </a:solidFill>
              </a:rPr>
              <a:t>Optimizasyon</a:t>
            </a:r>
            <a:r>
              <a:rPr lang="tr-TR" sz="1600" dirty="0">
                <a:solidFill>
                  <a:schemeClr val="bg1">
                    <a:lumMod val="85000"/>
                  </a:schemeClr>
                </a:solidFill>
              </a:rPr>
              <a:t>, bir fonksiyonu minimize ya da maksimize etmek amacı ile gerçek veya </a:t>
            </a:r>
          </a:p>
          <a:p>
            <a:r>
              <a:rPr lang="tr-TR" sz="1600" dirty="0">
                <a:solidFill>
                  <a:schemeClr val="bg1">
                    <a:lumMod val="85000"/>
                  </a:schemeClr>
                </a:solidFill>
              </a:rPr>
              <a:t>tamsayı değerlerini bir fonksiyona yerleştirerek sistematik olarak bir problemi incelemek veya çözmek anlamına gelmektedir</a:t>
            </a:r>
            <a:r>
              <a:rPr lang="tr-TR" dirty="0">
                <a:solidFill>
                  <a:schemeClr val="bg1">
                    <a:lumMod val="85000"/>
                  </a:schemeClr>
                </a:solidFill>
              </a:rPr>
              <a:t>.</a:t>
            </a:r>
          </a:p>
          <a:p>
            <a:endParaRPr lang="tr-TR" dirty="0">
              <a:solidFill>
                <a:schemeClr val="bg1">
                  <a:lumMod val="85000"/>
                </a:schemeClr>
              </a:solidFill>
            </a:endParaRPr>
          </a:p>
          <a:p>
            <a:pPr marL="285750" indent="-285750">
              <a:buFont typeface="Arial" panose="020B0604020202020204" pitchFamily="34" charset="0"/>
              <a:buChar char="•"/>
            </a:pPr>
            <a:r>
              <a:rPr lang="tr-TR" sz="1600" dirty="0">
                <a:solidFill>
                  <a:schemeClr val="bg1">
                    <a:lumMod val="85000"/>
                  </a:schemeClr>
                </a:solidFill>
              </a:rPr>
              <a:t>GBM ‘in temelleri </a:t>
            </a:r>
            <a:r>
              <a:rPr lang="tr-TR" sz="1600" dirty="0" err="1">
                <a:solidFill>
                  <a:schemeClr val="bg1">
                    <a:lumMod val="85000"/>
                  </a:schemeClr>
                </a:solidFill>
              </a:rPr>
              <a:t>AdaBoost</a:t>
            </a:r>
            <a:r>
              <a:rPr lang="tr-TR" sz="1600" dirty="0">
                <a:solidFill>
                  <a:schemeClr val="bg1">
                    <a:lumMod val="85000"/>
                  </a:schemeClr>
                </a:solidFill>
              </a:rPr>
              <a:t> (</a:t>
            </a:r>
            <a:r>
              <a:rPr lang="tr-TR" sz="1600" dirty="0" err="1">
                <a:solidFill>
                  <a:schemeClr val="bg1">
                    <a:lumMod val="85000"/>
                  </a:schemeClr>
                </a:solidFill>
              </a:rPr>
              <a:t>Adaptive</a:t>
            </a:r>
            <a:r>
              <a:rPr lang="tr-TR" sz="1600" dirty="0">
                <a:solidFill>
                  <a:schemeClr val="bg1">
                    <a:lumMod val="85000"/>
                  </a:schemeClr>
                </a:solidFill>
              </a:rPr>
              <a:t> </a:t>
            </a:r>
            <a:r>
              <a:rPr lang="tr-TR" sz="1600" dirty="0" err="1">
                <a:solidFill>
                  <a:schemeClr val="bg1">
                    <a:lumMod val="85000"/>
                  </a:schemeClr>
                </a:solidFill>
              </a:rPr>
              <a:t>Boosting</a:t>
            </a:r>
            <a:r>
              <a:rPr lang="tr-TR" sz="1600" dirty="0">
                <a:solidFill>
                  <a:schemeClr val="bg1">
                    <a:lumMod val="85000"/>
                  </a:schemeClr>
                </a:solidFill>
              </a:rPr>
              <a:t>) ‘a dayalıdır.</a:t>
            </a:r>
          </a:p>
          <a:p>
            <a:r>
              <a:rPr lang="tr-TR" sz="1600" dirty="0">
                <a:solidFill>
                  <a:schemeClr val="bg1">
                    <a:lumMod val="85000"/>
                  </a:schemeClr>
                </a:solidFill>
              </a:rPr>
              <a:t>Peki ya </a:t>
            </a:r>
            <a:r>
              <a:rPr lang="tr-TR" sz="1600" dirty="0" err="1">
                <a:solidFill>
                  <a:schemeClr val="bg1">
                    <a:lumMod val="85000"/>
                  </a:schemeClr>
                </a:solidFill>
              </a:rPr>
              <a:t>AdaBoost</a:t>
            </a:r>
            <a:r>
              <a:rPr lang="tr-TR" sz="1600" dirty="0">
                <a:solidFill>
                  <a:schemeClr val="bg1">
                    <a:lumMod val="85000"/>
                  </a:schemeClr>
                </a:solidFill>
              </a:rPr>
              <a:t> nedir?</a:t>
            </a:r>
            <a:endParaRPr lang="tr-TR" dirty="0">
              <a:solidFill>
                <a:schemeClr val="bg1">
                  <a:lumMod val="85000"/>
                </a:schemeClr>
              </a:solidFill>
            </a:endParaRPr>
          </a:p>
        </p:txBody>
      </p:sp>
      <p:sp>
        <p:nvSpPr>
          <p:cNvPr id="13" name="Alt Başlık 3">
            <a:extLst>
              <a:ext uri="{FF2B5EF4-FFF2-40B4-BE49-F238E27FC236}">
                <a16:creationId xmlns:a16="http://schemas.microsoft.com/office/drawing/2014/main" id="{38787089-E045-7DEB-3A22-29780E3B3DF7}"/>
              </a:ext>
            </a:extLst>
          </p:cNvPr>
          <p:cNvSpPr txBox="1">
            <a:spLocks/>
          </p:cNvSpPr>
          <p:nvPr/>
        </p:nvSpPr>
        <p:spPr>
          <a:xfrm>
            <a:off x="422988" y="1411513"/>
            <a:ext cx="4957665" cy="41677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b="1">
                <a:solidFill>
                  <a:schemeClr val="bg1">
                    <a:lumMod val="85000"/>
                  </a:schemeClr>
                </a:solidFill>
              </a:rPr>
              <a:t>AdaBoost (Adaptive Boosting)</a:t>
            </a:r>
            <a:endParaRPr lang="tr-TR" b="1" dirty="0">
              <a:solidFill>
                <a:schemeClr val="bg1">
                  <a:lumMod val="85000"/>
                </a:schemeClr>
              </a:solidFill>
            </a:endParaRPr>
          </a:p>
        </p:txBody>
      </p:sp>
      <p:sp>
        <p:nvSpPr>
          <p:cNvPr id="14" name="Metin kutusu 13">
            <a:extLst>
              <a:ext uri="{FF2B5EF4-FFF2-40B4-BE49-F238E27FC236}">
                <a16:creationId xmlns:a16="http://schemas.microsoft.com/office/drawing/2014/main" id="{264909A1-7ECC-BE6D-2730-BA9AE74FE3FF}"/>
              </a:ext>
            </a:extLst>
          </p:cNvPr>
          <p:cNvSpPr txBox="1"/>
          <p:nvPr/>
        </p:nvSpPr>
        <p:spPr>
          <a:xfrm>
            <a:off x="422988" y="1953208"/>
            <a:ext cx="8721105" cy="369332"/>
          </a:xfrm>
          <a:prstGeom prst="rect">
            <a:avLst/>
          </a:prstGeom>
          <a:noFill/>
        </p:spPr>
        <p:txBody>
          <a:bodyPr wrap="none" rtlCol="0">
            <a:spAutoFit/>
          </a:bodyPr>
          <a:lstStyle/>
          <a:p>
            <a:pPr marL="285750" indent="-285750">
              <a:buFont typeface="Arial" panose="020B0604020202020204" pitchFamily="34" charset="0"/>
              <a:buChar char="•"/>
            </a:pPr>
            <a:r>
              <a:rPr lang="tr-TR" dirty="0">
                <a:solidFill>
                  <a:schemeClr val="bg1">
                    <a:lumMod val="85000"/>
                  </a:schemeClr>
                </a:solidFill>
              </a:rPr>
              <a:t>Zayıf sınıflandırıcıların bir araya gelerek güçlü bir sınıflandırıcı oluşturması fikrine dayanır.</a:t>
            </a:r>
          </a:p>
        </p:txBody>
      </p:sp>
      <p:pic>
        <p:nvPicPr>
          <p:cNvPr id="15" name="Resim 14">
            <a:extLst>
              <a:ext uri="{FF2B5EF4-FFF2-40B4-BE49-F238E27FC236}">
                <a16:creationId xmlns:a16="http://schemas.microsoft.com/office/drawing/2014/main" id="{868BEA6F-FAF8-271F-4620-ADDD1E54D805}"/>
              </a:ext>
            </a:extLst>
          </p:cNvPr>
          <p:cNvPicPr>
            <a:picLocks noChangeAspect="1"/>
          </p:cNvPicPr>
          <p:nvPr/>
        </p:nvPicPr>
        <p:blipFill>
          <a:blip r:embed="rId6"/>
          <a:stretch>
            <a:fillRect/>
          </a:stretch>
        </p:blipFill>
        <p:spPr>
          <a:xfrm>
            <a:off x="515733" y="2322540"/>
            <a:ext cx="5223962" cy="4190227"/>
          </a:xfrm>
          <a:prstGeom prst="rect">
            <a:avLst/>
          </a:prstGeom>
          <a:effectLst>
            <a:outerShdw blurRad="127000" algn="ctr" rotWithShape="0">
              <a:prstClr val="black">
                <a:alpha val="50000"/>
              </a:prstClr>
            </a:outerShdw>
            <a:softEdge rad="63500"/>
          </a:effectLst>
        </p:spPr>
      </p:pic>
      <p:sp>
        <p:nvSpPr>
          <p:cNvPr id="16" name="Metin kutusu 15">
            <a:extLst>
              <a:ext uri="{FF2B5EF4-FFF2-40B4-BE49-F238E27FC236}">
                <a16:creationId xmlns:a16="http://schemas.microsoft.com/office/drawing/2014/main" id="{84AC608A-3574-AF43-3734-C4EAFD3E7166}"/>
              </a:ext>
            </a:extLst>
          </p:cNvPr>
          <p:cNvSpPr txBox="1"/>
          <p:nvPr/>
        </p:nvSpPr>
        <p:spPr>
          <a:xfrm>
            <a:off x="5832440" y="2447456"/>
            <a:ext cx="5936572" cy="4247317"/>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lumMod val="85000"/>
                  </a:schemeClr>
                </a:solidFill>
              </a:rPr>
              <a:t>Box1 : </a:t>
            </a:r>
            <a:r>
              <a:rPr lang="tr-TR" sz="1800" dirty="0">
                <a:solidFill>
                  <a:schemeClr val="bg1">
                    <a:lumMod val="85000"/>
                  </a:schemeClr>
                </a:solidFill>
                <a:effectLst/>
                <a:ea typeface="Calibri" panose="020F0502020204030204" pitchFamily="34" charset="0"/>
                <a:cs typeface="Times New Roman" panose="02020603050405020304" pitchFamily="18" charset="0"/>
              </a:rPr>
              <a:t>Mavinin içindeki maviler doğru sınıflandırılmış, kırmızının içindeki kırmızılar da doğru sınıflandırılmış fakat kırmızının içindeki maviler yanlış sınıflandırılmış verilerdir.</a:t>
            </a:r>
          </a:p>
          <a:p>
            <a:pPr marL="285750" indent="-285750">
              <a:buFont typeface="Arial" panose="020B0604020202020204" pitchFamily="34" charset="0"/>
              <a:buChar char="•"/>
            </a:pPr>
            <a:endParaRPr lang="tr-TR" sz="1800" dirty="0">
              <a:solidFill>
                <a:schemeClr val="bg1">
                  <a:lumMod val="85000"/>
                </a:schemeClr>
              </a:solidFill>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tr-TR" sz="1800" dirty="0">
                <a:solidFill>
                  <a:schemeClr val="bg1">
                    <a:lumMod val="85000"/>
                  </a:schemeClr>
                </a:solidFill>
                <a:effectLst/>
                <a:ea typeface="Calibri" panose="020F0502020204030204" pitchFamily="34" charset="0"/>
                <a:cs typeface="Times New Roman" panose="02020603050405020304" pitchFamily="18" charset="0"/>
              </a:rPr>
              <a:t>Yanlış sınıflandırılan noktalara ağırlık verildiğinde sınıflandırma değişti, Box2 ‘deki gibi oldu. Fakat hala yanlışlarımız var.</a:t>
            </a:r>
          </a:p>
          <a:p>
            <a:pPr marL="285750" indent="-285750">
              <a:buFont typeface="Arial" panose="020B0604020202020204" pitchFamily="34" charset="0"/>
              <a:buChar char="•"/>
            </a:pPr>
            <a:endParaRPr lang="tr-TR" sz="1800" dirty="0">
              <a:solidFill>
                <a:schemeClr val="bg1">
                  <a:lumMod val="85000"/>
                </a:schemeClr>
              </a:solidFill>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tr-TR" sz="1800" dirty="0">
                <a:solidFill>
                  <a:schemeClr val="bg1">
                    <a:lumMod val="85000"/>
                  </a:schemeClr>
                </a:solidFill>
                <a:effectLst/>
                <a:ea typeface="Calibri" panose="020F0502020204030204" pitchFamily="34" charset="0"/>
                <a:cs typeface="Times New Roman" panose="02020603050405020304" pitchFamily="18" charset="0"/>
              </a:rPr>
              <a:t>Bir kez daha denediğimizde Box3 ‘de yine yanlışlar olduğunu görüyoruz. Giderek yanlışlarımız azaldı.</a:t>
            </a:r>
          </a:p>
          <a:p>
            <a:pPr marL="285750" indent="-285750">
              <a:buFont typeface="Arial" panose="020B0604020202020204" pitchFamily="34" charset="0"/>
              <a:buChar char="•"/>
            </a:pPr>
            <a:endParaRPr lang="tr-TR" sz="1800" dirty="0">
              <a:solidFill>
                <a:schemeClr val="bg1">
                  <a:lumMod val="85000"/>
                </a:schemeClr>
              </a:solidFill>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tr-TR" sz="1800" dirty="0">
                <a:solidFill>
                  <a:schemeClr val="bg1">
                    <a:lumMod val="85000"/>
                  </a:schemeClr>
                </a:solidFill>
                <a:effectLst/>
                <a:ea typeface="Calibri" panose="020F0502020204030204" pitchFamily="34" charset="0"/>
                <a:cs typeface="Times New Roman" panose="02020603050405020304" pitchFamily="18" charset="0"/>
              </a:rPr>
              <a:t>Üç tane sınıflandırıcı ağırlık olarak bir araya getirildiğinde ise Box4 karşımıza çıkıyor. Topluluk öğrenme yaklaşımı var. Fakat asıl olayımız hatalardan öğrenme.</a:t>
            </a:r>
          </a:p>
          <a:p>
            <a:pPr marL="285750" indent="-285750">
              <a:buFont typeface="Arial" panose="020B0604020202020204" pitchFamily="34" charset="0"/>
              <a:buChar char="•"/>
            </a:pPr>
            <a:endParaRPr lang="tr-TR" dirty="0">
              <a:solidFill>
                <a:schemeClr val="bg1">
                  <a:lumMod val="85000"/>
                </a:schemeClr>
              </a:solidFill>
            </a:endParaRPr>
          </a:p>
        </p:txBody>
      </p:sp>
    </p:spTree>
    <p:extLst>
      <p:ext uri="{BB962C8B-B14F-4D97-AF65-F5344CB8AC3E}">
        <p14:creationId xmlns:p14="http://schemas.microsoft.com/office/powerpoint/2010/main" val="168596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250"/>
                                        <p:tgtEl>
                                          <p:spTgt spid="4">
                                            <p:txEl>
                                              <p:pRg st="0" end="0"/>
                                            </p:txEl>
                                          </p:spTgt>
                                        </p:tgtEl>
                                      </p:cBhvr>
                                    </p:animEffect>
                                    <p:set>
                                      <p:cBhvr>
                                        <p:cTn id="7" dur="1" fill="hold">
                                          <p:stCondLst>
                                            <p:cond delay="249"/>
                                          </p:stCondLst>
                                        </p:cTn>
                                        <p:tgtEl>
                                          <p:spTgt spid="4">
                                            <p:txEl>
                                              <p:pRg st="0" end="0"/>
                                            </p:txEl>
                                          </p:spTgt>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250"/>
                                        <p:tgtEl>
                                          <p:spTgt spid="2"/>
                                        </p:tgtEl>
                                      </p:cBhvr>
                                    </p:animEffect>
                                    <p:set>
                                      <p:cBhvr>
                                        <p:cTn id="10" dur="1" fill="hold">
                                          <p:stCondLst>
                                            <p:cond delay="249"/>
                                          </p:stCondLst>
                                        </p:cTn>
                                        <p:tgtEl>
                                          <p:spTgt spid="2"/>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250"/>
                                        <p:tgtEl>
                                          <p:spTgt spid="3"/>
                                        </p:tgtEl>
                                      </p:cBhvr>
                                    </p:animEffect>
                                    <p:set>
                                      <p:cBhvr>
                                        <p:cTn id="13" dur="1" fill="hold">
                                          <p:stCondLst>
                                            <p:cond delay="249"/>
                                          </p:stCondLst>
                                        </p:cTn>
                                        <p:tgtEl>
                                          <p:spTgt spid="3"/>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250"/>
                                        <p:tgtEl>
                                          <p:spTgt spid="9"/>
                                        </p:tgtEl>
                                      </p:cBhvr>
                                    </p:animEffect>
                                    <p:set>
                                      <p:cBhvr>
                                        <p:cTn id="16" dur="1" fill="hold">
                                          <p:stCondLst>
                                            <p:cond delay="249"/>
                                          </p:stCondLst>
                                        </p:cTn>
                                        <p:tgtEl>
                                          <p:spTgt spid="9"/>
                                        </p:tgtEl>
                                        <p:attrNameLst>
                                          <p:attrName>style.visibility</p:attrName>
                                        </p:attrNameLst>
                                      </p:cBhvr>
                                      <p:to>
                                        <p:strVal val="hidden"/>
                                      </p:to>
                                    </p:set>
                                  </p:childTnLst>
                                </p:cTn>
                              </p:par>
                              <p:par>
                                <p:cTn id="17" presetID="10" presetClass="entr" presetSubtype="0" fill="hold" grpId="1" nodeType="with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uild="p"/>
      <p:bldP spid="9" grpId="1"/>
      <p:bldP spid="2" grpId="1"/>
      <p:bldP spid="3" grpId="1"/>
      <p:bldP spid="13" grpId="1" build="allAtOnce"/>
      <p:bldP spid="14" grpId="1"/>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4" name="Alt Başlık 3">
            <a:extLst>
              <a:ext uri="{FF2B5EF4-FFF2-40B4-BE49-F238E27FC236}">
                <a16:creationId xmlns:a16="http://schemas.microsoft.com/office/drawing/2014/main" id="{9B96E0C9-A3C9-66A3-A561-D365D4729864}"/>
              </a:ext>
            </a:extLst>
          </p:cNvPr>
          <p:cNvSpPr>
            <a:spLocks noGrp="1"/>
          </p:cNvSpPr>
          <p:nvPr>
            <p:ph type="subTitle" idx="1"/>
          </p:nvPr>
        </p:nvSpPr>
        <p:spPr>
          <a:xfrm>
            <a:off x="422988" y="1411513"/>
            <a:ext cx="4957665" cy="416779"/>
          </a:xfrm>
        </p:spPr>
        <p:txBody>
          <a:bodyPr>
            <a:normAutofit lnSpcReduction="10000"/>
          </a:bodyPr>
          <a:lstStyle/>
          <a:p>
            <a:pPr algn="l"/>
            <a:r>
              <a:rPr lang="tr-TR" b="1" dirty="0" err="1">
                <a:solidFill>
                  <a:schemeClr val="bg1">
                    <a:lumMod val="85000"/>
                  </a:schemeClr>
                </a:solidFill>
              </a:rPr>
              <a:t>AdaBoost</a:t>
            </a:r>
            <a:r>
              <a:rPr lang="tr-TR" b="1" dirty="0">
                <a:solidFill>
                  <a:schemeClr val="bg1">
                    <a:lumMod val="85000"/>
                  </a:schemeClr>
                </a:solidFill>
              </a:rPr>
              <a:t> (</a:t>
            </a:r>
            <a:r>
              <a:rPr lang="tr-TR" b="1" dirty="0" err="1">
                <a:solidFill>
                  <a:schemeClr val="bg1">
                    <a:lumMod val="85000"/>
                  </a:schemeClr>
                </a:solidFill>
              </a:rPr>
              <a:t>Adaptive</a:t>
            </a:r>
            <a:r>
              <a:rPr lang="tr-TR" b="1" dirty="0">
                <a:solidFill>
                  <a:schemeClr val="bg1">
                    <a:lumMod val="85000"/>
                  </a:schemeClr>
                </a:solidFill>
              </a:rPr>
              <a:t> </a:t>
            </a:r>
            <a:r>
              <a:rPr lang="tr-TR" b="1" dirty="0" err="1">
                <a:solidFill>
                  <a:schemeClr val="bg1">
                    <a:lumMod val="85000"/>
                  </a:schemeClr>
                </a:solidFill>
              </a:rPr>
              <a:t>Boosting</a:t>
            </a:r>
            <a:r>
              <a:rPr lang="tr-TR" b="1" dirty="0">
                <a:solidFill>
                  <a:schemeClr val="bg1">
                    <a:lumMod val="85000"/>
                  </a:schemeClr>
                </a:solidFill>
              </a:rPr>
              <a:t>)</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422988" y="1953208"/>
            <a:ext cx="8721105" cy="369332"/>
          </a:xfrm>
          <a:prstGeom prst="rect">
            <a:avLst/>
          </a:prstGeom>
          <a:noFill/>
        </p:spPr>
        <p:txBody>
          <a:bodyPr wrap="none" rtlCol="0">
            <a:spAutoFit/>
          </a:bodyPr>
          <a:lstStyle/>
          <a:p>
            <a:pPr marL="285750" indent="-285750">
              <a:buFont typeface="Arial" panose="020B0604020202020204" pitchFamily="34" charset="0"/>
              <a:buChar char="•"/>
            </a:pPr>
            <a:r>
              <a:rPr lang="tr-TR" dirty="0">
                <a:solidFill>
                  <a:schemeClr val="bg1">
                    <a:lumMod val="85000"/>
                  </a:schemeClr>
                </a:solidFill>
              </a:rPr>
              <a:t>Zayıf sınıflandırıcıların bir araya gelerek güçlü bir sınıflandırıcı oluşturması fikrine dayanır.</a:t>
            </a:r>
          </a:p>
        </p:txBody>
      </p:sp>
      <p:pic>
        <p:nvPicPr>
          <p:cNvPr id="11" name="Resim 10">
            <a:extLst>
              <a:ext uri="{FF2B5EF4-FFF2-40B4-BE49-F238E27FC236}">
                <a16:creationId xmlns:a16="http://schemas.microsoft.com/office/drawing/2014/main" id="{FF3EF1DA-2DE0-9B03-392A-76EF72266D0F}"/>
              </a:ext>
            </a:extLst>
          </p:cNvPr>
          <p:cNvPicPr>
            <a:picLocks noChangeAspect="1"/>
          </p:cNvPicPr>
          <p:nvPr/>
        </p:nvPicPr>
        <p:blipFill>
          <a:blip r:embed="rId6"/>
          <a:stretch>
            <a:fillRect/>
          </a:stretch>
        </p:blipFill>
        <p:spPr>
          <a:xfrm>
            <a:off x="515733" y="2322540"/>
            <a:ext cx="5223962" cy="4190227"/>
          </a:xfrm>
          <a:prstGeom prst="rect">
            <a:avLst/>
          </a:prstGeom>
          <a:effectLst>
            <a:outerShdw blurRad="127000" algn="ctr" rotWithShape="0">
              <a:prstClr val="black">
                <a:alpha val="50000"/>
              </a:prstClr>
            </a:outerShdw>
            <a:softEdge rad="63500"/>
          </a:effectLst>
        </p:spPr>
      </p:pic>
      <p:sp>
        <p:nvSpPr>
          <p:cNvPr id="12" name="Metin kutusu 11">
            <a:extLst>
              <a:ext uri="{FF2B5EF4-FFF2-40B4-BE49-F238E27FC236}">
                <a16:creationId xmlns:a16="http://schemas.microsoft.com/office/drawing/2014/main" id="{A2732657-687C-6273-F246-2CA337EC3742}"/>
              </a:ext>
            </a:extLst>
          </p:cNvPr>
          <p:cNvSpPr txBox="1"/>
          <p:nvPr/>
        </p:nvSpPr>
        <p:spPr>
          <a:xfrm>
            <a:off x="5832440" y="2447456"/>
            <a:ext cx="5936572" cy="4247317"/>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lumMod val="85000"/>
                  </a:schemeClr>
                </a:solidFill>
              </a:rPr>
              <a:t>Box1 : </a:t>
            </a:r>
            <a:r>
              <a:rPr lang="tr-TR" sz="1800" dirty="0">
                <a:solidFill>
                  <a:schemeClr val="bg1">
                    <a:lumMod val="85000"/>
                  </a:schemeClr>
                </a:solidFill>
                <a:effectLst/>
                <a:ea typeface="Calibri" panose="020F0502020204030204" pitchFamily="34" charset="0"/>
                <a:cs typeface="Times New Roman" panose="02020603050405020304" pitchFamily="18" charset="0"/>
              </a:rPr>
              <a:t>Mavinin içindeki maviler doğru sınıflandırılmış, kırmızının içindeki kırmızılar da doğru sınıflandırılmış fakat kırmızının içindeki maviler yanlış sınıflandırılmış verilerdir.</a:t>
            </a:r>
          </a:p>
          <a:p>
            <a:pPr marL="285750" indent="-285750">
              <a:buFont typeface="Arial" panose="020B0604020202020204" pitchFamily="34" charset="0"/>
              <a:buChar char="•"/>
            </a:pPr>
            <a:endParaRPr lang="tr-TR" sz="1800" dirty="0">
              <a:solidFill>
                <a:schemeClr val="bg1">
                  <a:lumMod val="85000"/>
                </a:schemeClr>
              </a:solidFill>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tr-TR" sz="1800" dirty="0">
                <a:solidFill>
                  <a:schemeClr val="bg1">
                    <a:lumMod val="85000"/>
                  </a:schemeClr>
                </a:solidFill>
                <a:effectLst/>
                <a:ea typeface="Calibri" panose="020F0502020204030204" pitchFamily="34" charset="0"/>
                <a:cs typeface="Times New Roman" panose="02020603050405020304" pitchFamily="18" charset="0"/>
              </a:rPr>
              <a:t>Yanlış sınıflandırılan noktalara ağırlık verildiğinde sınıflandırma değişti, Box2 ‘deki gibi oldu. Fakat hala yanlışlarımız var.</a:t>
            </a:r>
          </a:p>
          <a:p>
            <a:pPr marL="285750" indent="-285750">
              <a:buFont typeface="Arial" panose="020B0604020202020204" pitchFamily="34" charset="0"/>
              <a:buChar char="•"/>
            </a:pPr>
            <a:endParaRPr lang="tr-TR" sz="1800" dirty="0">
              <a:solidFill>
                <a:schemeClr val="bg1">
                  <a:lumMod val="85000"/>
                </a:schemeClr>
              </a:solidFill>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tr-TR" sz="1800" dirty="0">
                <a:solidFill>
                  <a:schemeClr val="bg1">
                    <a:lumMod val="85000"/>
                  </a:schemeClr>
                </a:solidFill>
                <a:effectLst/>
                <a:ea typeface="Calibri" panose="020F0502020204030204" pitchFamily="34" charset="0"/>
                <a:cs typeface="Times New Roman" panose="02020603050405020304" pitchFamily="18" charset="0"/>
              </a:rPr>
              <a:t>Bir kez daha denediğimizde Box3 ‘de yine yanlışlar olduğunu görüyoruz. Giderek yanlışlarımız azaldı.</a:t>
            </a:r>
          </a:p>
          <a:p>
            <a:pPr marL="285750" indent="-285750">
              <a:buFont typeface="Arial" panose="020B0604020202020204" pitchFamily="34" charset="0"/>
              <a:buChar char="•"/>
            </a:pPr>
            <a:endParaRPr lang="tr-TR" sz="1800" dirty="0">
              <a:solidFill>
                <a:schemeClr val="bg1">
                  <a:lumMod val="85000"/>
                </a:schemeClr>
              </a:solidFill>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tr-TR" sz="1800" dirty="0">
                <a:solidFill>
                  <a:schemeClr val="bg1">
                    <a:lumMod val="85000"/>
                  </a:schemeClr>
                </a:solidFill>
                <a:effectLst/>
                <a:ea typeface="Calibri" panose="020F0502020204030204" pitchFamily="34" charset="0"/>
                <a:cs typeface="Times New Roman" panose="02020603050405020304" pitchFamily="18" charset="0"/>
              </a:rPr>
              <a:t>Üç tane sınıflandırıcı ağırlık olarak bir araya getirildiğinde ise Box4 karşımıza çıkıyor. Topluluk öğrenme yaklaşımı var. Fakat asıl olayımız hatalardan öğrenme.</a:t>
            </a:r>
          </a:p>
          <a:p>
            <a:pPr marL="285750" indent="-285750">
              <a:buFont typeface="Arial" panose="020B0604020202020204" pitchFamily="34" charset="0"/>
              <a:buChar char="•"/>
            </a:pPr>
            <a:endParaRPr lang="tr-TR" dirty="0">
              <a:solidFill>
                <a:schemeClr val="bg1">
                  <a:lumMod val="85000"/>
                </a:schemeClr>
              </a:solidFill>
            </a:endParaRPr>
          </a:p>
        </p:txBody>
      </p:sp>
    </p:spTree>
    <p:extLst>
      <p:ext uri="{BB962C8B-B14F-4D97-AF65-F5344CB8AC3E}">
        <p14:creationId xmlns:p14="http://schemas.microsoft.com/office/powerpoint/2010/main" val="385285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4" name="Alt Başlık 3">
            <a:extLst>
              <a:ext uri="{FF2B5EF4-FFF2-40B4-BE49-F238E27FC236}">
                <a16:creationId xmlns:a16="http://schemas.microsoft.com/office/drawing/2014/main" id="{9B96E0C9-A3C9-66A3-A561-D365D4729864}"/>
              </a:ext>
            </a:extLst>
          </p:cNvPr>
          <p:cNvSpPr>
            <a:spLocks noGrp="1"/>
          </p:cNvSpPr>
          <p:nvPr>
            <p:ph type="subTitle" idx="1"/>
          </p:nvPr>
        </p:nvSpPr>
        <p:spPr>
          <a:xfrm>
            <a:off x="422988" y="1411513"/>
            <a:ext cx="4957665" cy="416779"/>
          </a:xfrm>
        </p:spPr>
        <p:txBody>
          <a:bodyPr>
            <a:normAutofit lnSpcReduction="10000"/>
          </a:bodyPr>
          <a:lstStyle/>
          <a:p>
            <a:pPr algn="l"/>
            <a:r>
              <a:rPr lang="tr-TR" b="1" dirty="0" err="1">
                <a:solidFill>
                  <a:schemeClr val="bg1">
                    <a:lumMod val="85000"/>
                  </a:schemeClr>
                </a:solidFill>
              </a:rPr>
              <a:t>AdaBoost</a:t>
            </a:r>
            <a:r>
              <a:rPr lang="tr-TR" b="1" dirty="0">
                <a:solidFill>
                  <a:schemeClr val="bg1">
                    <a:lumMod val="85000"/>
                  </a:schemeClr>
                </a:solidFill>
              </a:rPr>
              <a:t> (</a:t>
            </a:r>
            <a:r>
              <a:rPr lang="tr-TR" b="1" dirty="0" err="1">
                <a:solidFill>
                  <a:schemeClr val="bg1">
                    <a:lumMod val="85000"/>
                  </a:schemeClr>
                </a:solidFill>
              </a:rPr>
              <a:t>Adaptive</a:t>
            </a:r>
            <a:r>
              <a:rPr lang="tr-TR" b="1" dirty="0">
                <a:solidFill>
                  <a:schemeClr val="bg1">
                    <a:lumMod val="85000"/>
                  </a:schemeClr>
                </a:solidFill>
              </a:rPr>
              <a:t> </a:t>
            </a:r>
            <a:r>
              <a:rPr lang="tr-TR" b="1" dirty="0" err="1">
                <a:solidFill>
                  <a:schemeClr val="bg1">
                    <a:lumMod val="85000"/>
                  </a:schemeClr>
                </a:solidFill>
              </a:rPr>
              <a:t>Boosting</a:t>
            </a:r>
            <a:r>
              <a:rPr lang="tr-TR" b="1" dirty="0">
                <a:solidFill>
                  <a:schemeClr val="bg1">
                    <a:lumMod val="85000"/>
                  </a:schemeClr>
                </a:solidFill>
              </a:rPr>
              <a:t>)</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422988" y="1953208"/>
            <a:ext cx="8721105" cy="369332"/>
          </a:xfrm>
          <a:prstGeom prst="rect">
            <a:avLst/>
          </a:prstGeom>
          <a:noFill/>
        </p:spPr>
        <p:txBody>
          <a:bodyPr wrap="none" rtlCol="0">
            <a:spAutoFit/>
          </a:bodyPr>
          <a:lstStyle/>
          <a:p>
            <a:pPr marL="285750" indent="-285750">
              <a:buFont typeface="Arial" panose="020B0604020202020204" pitchFamily="34" charset="0"/>
              <a:buChar char="•"/>
            </a:pPr>
            <a:r>
              <a:rPr lang="tr-TR" dirty="0">
                <a:solidFill>
                  <a:schemeClr val="bg1">
                    <a:lumMod val="85000"/>
                  </a:schemeClr>
                </a:solidFill>
              </a:rPr>
              <a:t>Zayıf sınıflandırıcıların bir araya gelerek güçlü bir sınıflandırıcı oluşturması fikrine dayanır.</a:t>
            </a:r>
          </a:p>
        </p:txBody>
      </p:sp>
      <p:pic>
        <p:nvPicPr>
          <p:cNvPr id="11" name="Resim 10">
            <a:extLst>
              <a:ext uri="{FF2B5EF4-FFF2-40B4-BE49-F238E27FC236}">
                <a16:creationId xmlns:a16="http://schemas.microsoft.com/office/drawing/2014/main" id="{FF3EF1DA-2DE0-9B03-392A-76EF72266D0F}"/>
              </a:ext>
            </a:extLst>
          </p:cNvPr>
          <p:cNvPicPr>
            <a:picLocks noChangeAspect="1"/>
          </p:cNvPicPr>
          <p:nvPr/>
        </p:nvPicPr>
        <p:blipFill>
          <a:blip r:embed="rId6"/>
          <a:stretch>
            <a:fillRect/>
          </a:stretch>
        </p:blipFill>
        <p:spPr>
          <a:xfrm>
            <a:off x="515733" y="2322540"/>
            <a:ext cx="5223962" cy="4190227"/>
          </a:xfrm>
          <a:prstGeom prst="rect">
            <a:avLst/>
          </a:prstGeom>
          <a:effectLst>
            <a:outerShdw blurRad="127000" algn="ctr" rotWithShape="0">
              <a:prstClr val="black">
                <a:alpha val="50000"/>
              </a:prstClr>
            </a:outerShdw>
            <a:softEdge rad="63500"/>
          </a:effectLst>
        </p:spPr>
      </p:pic>
      <p:sp>
        <p:nvSpPr>
          <p:cNvPr id="12" name="Metin kutusu 11">
            <a:extLst>
              <a:ext uri="{FF2B5EF4-FFF2-40B4-BE49-F238E27FC236}">
                <a16:creationId xmlns:a16="http://schemas.microsoft.com/office/drawing/2014/main" id="{A2732657-687C-6273-F246-2CA337EC3742}"/>
              </a:ext>
            </a:extLst>
          </p:cNvPr>
          <p:cNvSpPr txBox="1"/>
          <p:nvPr/>
        </p:nvSpPr>
        <p:spPr>
          <a:xfrm>
            <a:off x="5832440" y="2447456"/>
            <a:ext cx="5936572" cy="4247317"/>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lumMod val="85000"/>
                  </a:schemeClr>
                </a:solidFill>
              </a:rPr>
              <a:t>Box1 : </a:t>
            </a:r>
            <a:r>
              <a:rPr lang="tr-TR" sz="1800" dirty="0">
                <a:solidFill>
                  <a:schemeClr val="bg1">
                    <a:lumMod val="85000"/>
                  </a:schemeClr>
                </a:solidFill>
                <a:effectLst/>
                <a:ea typeface="Calibri" panose="020F0502020204030204" pitchFamily="34" charset="0"/>
                <a:cs typeface="Times New Roman" panose="02020603050405020304" pitchFamily="18" charset="0"/>
              </a:rPr>
              <a:t>Mavinin içindeki maviler doğru sınıflandırılmış, kırmızının içindeki kırmızılar da doğru sınıflandırılmış fakat kırmızının içindeki maviler yanlış sınıflandırılmış verilerdir.</a:t>
            </a:r>
          </a:p>
          <a:p>
            <a:pPr marL="285750" indent="-285750">
              <a:buFont typeface="Arial" panose="020B0604020202020204" pitchFamily="34" charset="0"/>
              <a:buChar char="•"/>
            </a:pPr>
            <a:endParaRPr lang="tr-TR" sz="1800" dirty="0">
              <a:solidFill>
                <a:schemeClr val="bg1">
                  <a:lumMod val="85000"/>
                </a:schemeClr>
              </a:solidFill>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tr-TR" sz="1800" dirty="0">
                <a:solidFill>
                  <a:schemeClr val="bg1">
                    <a:lumMod val="85000"/>
                  </a:schemeClr>
                </a:solidFill>
                <a:effectLst/>
                <a:ea typeface="Calibri" panose="020F0502020204030204" pitchFamily="34" charset="0"/>
                <a:cs typeface="Times New Roman" panose="02020603050405020304" pitchFamily="18" charset="0"/>
              </a:rPr>
              <a:t>Yanlış sınıflandırılan noktalara ağırlık verildiğinde sınıflandırma değişti, Box2 ‘deki gibi oldu. Fakat hala yanlışlarımız var.</a:t>
            </a:r>
          </a:p>
          <a:p>
            <a:pPr marL="285750" indent="-285750">
              <a:buFont typeface="Arial" panose="020B0604020202020204" pitchFamily="34" charset="0"/>
              <a:buChar char="•"/>
            </a:pPr>
            <a:endParaRPr lang="tr-TR" sz="1800" dirty="0">
              <a:solidFill>
                <a:schemeClr val="bg1">
                  <a:lumMod val="85000"/>
                </a:schemeClr>
              </a:solidFill>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tr-TR" sz="1800" dirty="0">
                <a:solidFill>
                  <a:schemeClr val="bg1">
                    <a:lumMod val="85000"/>
                  </a:schemeClr>
                </a:solidFill>
                <a:effectLst/>
                <a:ea typeface="Calibri" panose="020F0502020204030204" pitchFamily="34" charset="0"/>
                <a:cs typeface="Times New Roman" panose="02020603050405020304" pitchFamily="18" charset="0"/>
              </a:rPr>
              <a:t>Bir kez daha denediğimizde Box3 ‘de yine yanlışlar olduğunu görüyoruz. Giderek yanlışlarımız azaldı.</a:t>
            </a:r>
          </a:p>
          <a:p>
            <a:pPr marL="285750" indent="-285750">
              <a:buFont typeface="Arial" panose="020B0604020202020204" pitchFamily="34" charset="0"/>
              <a:buChar char="•"/>
            </a:pPr>
            <a:endParaRPr lang="tr-TR" sz="1800" dirty="0">
              <a:solidFill>
                <a:schemeClr val="bg1">
                  <a:lumMod val="85000"/>
                </a:schemeClr>
              </a:solidFill>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tr-TR" sz="1800" dirty="0">
                <a:solidFill>
                  <a:schemeClr val="bg1">
                    <a:lumMod val="85000"/>
                  </a:schemeClr>
                </a:solidFill>
                <a:effectLst/>
                <a:ea typeface="Calibri" panose="020F0502020204030204" pitchFamily="34" charset="0"/>
                <a:cs typeface="Times New Roman" panose="02020603050405020304" pitchFamily="18" charset="0"/>
              </a:rPr>
              <a:t>Üç tane sınıflandırıcı ağırlık olarak bir araya getirildiğinde ise Box4 karşımıza çıkıyor. Topluluk öğrenme yaklaşımı var. Fakat asıl olayımız hatalardan öğrenme.</a:t>
            </a:r>
          </a:p>
          <a:p>
            <a:pPr marL="285750" indent="-285750">
              <a:buFont typeface="Arial" panose="020B0604020202020204" pitchFamily="34" charset="0"/>
              <a:buChar char="•"/>
            </a:pPr>
            <a:endParaRPr lang="tr-TR" dirty="0">
              <a:solidFill>
                <a:schemeClr val="bg1">
                  <a:lumMod val="85000"/>
                </a:schemeClr>
              </a:solidFill>
            </a:endParaRPr>
          </a:p>
        </p:txBody>
      </p:sp>
      <p:sp>
        <p:nvSpPr>
          <p:cNvPr id="2" name="Alt Başlık 3">
            <a:extLst>
              <a:ext uri="{FF2B5EF4-FFF2-40B4-BE49-F238E27FC236}">
                <a16:creationId xmlns:a16="http://schemas.microsoft.com/office/drawing/2014/main" id="{E150ABEF-03FA-B0A0-1939-BF7E7AF1887C}"/>
              </a:ext>
            </a:extLst>
          </p:cNvPr>
          <p:cNvSpPr txBox="1">
            <a:spLocks/>
          </p:cNvSpPr>
          <p:nvPr/>
        </p:nvSpPr>
        <p:spPr>
          <a:xfrm>
            <a:off x="422988" y="1411513"/>
            <a:ext cx="4957665" cy="41677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b="1">
                <a:solidFill>
                  <a:schemeClr val="bg1">
                    <a:lumMod val="85000"/>
                  </a:schemeClr>
                </a:solidFill>
              </a:rPr>
              <a:t>GBM ‘e tekrar döndüğümüzde;</a:t>
            </a:r>
            <a:endParaRPr lang="tr-TR" b="1" dirty="0">
              <a:solidFill>
                <a:schemeClr val="bg1">
                  <a:lumMod val="85000"/>
                </a:schemeClr>
              </a:solidFill>
            </a:endParaRPr>
          </a:p>
        </p:txBody>
      </p:sp>
      <p:sp>
        <p:nvSpPr>
          <p:cNvPr id="3" name="Metin kutusu 2">
            <a:extLst>
              <a:ext uri="{FF2B5EF4-FFF2-40B4-BE49-F238E27FC236}">
                <a16:creationId xmlns:a16="http://schemas.microsoft.com/office/drawing/2014/main" id="{F6190237-AF74-75EE-5B18-6DE3987085DF}"/>
              </a:ext>
            </a:extLst>
          </p:cNvPr>
          <p:cNvSpPr txBox="1"/>
          <p:nvPr/>
        </p:nvSpPr>
        <p:spPr>
          <a:xfrm>
            <a:off x="422987" y="1953208"/>
            <a:ext cx="11274559" cy="1839799"/>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Hatalar/artıklar üzerine tek bir tahminsel model formunda olan modeller serisi kurulur.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Tek bir tahminsel model formunda olan modeller serisi oluşturur.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Seri içerisindeki bir model serideki bir önceki modelin tahmin artıklarının/hatalarının üzerine kurularak (fit) oluşturulur.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Tek bir tahminsel model formunda olan modeller serisi </a:t>
            </a:r>
            <a:r>
              <a:rPr lang="tr-TR" sz="1600" b="1"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additive</a:t>
            </a: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şekilde kurulur.</a:t>
            </a:r>
          </a:p>
          <a:p>
            <a:pPr>
              <a:lnSpc>
                <a:spcPct val="107000"/>
              </a:lnSpc>
              <a:spcAft>
                <a:spcPts val="800"/>
              </a:spcAft>
            </a:pPr>
            <a:r>
              <a:rPr lang="tr-TR" sz="1600" dirty="0" err="1">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Additive</a:t>
            </a:r>
            <a:r>
              <a:rPr lang="tr-TR" sz="1600" dirty="0">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 nedir?</a:t>
            </a:r>
            <a:endPar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655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1" nodeType="withEffect">
                                  <p:stCondLst>
                                    <p:cond delay="0"/>
                                  </p:stCondLst>
                                  <p:childTnLst>
                                    <p:animEffect transition="out" filter="fade">
                                      <p:cBhvr>
                                        <p:cTn id="6" dur="250"/>
                                        <p:tgtEl>
                                          <p:spTgt spid="4">
                                            <p:txEl>
                                              <p:pRg st="0" end="0"/>
                                            </p:txEl>
                                          </p:spTgt>
                                        </p:tgtEl>
                                      </p:cBhvr>
                                    </p:animEffect>
                                    <p:set>
                                      <p:cBhvr>
                                        <p:cTn id="7" dur="1" fill="hold">
                                          <p:stCondLst>
                                            <p:cond delay="249"/>
                                          </p:stCondLst>
                                        </p:cTn>
                                        <p:tgtEl>
                                          <p:spTgt spid="4">
                                            <p:txEl>
                                              <p:pRg st="0" end="0"/>
                                            </p:txEl>
                                          </p:spTgt>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250"/>
                                        <p:tgtEl>
                                          <p:spTgt spid="8"/>
                                        </p:tgtEl>
                                      </p:cBhvr>
                                    </p:animEffect>
                                    <p:set>
                                      <p:cBhvr>
                                        <p:cTn id="10" dur="1" fill="hold">
                                          <p:stCondLst>
                                            <p:cond delay="249"/>
                                          </p:stCondLst>
                                        </p:cTn>
                                        <p:tgtEl>
                                          <p:spTgt spid="8"/>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250"/>
                                        <p:tgtEl>
                                          <p:spTgt spid="12"/>
                                        </p:tgtEl>
                                      </p:cBhvr>
                                    </p:animEffect>
                                    <p:set>
                                      <p:cBhvr>
                                        <p:cTn id="13" dur="1" fill="hold">
                                          <p:stCondLst>
                                            <p:cond delay="249"/>
                                          </p:stCondLst>
                                        </p:cTn>
                                        <p:tgtEl>
                                          <p:spTgt spid="1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50"/>
                                        <p:tgtEl>
                                          <p:spTgt spid="11"/>
                                        </p:tgtEl>
                                      </p:cBhvr>
                                    </p:animEffect>
                                    <p:set>
                                      <p:cBhvr>
                                        <p:cTn id="16" dur="1" fill="hold">
                                          <p:stCondLst>
                                            <p:cond delay="249"/>
                                          </p:stCondLst>
                                        </p:cTn>
                                        <p:tgtEl>
                                          <p:spTgt spid="11"/>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fade">
                                      <p:cBhvr>
                                        <p:cTn id="19" dur="250"/>
                                        <p:tgtEl>
                                          <p:spTgt spid="2">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uild="p"/>
      <p:bldP spid="8" grpId="1"/>
      <p:bldP spid="12" grpId="1"/>
      <p:bldP spid="2" grpId="0"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4" name="Alt Başlık 3">
            <a:extLst>
              <a:ext uri="{FF2B5EF4-FFF2-40B4-BE49-F238E27FC236}">
                <a16:creationId xmlns:a16="http://schemas.microsoft.com/office/drawing/2014/main" id="{9B96E0C9-A3C9-66A3-A561-D365D4729864}"/>
              </a:ext>
            </a:extLst>
          </p:cNvPr>
          <p:cNvSpPr>
            <a:spLocks noGrp="1"/>
          </p:cNvSpPr>
          <p:nvPr>
            <p:ph type="subTitle" idx="1"/>
          </p:nvPr>
        </p:nvSpPr>
        <p:spPr>
          <a:xfrm>
            <a:off x="422988" y="1411513"/>
            <a:ext cx="4957665" cy="416779"/>
          </a:xfrm>
        </p:spPr>
        <p:txBody>
          <a:bodyPr>
            <a:normAutofit lnSpcReduction="10000"/>
          </a:bodyPr>
          <a:lstStyle/>
          <a:p>
            <a:pPr algn="l"/>
            <a:r>
              <a:rPr lang="tr-TR" b="1" dirty="0">
                <a:solidFill>
                  <a:schemeClr val="bg1">
                    <a:lumMod val="85000"/>
                  </a:schemeClr>
                </a:solidFill>
              </a:rPr>
              <a:t>GBM ‘e tekrar döndüğümüzde;</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422987" y="1953208"/>
            <a:ext cx="11274559" cy="1839799"/>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Hatalar/artıklar üzerine tek bir tahminsel model formunda olan modeller serisi kurulur.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Tek bir tahminsel model formunda olan modeller serisi oluşturur.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Seri içerisindeki bir model serideki bir önceki modelin tahmin artıklarının/hatalarının üzerine kurularak (fit) oluşturulur.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Tek bir tahminsel model formunda olan modeller serisi </a:t>
            </a:r>
            <a:r>
              <a:rPr lang="tr-TR" sz="1600" b="1"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additive</a:t>
            </a: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şekilde kurulur.</a:t>
            </a:r>
          </a:p>
          <a:p>
            <a:pPr>
              <a:lnSpc>
                <a:spcPct val="107000"/>
              </a:lnSpc>
              <a:spcAft>
                <a:spcPts val="800"/>
              </a:spcAft>
            </a:pPr>
            <a:r>
              <a:rPr lang="tr-TR" sz="1600" dirty="0" err="1">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Additive</a:t>
            </a:r>
            <a:r>
              <a:rPr lang="tr-TR" sz="1600" dirty="0">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 nedir?</a:t>
            </a:r>
            <a:endPar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Resim 1">
            <a:extLst>
              <a:ext uri="{FF2B5EF4-FFF2-40B4-BE49-F238E27FC236}">
                <a16:creationId xmlns:a16="http://schemas.microsoft.com/office/drawing/2014/main" id="{3075FB72-06AB-702B-48BC-B01E9892EE48}"/>
              </a:ext>
            </a:extLst>
          </p:cNvPr>
          <p:cNvPicPr>
            <a:picLocks noChangeAspect="1"/>
          </p:cNvPicPr>
          <p:nvPr/>
        </p:nvPicPr>
        <p:blipFill>
          <a:blip r:embed="rId6"/>
          <a:stretch>
            <a:fillRect/>
          </a:stretch>
        </p:blipFill>
        <p:spPr>
          <a:xfrm>
            <a:off x="530090" y="3824372"/>
            <a:ext cx="3748708" cy="2800622"/>
          </a:xfrm>
          <a:prstGeom prst="rect">
            <a:avLst/>
          </a:prstGeom>
        </p:spPr>
      </p:pic>
      <p:sp>
        <p:nvSpPr>
          <p:cNvPr id="3" name="Metin kutusu 2">
            <a:extLst>
              <a:ext uri="{FF2B5EF4-FFF2-40B4-BE49-F238E27FC236}">
                <a16:creationId xmlns:a16="http://schemas.microsoft.com/office/drawing/2014/main" id="{835AEA27-9F86-7FA2-5930-0B037FF67E6C}"/>
              </a:ext>
            </a:extLst>
          </p:cNvPr>
          <p:cNvSpPr txBox="1"/>
          <p:nvPr/>
        </p:nvSpPr>
        <p:spPr>
          <a:xfrm>
            <a:off x="4389119" y="3824372"/>
            <a:ext cx="6141874" cy="1107996"/>
          </a:xfrm>
          <a:prstGeom prst="rect">
            <a:avLst/>
          </a:prstGeom>
          <a:noFill/>
        </p:spPr>
        <p:txBody>
          <a:bodyPr wrap="none" rtlCol="0">
            <a:spAutoFit/>
          </a:bodyPr>
          <a:lstStyle/>
          <a:p>
            <a:pPr marL="285750" indent="-285750">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y = 30 şeklinde sabit bir fonksiyonumuz var. X ‘ e ne girersek girelim, </a:t>
            </a:r>
          </a:p>
          <a:p>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sonucu değiştiremiyoruz. Değiştirmek istersek ne yapmamız gerekiyor? </a:t>
            </a:r>
          </a:p>
          <a:p>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y = 30 + x yapabiliriz.</a:t>
            </a:r>
          </a:p>
          <a:p>
            <a:endParaRPr lang="tr-TR" sz="1600" dirty="0">
              <a:solidFill>
                <a:schemeClr val="bg1">
                  <a:lumMod val="85000"/>
                </a:schemeClr>
              </a:solidFill>
            </a:endParaRPr>
          </a:p>
        </p:txBody>
      </p:sp>
    </p:spTree>
    <p:extLst>
      <p:ext uri="{BB962C8B-B14F-4D97-AF65-F5344CB8AC3E}">
        <p14:creationId xmlns:p14="http://schemas.microsoft.com/office/powerpoint/2010/main" val="39746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4" name="Alt Başlık 3">
            <a:extLst>
              <a:ext uri="{FF2B5EF4-FFF2-40B4-BE49-F238E27FC236}">
                <a16:creationId xmlns:a16="http://schemas.microsoft.com/office/drawing/2014/main" id="{9B96E0C9-A3C9-66A3-A561-D365D4729864}"/>
              </a:ext>
            </a:extLst>
          </p:cNvPr>
          <p:cNvSpPr>
            <a:spLocks noGrp="1"/>
          </p:cNvSpPr>
          <p:nvPr>
            <p:ph type="subTitle" idx="1"/>
          </p:nvPr>
        </p:nvSpPr>
        <p:spPr>
          <a:xfrm>
            <a:off x="422988" y="1411513"/>
            <a:ext cx="4957665" cy="416779"/>
          </a:xfrm>
        </p:spPr>
        <p:txBody>
          <a:bodyPr>
            <a:normAutofit lnSpcReduction="10000"/>
          </a:bodyPr>
          <a:lstStyle/>
          <a:p>
            <a:pPr algn="l"/>
            <a:r>
              <a:rPr lang="tr-TR" b="1" dirty="0">
                <a:solidFill>
                  <a:schemeClr val="bg1">
                    <a:lumMod val="85000"/>
                  </a:schemeClr>
                </a:solidFill>
              </a:rPr>
              <a:t>GBM ‘e tekrar döndüğümüzde;</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422987" y="1953208"/>
            <a:ext cx="11274559" cy="1839799"/>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Hatalar/artıklar üzerine tek bir tahminsel model formunda olan modeller serisi kurulur.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Tek bir tahminsel model formunda olan modeller serisi oluşturur.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Seri içerisindeki bir model serideki bir önceki modelin tahmin artıklarının/hatalarının üzerine kurularak (fit) oluşturulur.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Tek bir tahminsel model formunda olan modeller serisi </a:t>
            </a:r>
            <a:r>
              <a:rPr lang="tr-TR" sz="1600" b="1"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additive</a:t>
            </a: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şekilde kurulur.</a:t>
            </a:r>
          </a:p>
          <a:p>
            <a:pPr>
              <a:lnSpc>
                <a:spcPct val="107000"/>
              </a:lnSpc>
              <a:spcAft>
                <a:spcPts val="800"/>
              </a:spcAft>
            </a:pPr>
            <a:r>
              <a:rPr lang="tr-TR" sz="1600" dirty="0" err="1">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Additive</a:t>
            </a:r>
            <a:r>
              <a:rPr lang="tr-TR" sz="1600" dirty="0">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 nedir?</a:t>
            </a:r>
            <a:endPar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etin kutusu 2">
            <a:extLst>
              <a:ext uri="{FF2B5EF4-FFF2-40B4-BE49-F238E27FC236}">
                <a16:creationId xmlns:a16="http://schemas.microsoft.com/office/drawing/2014/main" id="{835AEA27-9F86-7FA2-5930-0B037FF67E6C}"/>
              </a:ext>
            </a:extLst>
          </p:cNvPr>
          <p:cNvSpPr txBox="1"/>
          <p:nvPr/>
        </p:nvSpPr>
        <p:spPr>
          <a:xfrm>
            <a:off x="4389119" y="3824372"/>
            <a:ext cx="6471836" cy="1354217"/>
          </a:xfrm>
          <a:prstGeom prst="rect">
            <a:avLst/>
          </a:prstGeom>
          <a:noFill/>
        </p:spPr>
        <p:txBody>
          <a:bodyPr wrap="none" rtlCol="0">
            <a:spAutoFit/>
          </a:bodyPr>
          <a:lstStyle/>
          <a:p>
            <a:pPr marL="285750" indent="-285750">
              <a:buFont typeface="Arial" panose="020B0604020202020204" pitchFamily="34" charset="0"/>
              <a:buChar char="•"/>
            </a:pPr>
            <a:r>
              <a:rPr lang="tr-TR" sz="1600" dirty="0">
                <a:solidFill>
                  <a:schemeClr val="bg1">
                    <a:lumMod val="85000"/>
                  </a:schemeClr>
                </a:solidFill>
              </a:rPr>
              <a:t>Artık x kaç olursa, y ona göre şekillenecektir. </a:t>
            </a:r>
          </a:p>
          <a:p>
            <a:pPr marL="285750" indent="-285750">
              <a:buFont typeface="Arial" panose="020B0604020202020204" pitchFamily="34" charset="0"/>
              <a:buChar char="•"/>
            </a:pPr>
            <a:r>
              <a:rPr lang="tr-TR" sz="1600" dirty="0">
                <a:solidFill>
                  <a:schemeClr val="bg1">
                    <a:lumMod val="85000"/>
                  </a:schemeClr>
                </a:solidFill>
              </a:rPr>
              <a:t>Şimdi amacım x ‘in etkisini daha da arttırmak/detaylandırmak. </a:t>
            </a:r>
          </a:p>
          <a:p>
            <a:r>
              <a:rPr lang="tr-TR" sz="1600" dirty="0">
                <a:solidFill>
                  <a:schemeClr val="bg1">
                    <a:lumMod val="85000"/>
                  </a:schemeClr>
                </a:solidFill>
              </a:rPr>
              <a:t>Ne yapabilirim? </a:t>
            </a:r>
          </a:p>
          <a:p>
            <a:pPr marL="285750" indent="-285750">
              <a:buFont typeface="Arial" panose="020B0604020202020204" pitchFamily="34" charset="0"/>
              <a:buChar char="•"/>
            </a:pPr>
            <a:r>
              <a:rPr lang="tr-TR" sz="1600" dirty="0">
                <a:solidFill>
                  <a:schemeClr val="bg1">
                    <a:lumMod val="85000"/>
                  </a:schemeClr>
                </a:solidFill>
              </a:rPr>
              <a:t>X ‘in karesini alabiliriz mesela, ya da </a:t>
            </a:r>
            <a:r>
              <a:rPr lang="tr-TR" sz="1600" dirty="0" err="1">
                <a:solidFill>
                  <a:schemeClr val="bg1">
                    <a:lumMod val="85000"/>
                  </a:schemeClr>
                </a:solidFill>
              </a:rPr>
              <a:t>sinx</a:t>
            </a:r>
            <a:r>
              <a:rPr lang="tr-TR" sz="1600" dirty="0">
                <a:solidFill>
                  <a:schemeClr val="bg1">
                    <a:lumMod val="85000"/>
                  </a:schemeClr>
                </a:solidFill>
              </a:rPr>
              <a:t>, </a:t>
            </a:r>
            <a:r>
              <a:rPr lang="tr-TR" sz="1600" dirty="0" err="1">
                <a:solidFill>
                  <a:schemeClr val="bg1">
                    <a:lumMod val="85000"/>
                  </a:schemeClr>
                </a:solidFill>
              </a:rPr>
              <a:t>cosx</a:t>
            </a:r>
            <a:r>
              <a:rPr lang="tr-TR" sz="1600" dirty="0">
                <a:solidFill>
                  <a:schemeClr val="bg1">
                    <a:lumMod val="85000"/>
                  </a:schemeClr>
                </a:solidFill>
              </a:rPr>
              <a:t> gibi değerler ekleyebiliriz. </a:t>
            </a:r>
          </a:p>
          <a:p>
            <a:r>
              <a:rPr lang="tr-TR" sz="1600" dirty="0">
                <a:solidFill>
                  <a:schemeClr val="bg1">
                    <a:lumMod val="85000"/>
                  </a:schemeClr>
                </a:solidFill>
              </a:rPr>
              <a:t>Yani özetle x ‘e bağlı terim ekleyebiliriz.</a:t>
            </a:r>
          </a:p>
        </p:txBody>
      </p:sp>
      <p:pic>
        <p:nvPicPr>
          <p:cNvPr id="9" name="Resim 8">
            <a:extLst>
              <a:ext uri="{FF2B5EF4-FFF2-40B4-BE49-F238E27FC236}">
                <a16:creationId xmlns:a16="http://schemas.microsoft.com/office/drawing/2014/main" id="{7C33E7D2-E64E-C209-7B68-BB09A1FFC5B8}"/>
              </a:ext>
            </a:extLst>
          </p:cNvPr>
          <p:cNvPicPr>
            <a:picLocks noChangeAspect="1"/>
          </p:cNvPicPr>
          <p:nvPr/>
        </p:nvPicPr>
        <p:blipFill>
          <a:blip r:embed="rId6"/>
          <a:stretch>
            <a:fillRect/>
          </a:stretch>
        </p:blipFill>
        <p:spPr>
          <a:xfrm>
            <a:off x="532263" y="3824372"/>
            <a:ext cx="3746310" cy="2779930"/>
          </a:xfrm>
          <a:prstGeom prst="rect">
            <a:avLst/>
          </a:prstGeom>
        </p:spPr>
      </p:pic>
    </p:spTree>
    <p:extLst>
      <p:ext uri="{BB962C8B-B14F-4D97-AF65-F5344CB8AC3E}">
        <p14:creationId xmlns:p14="http://schemas.microsoft.com/office/powerpoint/2010/main" val="381391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4" name="Alt Başlık 3">
            <a:extLst>
              <a:ext uri="{FF2B5EF4-FFF2-40B4-BE49-F238E27FC236}">
                <a16:creationId xmlns:a16="http://schemas.microsoft.com/office/drawing/2014/main" id="{9B96E0C9-A3C9-66A3-A561-D365D4729864}"/>
              </a:ext>
            </a:extLst>
          </p:cNvPr>
          <p:cNvSpPr>
            <a:spLocks noGrp="1"/>
          </p:cNvSpPr>
          <p:nvPr>
            <p:ph type="subTitle" idx="1"/>
          </p:nvPr>
        </p:nvSpPr>
        <p:spPr>
          <a:xfrm>
            <a:off x="422988" y="1411513"/>
            <a:ext cx="4957665" cy="416779"/>
          </a:xfrm>
        </p:spPr>
        <p:txBody>
          <a:bodyPr>
            <a:normAutofit lnSpcReduction="10000"/>
          </a:bodyPr>
          <a:lstStyle/>
          <a:p>
            <a:pPr algn="l"/>
            <a:r>
              <a:rPr lang="tr-TR" b="1" dirty="0">
                <a:solidFill>
                  <a:schemeClr val="bg1">
                    <a:lumMod val="85000"/>
                  </a:schemeClr>
                </a:solidFill>
              </a:rPr>
              <a:t>GBM ‘e tekrar döndüğümüzde;</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422987" y="1953208"/>
            <a:ext cx="11274559" cy="1839799"/>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Hatalar/artıklar üzerine tek bir tahminsel model formunda olan modeller serisi kurulur.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Tek bir tahminsel model formunda olan modeller serisi oluşturur.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Seri içerisindeki bir model serideki bir önceki modelin tahmin artıklarının/hatalarının üzerine kurularak (fit) oluşturulur.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Tek bir tahminsel model formunda olan modeller serisi </a:t>
            </a:r>
            <a:r>
              <a:rPr lang="tr-TR" sz="1600" b="1"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additive</a:t>
            </a: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şekilde kurulur.</a:t>
            </a:r>
          </a:p>
          <a:p>
            <a:pPr>
              <a:lnSpc>
                <a:spcPct val="107000"/>
              </a:lnSpc>
              <a:spcAft>
                <a:spcPts val="800"/>
              </a:spcAft>
            </a:pPr>
            <a:r>
              <a:rPr lang="tr-TR" sz="1600" dirty="0" err="1">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Additive</a:t>
            </a:r>
            <a:r>
              <a:rPr lang="tr-TR" sz="1600" dirty="0">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 nedir?</a:t>
            </a:r>
            <a:endPar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etin kutusu 2">
            <a:extLst>
              <a:ext uri="{FF2B5EF4-FFF2-40B4-BE49-F238E27FC236}">
                <a16:creationId xmlns:a16="http://schemas.microsoft.com/office/drawing/2014/main" id="{835AEA27-9F86-7FA2-5930-0B037FF67E6C}"/>
              </a:ext>
            </a:extLst>
          </p:cNvPr>
          <p:cNvSpPr txBox="1"/>
          <p:nvPr/>
        </p:nvSpPr>
        <p:spPr>
          <a:xfrm>
            <a:off x="4389119" y="3824372"/>
            <a:ext cx="6969216" cy="830997"/>
          </a:xfrm>
          <a:prstGeom prst="rect">
            <a:avLst/>
          </a:prstGeom>
          <a:noFill/>
        </p:spPr>
        <p:txBody>
          <a:bodyPr wrap="none" rtlCol="0">
            <a:spAutoFit/>
          </a:bodyPr>
          <a:lstStyle/>
          <a:p>
            <a:pPr marL="285750" indent="-285750">
              <a:buFont typeface="Arial" panose="020B0604020202020204" pitchFamily="34" charset="0"/>
              <a:buChar char="•"/>
            </a:pPr>
            <a:r>
              <a:rPr lang="tr-TR" sz="1600" dirty="0">
                <a:solidFill>
                  <a:schemeClr val="bg1">
                    <a:lumMod val="85000"/>
                  </a:schemeClr>
                </a:solidFill>
              </a:rPr>
              <a:t>Artık gözlemleyeceğiniz üzere fonksiyon daha da hassaslaştı. </a:t>
            </a:r>
          </a:p>
          <a:p>
            <a:pPr marL="285750" indent="-285750">
              <a:buFont typeface="Arial" panose="020B0604020202020204" pitchFamily="34" charset="0"/>
              <a:buChar char="•"/>
            </a:pPr>
            <a:r>
              <a:rPr lang="tr-TR" sz="1600" dirty="0">
                <a:solidFill>
                  <a:schemeClr val="bg1">
                    <a:lumMod val="85000"/>
                  </a:schemeClr>
                </a:solidFill>
              </a:rPr>
              <a:t>Peki neden bunları öğrendik?</a:t>
            </a:r>
          </a:p>
          <a:p>
            <a:pPr marL="285750" indent="-285750">
              <a:buFont typeface="Arial" panose="020B0604020202020204" pitchFamily="34" charset="0"/>
              <a:buChar char="•"/>
            </a:pPr>
            <a:r>
              <a:rPr lang="tr-TR" sz="1600" dirty="0">
                <a:solidFill>
                  <a:schemeClr val="bg1">
                    <a:lumMod val="85000"/>
                  </a:schemeClr>
                </a:solidFill>
              </a:rPr>
              <a:t>Az önce de gördüğümüz gibi ağaç yönetimi, modeli belirli bölgelere ayırıyordu;</a:t>
            </a:r>
          </a:p>
        </p:txBody>
      </p:sp>
      <p:pic>
        <p:nvPicPr>
          <p:cNvPr id="9" name="Resim 8">
            <a:extLst>
              <a:ext uri="{FF2B5EF4-FFF2-40B4-BE49-F238E27FC236}">
                <a16:creationId xmlns:a16="http://schemas.microsoft.com/office/drawing/2014/main" id="{7C33E7D2-E64E-C209-7B68-BB09A1FFC5B8}"/>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41233" y="3821252"/>
            <a:ext cx="3730417" cy="2779930"/>
          </a:xfrm>
          <a:prstGeom prst="rect">
            <a:avLst/>
          </a:prstGeom>
        </p:spPr>
      </p:pic>
      <p:pic>
        <p:nvPicPr>
          <p:cNvPr id="2" name="Resim 1">
            <a:extLst>
              <a:ext uri="{FF2B5EF4-FFF2-40B4-BE49-F238E27FC236}">
                <a16:creationId xmlns:a16="http://schemas.microsoft.com/office/drawing/2014/main" id="{12FF2C01-C867-7FF0-408B-FBDD8225E2D3}"/>
              </a:ext>
            </a:extLst>
          </p:cNvPr>
          <p:cNvPicPr>
            <a:picLocks noChangeAspect="1"/>
          </p:cNvPicPr>
          <p:nvPr/>
        </p:nvPicPr>
        <p:blipFill>
          <a:blip r:embed="rId7"/>
          <a:stretch>
            <a:fillRect/>
          </a:stretch>
        </p:blipFill>
        <p:spPr>
          <a:xfrm>
            <a:off x="6652735" y="4655369"/>
            <a:ext cx="2425849" cy="1945813"/>
          </a:xfrm>
          <a:prstGeom prst="rect">
            <a:avLst/>
          </a:prstGeom>
        </p:spPr>
      </p:pic>
    </p:spTree>
    <p:extLst>
      <p:ext uri="{BB962C8B-B14F-4D97-AF65-F5344CB8AC3E}">
        <p14:creationId xmlns:p14="http://schemas.microsoft.com/office/powerpoint/2010/main" val="400839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250" tmFilter="0, 0; .2, .5; .8, .5; 1, 0"/>
                                        <p:tgtEl>
                                          <p:spTgt spid="2"/>
                                        </p:tgtEl>
                                      </p:cBhvr>
                                    </p:animEffect>
                                    <p:animScale>
                                      <p:cBhvr>
                                        <p:cTn id="15" dur="125"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17DDFD4-DDB3-7155-B2C5-065ADC150972}"/>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20000"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92000" cy="6858000"/>
          </a:xfrm>
          <a:prstGeom prst="rect">
            <a:avLst/>
          </a:prstGeom>
        </p:spPr>
      </p:pic>
      <p:sp>
        <p:nvSpPr>
          <p:cNvPr id="6" name="Metin kutusu 5">
            <a:extLst>
              <a:ext uri="{FF2B5EF4-FFF2-40B4-BE49-F238E27FC236}">
                <a16:creationId xmlns:a16="http://schemas.microsoft.com/office/drawing/2014/main" id="{C015268D-F1B6-3A80-EEC3-325683804976}"/>
              </a:ext>
            </a:extLst>
          </p:cNvPr>
          <p:cNvSpPr txBox="1"/>
          <p:nvPr/>
        </p:nvSpPr>
        <p:spPr>
          <a:xfrm>
            <a:off x="0" y="9669295"/>
            <a:ext cx="12192000" cy="230832"/>
          </a:xfrm>
          <a:prstGeom prst="rect">
            <a:avLst/>
          </a:prstGeom>
          <a:noFill/>
        </p:spPr>
        <p:txBody>
          <a:bodyPr wrap="square" rtlCol="0">
            <a:spAutoFit/>
          </a:bodyPr>
          <a:lstStyle/>
          <a:p>
            <a:r>
              <a:rPr lang="tr-TR" sz="900">
                <a:hlinkClick r:id="rId4" tooltip="https://www.flickr.com/photos/mstewartphotography/6408624825/"/>
              </a:rPr>
              <a:t>Bu Fotoğraf</a:t>
            </a:r>
            <a:r>
              <a:rPr lang="tr-TR" sz="900"/>
              <a:t>, Bilinmeyen Yazar, </a:t>
            </a:r>
            <a:r>
              <a:rPr lang="tr-TR" sz="900">
                <a:hlinkClick r:id="rId5" tooltip="https://creativecommons.org/licenses/by/3.0/"/>
              </a:rPr>
              <a:t>CC BY</a:t>
            </a:r>
            <a:r>
              <a:rPr lang="tr-TR" sz="900"/>
              <a:t> altında lisanslanmıştır</a:t>
            </a:r>
          </a:p>
        </p:txBody>
      </p:sp>
      <p:sp>
        <p:nvSpPr>
          <p:cNvPr id="7" name="Dikdörtgen 6">
            <a:extLst>
              <a:ext uri="{FF2B5EF4-FFF2-40B4-BE49-F238E27FC236}">
                <a16:creationId xmlns:a16="http://schemas.microsoft.com/office/drawing/2014/main" id="{0D033BCF-DFB6-1A37-B8BB-7A18824CF9F2}"/>
              </a:ext>
            </a:extLst>
          </p:cNvPr>
          <p:cNvSpPr/>
          <p:nvPr/>
        </p:nvSpPr>
        <p:spPr>
          <a:xfrm>
            <a:off x="2404444" y="99526"/>
            <a:ext cx="7383111" cy="1107996"/>
          </a:xfrm>
          <a:prstGeom prst="rect">
            <a:avLst/>
          </a:prstGeom>
          <a:noFill/>
        </p:spPr>
        <p:txBody>
          <a:bodyPr wrap="none" lIns="91440" tIns="45720" rIns="91440" bIns="45720">
            <a:spAutoFit/>
          </a:bodyPr>
          <a:lstStyle/>
          <a:p>
            <a:pPr algn="ctr"/>
            <a:r>
              <a:rPr lang="tr-TR" sz="6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XGBoost</a:t>
            </a:r>
            <a:r>
              <a:rPr lang="tr-TR" sz="6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Algoritması</a:t>
            </a:r>
          </a:p>
        </p:txBody>
      </p:sp>
      <p:sp>
        <p:nvSpPr>
          <p:cNvPr id="4" name="Alt Başlık 3">
            <a:extLst>
              <a:ext uri="{FF2B5EF4-FFF2-40B4-BE49-F238E27FC236}">
                <a16:creationId xmlns:a16="http://schemas.microsoft.com/office/drawing/2014/main" id="{9B96E0C9-A3C9-66A3-A561-D365D4729864}"/>
              </a:ext>
            </a:extLst>
          </p:cNvPr>
          <p:cNvSpPr>
            <a:spLocks noGrp="1"/>
          </p:cNvSpPr>
          <p:nvPr>
            <p:ph type="subTitle" idx="1"/>
          </p:nvPr>
        </p:nvSpPr>
        <p:spPr>
          <a:xfrm>
            <a:off x="422988" y="1411513"/>
            <a:ext cx="4957665" cy="416779"/>
          </a:xfrm>
        </p:spPr>
        <p:txBody>
          <a:bodyPr>
            <a:normAutofit lnSpcReduction="10000"/>
          </a:bodyPr>
          <a:lstStyle/>
          <a:p>
            <a:pPr algn="l"/>
            <a:r>
              <a:rPr lang="tr-TR" b="1" dirty="0">
                <a:solidFill>
                  <a:schemeClr val="bg1">
                    <a:lumMod val="85000"/>
                  </a:schemeClr>
                </a:solidFill>
              </a:rPr>
              <a:t>GBM ‘e tekrar döndüğümüzde;</a:t>
            </a:r>
          </a:p>
        </p:txBody>
      </p:sp>
      <p:sp>
        <p:nvSpPr>
          <p:cNvPr id="8" name="Metin kutusu 7">
            <a:extLst>
              <a:ext uri="{FF2B5EF4-FFF2-40B4-BE49-F238E27FC236}">
                <a16:creationId xmlns:a16="http://schemas.microsoft.com/office/drawing/2014/main" id="{8B98F34D-2F41-4DC5-2DF8-FE0E6CEB08B4}"/>
              </a:ext>
            </a:extLst>
          </p:cNvPr>
          <p:cNvSpPr txBox="1"/>
          <p:nvPr/>
        </p:nvSpPr>
        <p:spPr>
          <a:xfrm>
            <a:off x="422987" y="1953208"/>
            <a:ext cx="11274559" cy="1839799"/>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Hatalar/artıklar üzerine tek bir tahminsel model formunda olan modeller serisi kurulur.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Tek bir tahminsel model formunda olan modeller serisi oluşturur.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Seri içerisindeki bir model serideki bir önceki modelin tahmin artıklarının/hatalarının üzerine kurularak (fit) oluşturulur.</a:t>
            </a:r>
          </a:p>
          <a:p>
            <a:pPr marL="285750" indent="-285750">
              <a:lnSpc>
                <a:spcPct val="107000"/>
              </a:lnSpc>
              <a:spcAft>
                <a:spcPts val="800"/>
              </a:spcAft>
              <a:buFont typeface="Arial" panose="020B0604020202020204" pitchFamily="34" charset="0"/>
              <a:buChar char="•"/>
            </a:pP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Tek bir tahminsel model formunda olan modeller serisi </a:t>
            </a:r>
            <a:r>
              <a:rPr lang="tr-TR" sz="1600" b="1" dirty="0" err="1">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additive</a:t>
            </a:r>
            <a:r>
              <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t> şekilde kurulur.</a:t>
            </a:r>
          </a:p>
          <a:p>
            <a:pPr>
              <a:lnSpc>
                <a:spcPct val="107000"/>
              </a:lnSpc>
              <a:spcAft>
                <a:spcPts val="800"/>
              </a:spcAft>
            </a:pPr>
            <a:r>
              <a:rPr lang="tr-TR" sz="1600" dirty="0" err="1">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Additive</a:t>
            </a:r>
            <a:r>
              <a:rPr lang="tr-TR" sz="1600" dirty="0">
                <a:solidFill>
                  <a:schemeClr val="bg1">
                    <a:lumMod val="85000"/>
                  </a:schemeClr>
                </a:solidFill>
                <a:latin typeface="Calibri" panose="020F0502020204030204" pitchFamily="34" charset="0"/>
                <a:ea typeface="Calibri" panose="020F0502020204030204" pitchFamily="34" charset="0"/>
                <a:cs typeface="Times New Roman" panose="02020603050405020304" pitchFamily="18" charset="0"/>
              </a:rPr>
              <a:t> nedir?</a:t>
            </a:r>
            <a:endParaRPr lang="tr-TR" sz="16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etin kutusu 2">
            <a:extLst>
              <a:ext uri="{FF2B5EF4-FFF2-40B4-BE49-F238E27FC236}">
                <a16:creationId xmlns:a16="http://schemas.microsoft.com/office/drawing/2014/main" id="{835AEA27-9F86-7FA2-5930-0B037FF67E6C}"/>
              </a:ext>
            </a:extLst>
          </p:cNvPr>
          <p:cNvSpPr txBox="1"/>
          <p:nvPr/>
        </p:nvSpPr>
        <p:spPr>
          <a:xfrm>
            <a:off x="4389119" y="3824372"/>
            <a:ext cx="6969216" cy="830997"/>
          </a:xfrm>
          <a:prstGeom prst="rect">
            <a:avLst/>
          </a:prstGeom>
          <a:noFill/>
        </p:spPr>
        <p:txBody>
          <a:bodyPr wrap="none" rtlCol="0">
            <a:spAutoFit/>
          </a:bodyPr>
          <a:lstStyle/>
          <a:p>
            <a:pPr marL="285750" indent="-285750">
              <a:buFont typeface="Arial" panose="020B0604020202020204" pitchFamily="34" charset="0"/>
              <a:buChar char="•"/>
            </a:pPr>
            <a:r>
              <a:rPr lang="tr-TR" sz="1600" dirty="0">
                <a:solidFill>
                  <a:schemeClr val="bg1">
                    <a:lumMod val="85000"/>
                  </a:schemeClr>
                </a:solidFill>
              </a:rPr>
              <a:t>Artık gözlemleyeceğiniz üzere fonksiyon daha da hassaslaştı. </a:t>
            </a:r>
          </a:p>
          <a:p>
            <a:pPr marL="285750" indent="-285750">
              <a:buFont typeface="Arial" panose="020B0604020202020204" pitchFamily="34" charset="0"/>
              <a:buChar char="•"/>
            </a:pPr>
            <a:r>
              <a:rPr lang="tr-TR" sz="1600" dirty="0">
                <a:solidFill>
                  <a:schemeClr val="bg1">
                    <a:lumMod val="85000"/>
                  </a:schemeClr>
                </a:solidFill>
              </a:rPr>
              <a:t>Peki neden bunları öğrendik?</a:t>
            </a:r>
          </a:p>
          <a:p>
            <a:pPr marL="285750" indent="-285750">
              <a:buFont typeface="Arial" panose="020B0604020202020204" pitchFamily="34" charset="0"/>
              <a:buChar char="•"/>
            </a:pPr>
            <a:r>
              <a:rPr lang="tr-TR" sz="1600" dirty="0">
                <a:solidFill>
                  <a:schemeClr val="bg1">
                    <a:lumMod val="85000"/>
                  </a:schemeClr>
                </a:solidFill>
              </a:rPr>
              <a:t>Az önce de gördüğümüz gibi ağaç yönetimi, modeli belirli bölgelere ayırıyordu;</a:t>
            </a:r>
          </a:p>
        </p:txBody>
      </p:sp>
      <p:pic>
        <p:nvPicPr>
          <p:cNvPr id="9" name="Resim 8">
            <a:extLst>
              <a:ext uri="{FF2B5EF4-FFF2-40B4-BE49-F238E27FC236}">
                <a16:creationId xmlns:a16="http://schemas.microsoft.com/office/drawing/2014/main" id="{7C33E7D2-E64E-C209-7B68-BB09A1FFC5B8}"/>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41233" y="3821252"/>
            <a:ext cx="3730417" cy="2779930"/>
          </a:xfrm>
          <a:prstGeom prst="rect">
            <a:avLst/>
          </a:prstGeom>
        </p:spPr>
      </p:pic>
      <p:pic>
        <p:nvPicPr>
          <p:cNvPr id="2" name="Resim 1">
            <a:extLst>
              <a:ext uri="{FF2B5EF4-FFF2-40B4-BE49-F238E27FC236}">
                <a16:creationId xmlns:a16="http://schemas.microsoft.com/office/drawing/2014/main" id="{12FF2C01-C867-7FF0-408B-FBDD8225E2D3}"/>
              </a:ext>
            </a:extLst>
          </p:cNvPr>
          <p:cNvPicPr>
            <a:picLocks noChangeAspect="1"/>
          </p:cNvPicPr>
          <p:nvPr/>
        </p:nvPicPr>
        <p:blipFill>
          <a:blip r:embed="rId7"/>
          <a:stretch>
            <a:fillRect/>
          </a:stretch>
        </p:blipFill>
        <p:spPr>
          <a:xfrm>
            <a:off x="3283248" y="1619902"/>
            <a:ext cx="5625501" cy="4512306"/>
          </a:xfrm>
          <a:prstGeom prst="rect">
            <a:avLst/>
          </a:prstGeom>
        </p:spPr>
      </p:pic>
    </p:spTree>
    <p:extLst>
      <p:ext uri="{BB962C8B-B14F-4D97-AF65-F5344CB8AC3E}">
        <p14:creationId xmlns:p14="http://schemas.microsoft.com/office/powerpoint/2010/main" val="70349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3.7037E-6 L -0.22852 0.00046 " pathEditMode="relative" rAng="0" ptsTypes="AA">
                                      <p:cBhvr>
                                        <p:cTn id="6" dur="500" fill="hold"/>
                                        <p:tgtEl>
                                          <p:spTgt spid="2"/>
                                        </p:tgtEl>
                                        <p:attrNameLst>
                                          <p:attrName>ppt_x</p:attrName>
                                          <p:attrName>ppt_y</p:attrName>
                                        </p:attrNameLst>
                                      </p:cBhvr>
                                      <p:rCtr x="-11432" y="23"/>
                                    </p:animMotion>
                                  </p:childTnLst>
                                </p:cTn>
                              </p:par>
                              <p:par>
                                <p:cTn id="7" presetID="10" presetClass="exit" presetSubtype="0" fill="hold" grpId="0" nodeType="withEffect">
                                  <p:stCondLst>
                                    <p:cond delay="0"/>
                                  </p:stCondLst>
                                  <p:childTnLst>
                                    <p:animEffect transition="out" filter="fade">
                                      <p:cBhvr>
                                        <p:cTn id="8" dur="500"/>
                                        <p:tgtEl>
                                          <p:spTgt spid="4">
                                            <p:txEl>
                                              <p:pRg st="0" end="0"/>
                                            </p:txEl>
                                          </p:spTgt>
                                        </p:tgtEl>
                                      </p:cBhvr>
                                    </p:animEffect>
                                    <p:set>
                                      <p:cBhvr>
                                        <p:cTn id="9" dur="1" fill="hold">
                                          <p:stCondLst>
                                            <p:cond delay="499"/>
                                          </p:stCondLst>
                                        </p:cTn>
                                        <p:tgtEl>
                                          <p:spTgt spid="4">
                                            <p:txEl>
                                              <p:pRg st="0" end="0"/>
                                            </p:txEl>
                                          </p:spTgt>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3" grpId="0"/>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2293</Words>
  <Application>Microsoft Office PowerPoint</Application>
  <PresentationFormat>Geniş ekran</PresentationFormat>
  <Paragraphs>200</Paragraphs>
  <Slides>23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Arial</vt:lpstr>
      <vt:lpstr>Calibri</vt:lpstr>
      <vt:lpstr>Calibri Light</vt:lpstr>
      <vt:lpstr>Monotype Corsiva</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Ali Kerem Şimşek</dc:creator>
  <cp:lastModifiedBy>Ali Kerem Şimşek</cp:lastModifiedBy>
  <cp:revision>8</cp:revision>
  <dcterms:created xsi:type="dcterms:W3CDTF">2022-12-10T12:19:13Z</dcterms:created>
  <dcterms:modified xsi:type="dcterms:W3CDTF">2023-08-05T08:42:31Z</dcterms:modified>
</cp:coreProperties>
</file>