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D85F62A-65FA-429B-9C39-02AA3D2CF5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76CF16-5503-FA8D-A868-2FB5D48D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639F92-8CBA-40CF-8588-212581D12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F1733A-C94F-85C8-7E5D-8051805B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6A23FF-3A80-2525-B34B-BE4AB63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6A41F6-C369-9C18-A3A0-BBAEB87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1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4552E9-2894-1B80-8FA4-DCA5D0A7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4F48A46-9858-D0E4-0948-1D05EF72B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F5D03-8C3A-7496-8E39-2C99677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C742C-D58C-E052-1D2A-F723A75D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555F7C-07EE-0332-1D78-28530335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0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AA9E5B-EA77-2753-AD37-EDAAC03D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1E4183-4461-2F4F-B622-E6079E6E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D0B582-5217-ECC9-BB0F-FD670BBA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7BBBC2-E3AB-DD39-7489-B0765A5C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920BD6-1333-5A97-592B-E3AF9671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2B9E4-9986-AEB4-E566-36797024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7906A6-CDF1-78EC-54C5-0D0E480B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76B19D-8418-A898-B15E-25F3B04B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8D90E3-5B1A-5F47-CBA0-2D581089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4B0B4-BA8B-9EF6-8491-958E5F0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0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722111-A3C4-077C-70C3-4F6D7EC8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18D79F-2814-9D72-B737-6735FFD5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1B8F38-F4B9-214D-1E41-3BA8D56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DF2948-594A-CEF4-405A-99F9424D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D0B30-D9C7-5367-F0AD-EE01FC0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1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15FE22-BEE2-46AD-2B89-73FA93D3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2D6B9E-3ED4-A093-910D-5A8F24C26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9517E4-3D74-88E4-2578-411AFFED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E5B31E-A774-26A4-9F50-D55DD222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54EBAB-6DB2-1C44-75E4-13A831DB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AFBA88-108E-5233-9D84-B960C0CF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36845F-E69E-DB57-D062-1266A10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A23C7A-8D4A-4EBF-E2AF-2874AEC8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C07CDB-C1D9-3119-FC54-6B658BDE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FD45E9-8330-06B4-417B-FB930D133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1FBC333-5B10-D66E-9A92-79CB4798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F47E2EC-0A54-DB77-257E-6711BF3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59E442F-A7F6-3FA4-7212-CC6E06B7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A519008-A25A-DFE7-FBF5-3961A7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2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14B884-AB4D-837C-8E97-1180060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D1283-2B57-58EF-02ED-1EE72DF0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86E7953-3CA2-F91F-6D68-B677774C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E5CDD-F82F-F846-3B90-A2CA1FF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3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456761A-6C71-CE7A-888C-2308B1C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AF802F7-C211-6721-C735-550B75BB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A67251F-2590-8306-E24C-F8B7BBED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9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EF829-1149-EFE1-3020-32C7F308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52ED0C-C50E-E66C-874B-91187896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2E13C0-1147-D755-044E-A8CB28A9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53D815-C4F0-B804-8EFB-70577C68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092BE9-3085-6A74-99EB-3668D221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AE9C3E-3F31-0EEB-F217-74E567D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3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00A99-E1A5-08A0-2F99-D6475C4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210B2-C9D9-EC9E-26FB-64E43A460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BBDC96-6B8E-C4AA-5295-A27A78D4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69423-B164-E26A-F801-BD9AFA1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694F3D-10CE-4840-9ACA-83D1183C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390C11-0FFC-5379-E384-069E8E8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92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C046A9-A2CC-8BE4-9DA0-1C7FEC89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B274D9-5D49-A3D1-99C1-C14B8A15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5A999-4AE8-D35C-6F8A-29CC74232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9DA8-F7A2-409E-B04B-E23918F9C207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B1DF32-FDDA-B046-5463-223663806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18709D-CAB0-AD47-D5A9-E2FDDF2D5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8A99-24B9-4CCE-BE7B-B6BB1AC6D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62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r/what-is/logistic-regression/#:~:text=Lojistik%20regresyon%2C%20iki%20veri%20fakt%C3%B6r%C3%BC,gibi%20s%C4%B1n%C4%B1rl%C4%B1%20say%C4%B1da%20sonucu%20vard%C4%B1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slanev.medium.com/makine-%C3%B6%C4%9Frenmesi-knn-k-nearest-neighbors-algoritmas%C4%B1-bdfb688d7c5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DCA2DBA-B446-8F24-50EA-3D23FD40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DA76A9C9-9988-088E-25B0-34A30B914E98}"/>
              </a:ext>
            </a:extLst>
          </p:cNvPr>
          <p:cNvSpPr/>
          <p:nvPr/>
        </p:nvSpPr>
        <p:spPr>
          <a:xfrm>
            <a:off x="5048276" y="4306162"/>
            <a:ext cx="20954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0" i="1" cap="none" spc="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</a:rPr>
              <a:t>Ali Kerem Şimşek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3BAA069-42F5-4975-7AC8-3E74036555EF}"/>
              </a:ext>
            </a:extLst>
          </p:cNvPr>
          <p:cNvSpPr/>
          <p:nvPr/>
        </p:nvSpPr>
        <p:spPr>
          <a:xfrm>
            <a:off x="1868847" y="2551838"/>
            <a:ext cx="84543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KNN &amp; Lojistik Regresyon ile</a:t>
            </a:r>
          </a:p>
          <a:p>
            <a:pPr algn="ctr"/>
            <a:r>
              <a:rPr lang="tr-TR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Diabet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Veri Seti İncelemesi</a:t>
            </a:r>
          </a:p>
        </p:txBody>
      </p:sp>
    </p:spTree>
    <p:extLst>
      <p:ext uri="{BB962C8B-B14F-4D97-AF65-F5344CB8AC3E}">
        <p14:creationId xmlns:p14="http://schemas.microsoft.com/office/powerpoint/2010/main" val="253462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BE94C8-346C-C5DD-E105-862533CF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6" y="1832977"/>
            <a:ext cx="9154803" cy="115268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0B96A62-EBEF-6640-EDB0-0D7749A4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8" y="3161989"/>
            <a:ext cx="423921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25DB06B-3576-9ED8-090B-9190017F8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" y="1091680"/>
            <a:ext cx="12048931" cy="25290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7DF5A73-F21E-AD12-A95E-6FD839BC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3927579"/>
            <a:ext cx="420111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6FDFA64-9278-CE09-642B-054C63719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1035497"/>
            <a:ext cx="10251233" cy="28423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1276C26-0D55-506B-35E7-93CACF9C5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4089378"/>
            <a:ext cx="10251233" cy="21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3B295C-ED19-5545-F7DA-76C929F1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2624025"/>
            <a:ext cx="922148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555A2B-1481-2368-A242-E2D9ECFCC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1035497"/>
            <a:ext cx="9154803" cy="397247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E8F454B-44DF-C37A-FEAB-D5538CF7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2" y="5080381"/>
            <a:ext cx="8659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402E4B-0146-890A-5667-965B0209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557925"/>
            <a:ext cx="918338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2EAE77-BAC4-F7B2-2B15-27BBBCB1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85" y="1035497"/>
            <a:ext cx="5270462" cy="56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56306F-BF40-1108-E6E6-A4A8AF4E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502228"/>
            <a:ext cx="9192908" cy="22386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9CDAA55-78F0-4246-4643-E7D182AD4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3740915"/>
            <a:ext cx="919290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150578-C73E-6851-D130-CFA6CAB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08" y="1104549"/>
            <a:ext cx="9183382" cy="15242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EDDB5B9-5155-477A-7514-407CFCDB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67" y="2730471"/>
            <a:ext cx="7802064" cy="4477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2FDFFEE-5399-D781-0363-93340F9A4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9" y="3290129"/>
            <a:ext cx="9211961" cy="254353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63572E6-921A-B07A-F3FC-37380D43A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5301229"/>
            <a:ext cx="3526971" cy="150690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9963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CA9D4E2-BDE0-916F-AF06-90EA7F3E6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13" y="991954"/>
            <a:ext cx="8609772" cy="383250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76FC841-B922-A500-8E65-F81FAB0B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24" y="4917021"/>
            <a:ext cx="7303951" cy="18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3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026121" y="112167"/>
            <a:ext cx="6139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Veri Setinin Hikayesi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1CFB36-F857-EC0B-3ED3-2D80F678EB9A}"/>
              </a:ext>
            </a:extLst>
          </p:cNvPr>
          <p:cNvSpPr txBox="1"/>
          <p:nvPr/>
        </p:nvSpPr>
        <p:spPr>
          <a:xfrm>
            <a:off x="622041" y="1035497"/>
            <a:ext cx="105073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21 yaş ve üzeri olan </a:t>
            </a:r>
            <a:r>
              <a:rPr lang="tr-TR" dirty="0" err="1"/>
              <a:t>Pima</a:t>
            </a:r>
            <a:r>
              <a:rPr lang="tr-TR" dirty="0"/>
              <a:t> </a:t>
            </a:r>
            <a:r>
              <a:rPr lang="tr-TR" dirty="0" err="1"/>
              <a:t>Indian</a:t>
            </a:r>
            <a:r>
              <a:rPr lang="tr-TR" dirty="0"/>
              <a:t> kadınları üzerinde yapılmış bazı test sonuçlarını içerir.</a:t>
            </a:r>
          </a:p>
          <a:p>
            <a:r>
              <a:rPr lang="tr-TR" dirty="0"/>
              <a:t>768 gözlem ve 8 sayısal bağımsız değişkenden oluşmaktadır.</a:t>
            </a:r>
          </a:p>
          <a:p>
            <a:r>
              <a:rPr lang="tr-TR" dirty="0"/>
              <a:t>Hedef değişkenin «</a:t>
            </a:r>
            <a:r>
              <a:rPr lang="tr-TR" dirty="0" err="1"/>
              <a:t>outcome</a:t>
            </a:r>
            <a:r>
              <a:rPr lang="tr-TR" dirty="0"/>
              <a:t>» olduğu belirlenmiş olup; </a:t>
            </a:r>
          </a:p>
          <a:p>
            <a:r>
              <a:rPr lang="tr-TR" dirty="0"/>
              <a:t>-1 diyabet test sonucunun pozitif olduğunu,</a:t>
            </a:r>
          </a:p>
          <a:p>
            <a:r>
              <a:rPr lang="tr-TR" dirty="0"/>
              <a:t>-0 ise diyabet test sonucunun negatif olduğunu belirtmektedir.</a:t>
            </a:r>
          </a:p>
          <a:p>
            <a:endParaRPr lang="tr-TR" dirty="0"/>
          </a:p>
          <a:p>
            <a:r>
              <a:rPr lang="tr-TR" b="1" dirty="0"/>
              <a:t>AMACIMIZ</a:t>
            </a:r>
            <a:r>
              <a:rPr lang="tr-TR" dirty="0"/>
              <a:t> :</a:t>
            </a:r>
          </a:p>
          <a:p>
            <a:r>
              <a:rPr lang="tr-TR" dirty="0"/>
              <a:t>Özellikleri belirtildiğinde kişilerin diyabet hastası olup olmadıklarını tahmin edebilecek bir model geliştirmek.</a:t>
            </a:r>
          </a:p>
          <a:p>
            <a:r>
              <a:rPr lang="tr-TR" dirty="0"/>
              <a:t>Biz burada seçtiğimiz iki algoritmayı kıyaslayacağız ve tahmin oranı en yüksek olan modeli bulup, test edeceğiz.</a:t>
            </a:r>
          </a:p>
          <a:p>
            <a:endParaRPr lang="tr-TR" dirty="0"/>
          </a:p>
          <a:p>
            <a:r>
              <a:rPr lang="tr-TR" b="1" dirty="0"/>
              <a:t>DEĞİŞKENLER</a:t>
            </a:r>
            <a:r>
              <a:rPr lang="tr-TR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Pragnancies</a:t>
            </a:r>
            <a:r>
              <a:rPr lang="tr-TR" dirty="0"/>
              <a:t> : Hamilelik Sayısı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Glucose</a:t>
            </a:r>
            <a:r>
              <a:rPr lang="tr-TR" dirty="0"/>
              <a:t> : Glikoz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BloodPressure</a:t>
            </a:r>
            <a:r>
              <a:rPr lang="tr-TR" dirty="0"/>
              <a:t> : Kan Basıncı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SkinThickness</a:t>
            </a:r>
            <a:r>
              <a:rPr lang="tr-TR" dirty="0"/>
              <a:t> : Cilt </a:t>
            </a:r>
            <a:r>
              <a:rPr lang="tr-TR" dirty="0" err="1"/>
              <a:t>Klaınlığı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Insulin</a:t>
            </a:r>
            <a:r>
              <a:rPr lang="tr-TR" dirty="0"/>
              <a:t> : İnsülin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BMI : Vücut Kitle Endeksi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DiabbetesPedigreeFunction</a:t>
            </a:r>
            <a:r>
              <a:rPr lang="tr-TR" dirty="0"/>
              <a:t> : Soyumuzdaki kişilere göre diyabet ihtimalimizi hesaplayan bir fonksiyon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Age : Yaş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Outcome</a:t>
            </a:r>
            <a:r>
              <a:rPr lang="tr-TR" dirty="0"/>
              <a:t> : Kişinin diyabet olup olmadığının bilgisi</a:t>
            </a:r>
          </a:p>
        </p:txBody>
      </p:sp>
    </p:spTree>
    <p:extLst>
      <p:ext uri="{BB962C8B-B14F-4D97-AF65-F5344CB8AC3E}">
        <p14:creationId xmlns:p14="http://schemas.microsoft.com/office/powerpoint/2010/main" val="192390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26C8A52-03EE-850A-BFA1-CE1D49BF2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46" y="1035497"/>
            <a:ext cx="9192908" cy="11431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CA0118F-EFE3-EB88-7E9D-8AFDFF7BB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06" y="2277553"/>
            <a:ext cx="6363588" cy="214342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A03F4E8-A4E4-48DB-DFA4-E3C3F5C1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46" y="4519873"/>
            <a:ext cx="9192908" cy="16671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CA94F01-7EF8-5F56-F71B-FFD787D21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47" y="6285877"/>
            <a:ext cx="919290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FCE0E8-9F35-CCD6-6931-68F9D66F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77" y="1133100"/>
            <a:ext cx="8116433" cy="32389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7F2BBCB-E5CF-1E75-B0C6-A6393E490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76" y="1575525"/>
            <a:ext cx="8116433" cy="46584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0F651AD-4D59-0FC9-622F-7A44BE41D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2189422"/>
            <a:ext cx="9192908" cy="360095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974343E-454F-231A-B0DD-E820B1D499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27"/>
          <a:stretch/>
        </p:blipFill>
        <p:spPr>
          <a:xfrm>
            <a:off x="6838081" y="5352290"/>
            <a:ext cx="3487796" cy="124794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F9E2F113-806D-E4B0-7EBE-3FEC4BF89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2800" y="4910873"/>
            <a:ext cx="1523846" cy="88283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93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4835074" y="0"/>
            <a:ext cx="1949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Sonuç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4F682E-91FF-AA23-E871-8F77974F38FD}"/>
              </a:ext>
            </a:extLst>
          </p:cNvPr>
          <p:cNvSpPr txBox="1"/>
          <p:nvPr/>
        </p:nvSpPr>
        <p:spPr>
          <a:xfrm>
            <a:off x="1758301" y="2436929"/>
            <a:ext cx="842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Lojistik Regresyon ile başarım oranlarımızın daha yüksek olduğunu görebiliriz. Bu yüzden</a:t>
            </a:r>
          </a:p>
          <a:p>
            <a:r>
              <a:rPr lang="tr-TR" dirty="0"/>
              <a:t>Lojistik regresyon kullanarak tahminleme yapalım.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4A908D5-0862-BB33-6704-A7A4F3EEF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16" y="1248189"/>
            <a:ext cx="1933845" cy="9050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EA5236-F170-D8A9-0CEE-A6C0D823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61" y="1248189"/>
            <a:ext cx="2353003" cy="90500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1D88592-7FAD-6AE7-799B-CBB596B00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3366999"/>
            <a:ext cx="9183382" cy="72400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10420E0-F602-B96C-3463-8ABE36DAE6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7"/>
          <a:stretch/>
        </p:blipFill>
        <p:spPr>
          <a:xfrm>
            <a:off x="4573786" y="4252417"/>
            <a:ext cx="304442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4349591" y="0"/>
            <a:ext cx="2920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Kaynakça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4F682E-91FF-AA23-E871-8F77974F38FD}"/>
              </a:ext>
            </a:extLst>
          </p:cNvPr>
          <p:cNvSpPr txBox="1"/>
          <p:nvPr/>
        </p:nvSpPr>
        <p:spPr>
          <a:xfrm>
            <a:off x="285101" y="1205029"/>
            <a:ext cx="103845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Lojistik Regresyon hakkında temel bilgiler :</a:t>
            </a:r>
          </a:p>
          <a:p>
            <a:r>
              <a:rPr lang="tr-TR" sz="900" dirty="0">
                <a:hlinkClick r:id="rId3"/>
              </a:rPr>
              <a:t>https://aws.amazon.com/tr/what-is/logistic-regression/#:~:text=Lojistik%20regresyon%2C%20iki%20veri%20fakt%C3%B6r%C3%BC,gibi%20s%C4%B1n%C4%B1rl%C4%B1%20say%C4%B1da%20sonucu%20vard%C4%B1r</a:t>
            </a:r>
            <a:r>
              <a:rPr lang="tr-TR" sz="900" dirty="0"/>
              <a:t>.</a:t>
            </a:r>
          </a:p>
          <a:p>
            <a:endParaRPr lang="tr-TR" sz="900" dirty="0"/>
          </a:p>
          <a:p>
            <a:r>
              <a:rPr lang="tr-TR" sz="1100" dirty="0"/>
              <a:t>KNN hakkında temel bilgiler :</a:t>
            </a:r>
          </a:p>
          <a:p>
            <a:r>
              <a:rPr lang="tr-TR" sz="900" dirty="0">
                <a:hlinkClick r:id="rId4"/>
              </a:rPr>
              <a:t>https://arslanev.medium.com/makine-%C3%B6%C4%9Frenmesi-knn-k-nearest-neighbors-algoritmas%C4%B1-bdfb688d7c5f</a:t>
            </a:r>
            <a:endParaRPr lang="tr-TR" sz="900" dirty="0"/>
          </a:p>
          <a:p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63428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DCA2DBA-B446-8F24-50EA-3D23FD40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DA76A9C9-9988-088E-25B0-34A30B914E98}"/>
              </a:ext>
            </a:extLst>
          </p:cNvPr>
          <p:cNvSpPr/>
          <p:nvPr/>
        </p:nvSpPr>
        <p:spPr>
          <a:xfrm>
            <a:off x="5048276" y="3428999"/>
            <a:ext cx="20954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0" i="1" cap="none" spc="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</a:rPr>
              <a:t>Ali Kerem Şimşek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3BAA069-42F5-4975-7AC8-3E74036555EF}"/>
              </a:ext>
            </a:extLst>
          </p:cNvPr>
          <p:cNvSpPr/>
          <p:nvPr/>
        </p:nvSpPr>
        <p:spPr>
          <a:xfrm>
            <a:off x="4317565" y="2551838"/>
            <a:ext cx="35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201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6" y="112167"/>
            <a:ext cx="5451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1CFB36-F857-EC0B-3ED3-2D80F678EB9A}"/>
              </a:ext>
            </a:extLst>
          </p:cNvPr>
          <p:cNvSpPr txBox="1"/>
          <p:nvPr/>
        </p:nvSpPr>
        <p:spPr>
          <a:xfrm>
            <a:off x="569423" y="1558012"/>
            <a:ext cx="11053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Lojistik Regresyon Analizi bağımlı değişkenin tahmini değerlerini olasılık olarak hesaplayarak, </a:t>
            </a:r>
          </a:p>
          <a:p>
            <a:r>
              <a:rPr lang="tr-TR" dirty="0"/>
              <a:t>olasılık kurallarına uygun sınıflama yapma imkanı veren bir yöntemdir.</a:t>
            </a:r>
          </a:p>
          <a:p>
            <a:r>
              <a:rPr lang="tr-TR" dirty="0"/>
              <a:t>İki veri faktörü arasındaki ilişkileri bulmak için matematikten yararlanır.</a:t>
            </a:r>
          </a:p>
          <a:p>
            <a:r>
              <a:rPr lang="tr-TR" dirty="0"/>
              <a:t>Tahminin genellikle </a:t>
            </a:r>
            <a:r>
              <a:rPr lang="tr-TR" b="1" dirty="0"/>
              <a:t>evet</a:t>
            </a:r>
            <a:r>
              <a:rPr lang="tr-TR" dirty="0"/>
              <a:t> ya da </a:t>
            </a:r>
            <a:r>
              <a:rPr lang="tr-TR" b="1" dirty="0"/>
              <a:t>hayır</a:t>
            </a:r>
            <a:r>
              <a:rPr lang="tr-TR" dirty="0"/>
              <a:t> gibi sınırlı sayıda sonucu vardır.</a:t>
            </a:r>
          </a:p>
          <a:p>
            <a:endParaRPr lang="tr-TR" dirty="0"/>
          </a:p>
          <a:p>
            <a:r>
              <a:rPr lang="tr-TR" dirty="0"/>
              <a:t>Lojistik Regresyon ‘un diğer modellere göre daha çok tercih edilmesinin sebeplerini şöyle sıralayabiliriz;</a:t>
            </a:r>
          </a:p>
          <a:p>
            <a:pPr marL="342900" indent="-342900">
              <a:buFont typeface="+mj-lt"/>
              <a:buAutoNum type="arabicPeriod"/>
            </a:pPr>
            <a:r>
              <a:rPr lang="tr-TR" b="1" dirty="0"/>
              <a:t>Basitlik</a:t>
            </a:r>
            <a:r>
              <a:rPr lang="tr-TR" dirty="0"/>
              <a:t> : Uygulaması ve anlaması kolay.</a:t>
            </a:r>
          </a:p>
          <a:p>
            <a:pPr marL="342900" indent="-342900">
              <a:buFont typeface="+mj-lt"/>
              <a:buAutoNum type="arabicPeriod"/>
            </a:pPr>
            <a:r>
              <a:rPr lang="tr-TR" b="1" dirty="0"/>
              <a:t>Hız</a:t>
            </a:r>
            <a:r>
              <a:rPr lang="tr-TR" dirty="0"/>
              <a:t> : Büyük hacimli verileri işlerken daha az karmaşık olduğu için, daha hızlı yanıt verirler.</a:t>
            </a:r>
          </a:p>
          <a:p>
            <a:pPr marL="342900" indent="-342900">
              <a:buFont typeface="+mj-lt"/>
              <a:buAutoNum type="arabicPeriod"/>
            </a:pPr>
            <a:r>
              <a:rPr lang="tr-TR" b="1" dirty="0"/>
              <a:t>Esneklik</a:t>
            </a:r>
            <a:r>
              <a:rPr lang="tr-TR" dirty="0"/>
              <a:t> : İki veya daha fazla sınırlı sonucu olan soruların yanıtlarını bulmak için kullanılabilir.</a:t>
            </a:r>
          </a:p>
          <a:p>
            <a:pPr marL="342900" indent="-342900">
              <a:buFont typeface="+mj-lt"/>
              <a:buAutoNum type="arabicPeriod"/>
            </a:pPr>
            <a:r>
              <a:rPr lang="tr-TR" b="1" dirty="0"/>
              <a:t>Görünürlük</a:t>
            </a:r>
            <a:r>
              <a:rPr lang="tr-TR" dirty="0"/>
              <a:t> : Hesaplamalar daha az karmaşık olduğundan sorun giderme ve hata düzeltme de daha kolaydır.</a:t>
            </a:r>
          </a:p>
          <a:p>
            <a:endParaRPr lang="tr-TR" dirty="0"/>
          </a:p>
          <a:p>
            <a:r>
              <a:rPr lang="tr-TR" dirty="0"/>
              <a:t>Üretim, Sağlık hizmetleri (Tıbbi Araştırmalar), Finans, Pazarlama gibi alanlarda sıklıkla tercih edilir. Benim tercih etme</a:t>
            </a:r>
          </a:p>
          <a:p>
            <a:r>
              <a:rPr lang="tr-TR" dirty="0"/>
              <a:t>sebebim de tıbbi araştırmalarda, hastalarda hastalık olasılığını tahmin etmede sıklıkla kullanılıyor olmasıdır.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92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1CFB36-F857-EC0B-3ED3-2D80F678EB9A}"/>
              </a:ext>
            </a:extLst>
          </p:cNvPr>
          <p:cNvSpPr txBox="1"/>
          <p:nvPr/>
        </p:nvSpPr>
        <p:spPr>
          <a:xfrm>
            <a:off x="579593" y="1458686"/>
            <a:ext cx="10099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KNN en basit anlamı ile içerisinde tahmin edilecek değerin bağımsız değişkenlerinin oluşturduğu vektörün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en yakın komşularının hangi sınıfta yoğun olduğu bilgisi üzerinden sınıfını tahmin etmeye dayanır.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KNN (K-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Nearest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Neighbors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) Algoritması iki temel değer üzerinden tahmin yapar;</a:t>
            </a: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Distance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(Uzaklık): 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Tahmin edilecek noktanın diğer noktalara uzaklığı hesaplanır.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Bunun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Minkowski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uzaklık hesaplama fonksiyonu kullanılır.</a:t>
            </a:r>
          </a:p>
          <a:p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2.   K (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komuşuluk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sayısı):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 En yakın kaç komşu üzerinden hesaplama yapılacağını söyleriz.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K değeri sonucu direkt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etkileceyecektir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 K 1 olursa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overfit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etme olasılığı çok yüksek olacaktır.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Çok büyük olursa da çok genel sonuçlar verecektir. Bu sebeple,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optimum K değerini tahmin etmek problemin asıl konusu olarak karşımızda durmaktadır. 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K değerinin önemini aşağıdaki grafik çok güzel bir şekilde göstermektedir. </a:t>
            </a:r>
          </a:p>
        </p:txBody>
      </p:sp>
    </p:spTree>
    <p:extLst>
      <p:ext uri="{BB962C8B-B14F-4D97-AF65-F5344CB8AC3E}">
        <p14:creationId xmlns:p14="http://schemas.microsoft.com/office/powerpoint/2010/main" val="37614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2021787" y="112167"/>
            <a:ext cx="814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Nearest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Neighbors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(KNN)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1CFB36-F857-EC0B-3ED3-2D80F678EB9A}"/>
              </a:ext>
            </a:extLst>
          </p:cNvPr>
          <p:cNvSpPr txBox="1"/>
          <p:nvPr/>
        </p:nvSpPr>
        <p:spPr>
          <a:xfrm>
            <a:off x="550303" y="5268505"/>
            <a:ext cx="11091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Eğer K=3 ( düz çizginin olduğu yer) seçersek sınıflandırma algoritması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? işareti ile gösterilen noktayı, kırmızı üçgen sınıfı olarak tanımlayacaktır.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Fakat K=5 (kesikli çizginin olduğu alan) seçersek sınıflandırma algoritması, aynı noktayı mavi kare sınıfı olarak tanımlayacaktır.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1F9C533-C728-995B-058B-89CE94737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44" y="1315416"/>
            <a:ext cx="3971510" cy="35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77369E7-BF31-D757-86E2-7AB563BD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1035497"/>
            <a:ext cx="9202434" cy="249589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8196B0F-38E5-77E6-5BFC-79E16B26C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3531395"/>
            <a:ext cx="9202434" cy="101931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13FFDA1-FEDE-2FF1-6020-D06E6F0FF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4816151"/>
            <a:ext cx="596348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47C8028-4191-8F04-2E3E-886D731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41" y="1147664"/>
            <a:ext cx="9088118" cy="110505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D928036-883D-CA66-D845-DDCC8509D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41" y="2408960"/>
            <a:ext cx="5430008" cy="88594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BC643DB-8018-5D81-8A4C-47CC6E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51"/>
          <a:stretch/>
        </p:blipFill>
        <p:spPr>
          <a:xfrm>
            <a:off x="1701941" y="3458604"/>
            <a:ext cx="5430008" cy="50489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30B570A-92D4-70F7-DFE1-4ED4B7F9E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41" y="4127194"/>
            <a:ext cx="5799871" cy="18371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187E513-A3D7-14AB-82DA-9AD7E10CB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6" y="2408960"/>
            <a:ext cx="2844376" cy="21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E31ACEB-3411-C779-5591-1E2A2865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2" y="3065563"/>
            <a:ext cx="9154803" cy="15051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B34B73-8DA9-DFEB-B344-48D2A75B9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3" y="2808352"/>
            <a:ext cx="9154803" cy="25721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8F93288-054F-EC92-77CE-ABDF868B5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78" y="451500"/>
            <a:ext cx="1791450" cy="62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38FE0CA-540C-F9B2-39B2-FE4C1966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8213E8B-62AF-AA5A-EC0C-D8B92D4D3FC8}"/>
              </a:ext>
            </a:extLst>
          </p:cNvPr>
          <p:cNvSpPr/>
          <p:nvPr/>
        </p:nvSpPr>
        <p:spPr>
          <a:xfrm>
            <a:off x="3370068" y="112167"/>
            <a:ext cx="545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Loji</a:t>
            </a:r>
            <a:r>
              <a:rPr lang="tr-T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stik Regresyon</a:t>
            </a:r>
            <a:endParaRPr lang="tr-T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021DF1-727B-F718-257A-7B4534353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7" y="2373747"/>
            <a:ext cx="9154803" cy="7621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AFBE2F-FD7E-78F4-E544-F42545172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7" y="1192482"/>
            <a:ext cx="9154803" cy="118126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3298352-DA21-2B37-93AD-85ADB8E4A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3" y="3215426"/>
            <a:ext cx="648743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651</Words>
  <Application>Microsoft Office PowerPoint</Application>
  <PresentationFormat>Geniş ekran</PresentationFormat>
  <Paragraphs>82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source-serif-pro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Kerem Şimşek</dc:creator>
  <cp:lastModifiedBy>Ali Kerem Şimşek</cp:lastModifiedBy>
  <cp:revision>10</cp:revision>
  <dcterms:created xsi:type="dcterms:W3CDTF">2022-12-17T15:51:27Z</dcterms:created>
  <dcterms:modified xsi:type="dcterms:W3CDTF">2022-12-19T15:16:27Z</dcterms:modified>
</cp:coreProperties>
</file>