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71" r:id="rId3"/>
    <p:sldId id="552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53" r:id="rId12"/>
    <p:sldId id="535" r:id="rId13"/>
    <p:sldId id="537" r:id="rId14"/>
    <p:sldId id="536" r:id="rId15"/>
    <p:sldId id="539" r:id="rId16"/>
    <p:sldId id="540" r:id="rId17"/>
    <p:sldId id="541" r:id="rId18"/>
    <p:sldId id="542" r:id="rId19"/>
    <p:sldId id="543" r:id="rId20"/>
    <p:sldId id="544" r:id="rId21"/>
    <p:sldId id="554" r:id="rId22"/>
    <p:sldId id="545" r:id="rId23"/>
    <p:sldId id="546" r:id="rId24"/>
    <p:sldId id="547" r:id="rId25"/>
    <p:sldId id="548" r:id="rId26"/>
    <p:sldId id="551" r:id="rId27"/>
    <p:sldId id="549" r:id="rId28"/>
    <p:sldId id="550" r:id="rId29"/>
    <p:sldId id="385" r:id="rId3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233" autoAdjust="0"/>
  </p:normalViewPr>
  <p:slideViewPr>
    <p:cSldViewPr>
      <p:cViewPr varScale="1">
        <p:scale>
          <a:sx n="86" d="100"/>
          <a:sy n="86" d="100"/>
        </p:scale>
        <p:origin x="1776" y="7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33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91" r:id="rId5"/>
    <p:sldLayoutId id="2147483678" r:id="rId6"/>
    <p:sldLayoutId id="2147483679" r:id="rId7"/>
    <p:sldLayoutId id="2147483680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3200" b="1" dirty="0">
                <a:solidFill>
                  <a:schemeClr val="bg1"/>
                </a:solidFill>
              </a:rPr>
              <a:t>변수와 </a:t>
            </a:r>
            <a:r>
              <a:rPr lang="ko-KR" altLang="en-US" sz="3200" b="1" dirty="0" err="1">
                <a:solidFill>
                  <a:schemeClr val="bg1"/>
                </a:solidFill>
              </a:rPr>
              <a:t>자료형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변수명</a:t>
            </a:r>
            <a:r>
              <a:rPr lang="ko-KR" altLang="en-US" sz="2000" dirty="0"/>
              <a:t> 선언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알파벳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숫자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밑줄</a:t>
            </a:r>
            <a:r>
              <a:rPr lang="en-US" altLang="ko-KR" sz="1400" b="0" dirty="0"/>
              <a:t>( _ )</a:t>
            </a:r>
            <a:r>
              <a:rPr lang="ko-KR" altLang="en-US" sz="1400" b="0" dirty="0"/>
              <a:t>로 선언할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변수명은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의미 있는 단어로 표기하는 것이 좋다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변수명은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대소문자가 구분된다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특별한 </a:t>
            </a:r>
            <a:r>
              <a:rPr lang="ko-KR" altLang="en-US" sz="1400" b="0" dirty="0"/>
              <a:t>의미가 있는 </a:t>
            </a:r>
            <a:r>
              <a:rPr lang="ko-KR" altLang="en-US" sz="1400" b="0" dirty="0" err="1"/>
              <a:t>예약어는</a:t>
            </a:r>
            <a:r>
              <a:rPr lang="ko-KR" altLang="en-US" sz="1400" b="0" dirty="0"/>
              <a:t> 사용할 수 없다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4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/>
          <a:lstStyle/>
          <a:p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70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공간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하나의 변수를 메모리에 저장할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변수의 </a:t>
            </a:r>
            <a:r>
              <a:rPr lang="ko-KR" altLang="en-US" sz="1400" b="0" dirty="0" smtClean="0"/>
              <a:t>크기만큼 </a:t>
            </a:r>
            <a:r>
              <a:rPr lang="ko-KR" altLang="en-US" sz="1400" b="0" dirty="0"/>
              <a:t>공간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일정한 용량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을 </a:t>
            </a:r>
            <a:r>
              <a:rPr lang="ko-KR" altLang="en-US" sz="1400" b="0" dirty="0" err="1"/>
              <a:t>할당받는다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이진수 한 자리를 </a:t>
            </a:r>
            <a:r>
              <a:rPr lang="ko-KR" altLang="en-US" sz="1400" b="0" dirty="0" smtClean="0"/>
              <a:t>비트</a:t>
            </a:r>
            <a:r>
              <a:rPr lang="en-US" altLang="ko-KR" sz="1400" b="0" dirty="0" smtClean="0"/>
              <a:t>(bit)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하며</a:t>
            </a:r>
            <a:r>
              <a:rPr lang="en-US" altLang="ko-KR" sz="1400" b="0" dirty="0"/>
              <a:t>, 8</a:t>
            </a:r>
            <a:r>
              <a:rPr lang="ko-KR" altLang="en-US" sz="1400" b="0" dirty="0"/>
              <a:t>개의 비트는 </a:t>
            </a:r>
            <a:r>
              <a:rPr lang="en-US" altLang="ko-KR" sz="1400" b="0" dirty="0"/>
              <a:t>1</a:t>
            </a:r>
            <a:r>
              <a:rPr lang="ko-KR" altLang="en-US" sz="1400" b="0" dirty="0" smtClean="0"/>
              <a:t>바이트</a:t>
            </a:r>
            <a:r>
              <a:rPr lang="en-US" altLang="ko-KR" sz="1400" b="0" dirty="0" smtClean="0"/>
              <a:t>(byte), </a:t>
            </a:r>
            <a:r>
              <a:rPr lang="en-US" altLang="ko-KR" sz="1400" b="0" dirty="0"/>
              <a:t>1,024</a:t>
            </a:r>
            <a:r>
              <a:rPr lang="ko-KR" altLang="en-US" sz="1400" b="0" dirty="0"/>
              <a:t>바이트는 </a:t>
            </a:r>
            <a:r>
              <a:rPr lang="en-US" altLang="ko-KR" sz="1400" b="0" dirty="0"/>
              <a:t>1</a:t>
            </a:r>
            <a:r>
              <a:rPr lang="ko-KR" altLang="en-US" sz="1400" b="0" dirty="0" smtClean="0"/>
              <a:t>킬로바이트</a:t>
            </a:r>
            <a:r>
              <a:rPr lang="en-US" altLang="ko-KR" sz="1400" b="0" dirty="0" smtClean="0"/>
              <a:t>(kilobyte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KB), </a:t>
            </a:r>
            <a:r>
              <a:rPr lang="en-US" altLang="ko-KR" sz="1400" b="0" dirty="0"/>
              <a:t>1,024</a:t>
            </a:r>
            <a:r>
              <a:rPr lang="ko-KR" altLang="en-US" sz="1400" b="0" dirty="0" smtClean="0"/>
              <a:t>킬로바이트는 </a:t>
            </a:r>
            <a:r>
              <a:rPr lang="en-US" altLang="ko-KR" sz="1400" b="0" dirty="0"/>
              <a:t>1</a:t>
            </a:r>
            <a:r>
              <a:rPr lang="ko-KR" altLang="en-US" sz="1400" b="0" dirty="0" smtClean="0"/>
              <a:t>메가바이트</a:t>
            </a:r>
            <a:r>
              <a:rPr lang="en-US" altLang="ko-KR" sz="1400" b="0" dirty="0" smtClean="0"/>
              <a:t>(megabyte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MB)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개념을 메모리 공간이라고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717032"/>
            <a:ext cx="3476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599" y="566124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</a:rPr>
              <a:t>비트</a:t>
            </a:r>
            <a:r>
              <a:rPr lang="en-US" altLang="ko-KR" sz="1100" b="1" dirty="0">
                <a:solidFill>
                  <a:schemeClr val="accent1"/>
                </a:solidFill>
              </a:rPr>
              <a:t>(bit)</a:t>
            </a:r>
            <a:r>
              <a:rPr lang="ko-KR" altLang="en-US" sz="1100" b="1" dirty="0">
                <a:solidFill>
                  <a:schemeClr val="accent1"/>
                </a:solidFill>
              </a:rPr>
              <a:t>와 바이트</a:t>
            </a:r>
            <a:r>
              <a:rPr lang="en-US" altLang="ko-KR" sz="1100" b="1" dirty="0">
                <a:solidFill>
                  <a:schemeClr val="accent1"/>
                </a:solidFill>
              </a:rPr>
              <a:t>(byte</a:t>
            </a:r>
            <a:r>
              <a:rPr lang="en-US" altLang="ko-KR" sz="1100" b="1" dirty="0" smtClean="0">
                <a:solidFill>
                  <a:schemeClr val="accent1"/>
                </a:solidFill>
              </a:rPr>
              <a:t>) ]</a:t>
            </a:r>
            <a:endParaRPr lang="ko-KR" altLang="en-US" sz="11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4320480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컴퓨터가 이진수를 사용하는 이유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615977" cy="121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컴퓨터는 왜 이진수를 사용할까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컴퓨터의 메모리는 실리콘으로 만든 반도체이다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반도체의 가장 큰 특징은 </a:t>
            </a:r>
            <a:r>
              <a:rPr lang="ko-KR" altLang="en-US" sz="1200" b="0" dirty="0" smtClean="0"/>
              <a:t>특정 자극을 </a:t>
            </a:r>
            <a:r>
              <a:rPr lang="ko-KR" altLang="en-US" sz="1200" b="0" dirty="0"/>
              <a:t>주었을 때 전기가 통할 수 있어 전류의 흐름을 제어할 수 있다는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이러한 성질을 이용해 반도체에 </a:t>
            </a:r>
            <a:r>
              <a:rPr lang="ko-KR" altLang="en-US" sz="1200" b="0" dirty="0" smtClean="0"/>
              <a:t>전류가 </a:t>
            </a:r>
            <a:r>
              <a:rPr lang="ko-KR" altLang="en-US" sz="1200" b="0" dirty="0"/>
              <a:t>흐를 때 </a:t>
            </a:r>
            <a:r>
              <a:rPr lang="en-US" altLang="ko-KR" sz="1200" b="0" dirty="0"/>
              <a:t>1, </a:t>
            </a:r>
            <a:r>
              <a:rPr lang="ko-KR" altLang="en-US" sz="1200" b="0" dirty="0"/>
              <a:t>흐르지 않을 때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이라는 숫자로 표현할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따라서 메모리는 전류의 흐름을 이진수로 표현할 </a:t>
            </a:r>
            <a:r>
              <a:rPr lang="ko-KR" altLang="en-US" sz="1200" b="0" dirty="0" smtClean="0"/>
              <a:t>수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8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기본 </a:t>
            </a:r>
            <a:r>
              <a:rPr lang="ko-KR" altLang="en-US" sz="2000" dirty="0" err="1"/>
              <a:t>자료형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정수형</a:t>
            </a:r>
            <a:r>
              <a:rPr lang="en-US" altLang="ko-KR" sz="1400" dirty="0"/>
              <a:t>(integer </a:t>
            </a:r>
            <a:r>
              <a:rPr lang="en-US" altLang="ko-KR" sz="1400" dirty="0" smtClean="0"/>
              <a:t>type) : </a:t>
            </a:r>
            <a:r>
              <a:rPr lang="ko-KR" altLang="en-US" sz="1400" b="0" dirty="0" smtClean="0"/>
              <a:t>자연수를 </a:t>
            </a:r>
            <a:r>
              <a:rPr lang="ko-KR" altLang="en-US" sz="1400" b="0" dirty="0"/>
              <a:t>포함해 값의 영역이 정수로 한정된 </a:t>
            </a:r>
            <a:r>
              <a:rPr lang="ko-KR" altLang="en-US" sz="1400" b="0" dirty="0" smtClean="0"/>
              <a:t>값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/>
              <a:t>실수형</a:t>
            </a:r>
            <a:r>
              <a:rPr lang="en-US" altLang="ko-KR" sz="1400" dirty="0"/>
              <a:t>(floating-point type</a:t>
            </a:r>
            <a:r>
              <a:rPr lang="en-US" altLang="ko-KR" sz="1400" dirty="0" smtClean="0"/>
              <a:t>) : </a:t>
            </a:r>
            <a:r>
              <a:rPr lang="ko-KR" altLang="en-US" sz="1400" b="0" dirty="0" smtClean="0"/>
              <a:t>소수점이 </a:t>
            </a:r>
            <a:r>
              <a:rPr lang="ko-KR" altLang="en-US" sz="1400" b="0" dirty="0"/>
              <a:t>포함된 </a:t>
            </a:r>
            <a:r>
              <a:rPr lang="ko-KR" altLang="en-US" sz="1400" b="0" dirty="0" smtClean="0"/>
              <a:t>값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문자형</a:t>
            </a:r>
            <a:r>
              <a:rPr lang="en-US" altLang="ko-KR" sz="1400" dirty="0"/>
              <a:t>(string type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값이 문자로 출력되는 </a:t>
            </a:r>
            <a:r>
              <a:rPr lang="ko-KR" altLang="en-US" sz="1400" b="0" dirty="0" err="1" smtClean="0"/>
              <a:t>자료형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불린형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type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논리형으로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참</a:t>
            </a:r>
            <a:r>
              <a:rPr lang="en-US" altLang="ko-KR" sz="1400" b="0" dirty="0" smtClean="0"/>
              <a:t>(True)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또는 </a:t>
            </a:r>
            <a:r>
              <a:rPr lang="ko-KR" altLang="en-US" sz="1400" b="0" dirty="0" smtClean="0"/>
              <a:t>거짓</a:t>
            </a:r>
            <a:r>
              <a:rPr lang="en-US" altLang="ko-KR" sz="1400" b="0" dirty="0" smtClean="0"/>
              <a:t>(False)</a:t>
            </a:r>
            <a:r>
              <a:rPr lang="ko-KR" altLang="en-US" sz="1400" b="0" dirty="0" smtClean="0"/>
              <a:t>을 </a:t>
            </a:r>
            <a:r>
              <a:rPr lang="ko-KR" altLang="en-US" sz="1400" b="0" dirty="0"/>
              <a:t>표현할 때 </a:t>
            </a:r>
            <a:r>
              <a:rPr lang="ko-KR" altLang="en-US" sz="1400" b="0" dirty="0" smtClean="0"/>
              <a:t>사용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933056"/>
            <a:ext cx="7200000" cy="186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3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73106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4320480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동적 타이핑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615977" cy="2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동적 타이핑</a:t>
            </a:r>
            <a:r>
              <a:rPr lang="en-US" altLang="ko-KR" sz="1200" b="0" dirty="0"/>
              <a:t>(dynamic typing)</a:t>
            </a:r>
            <a:r>
              <a:rPr lang="ko-KR" altLang="en-US" sz="1200" b="0" dirty="0"/>
              <a:t>은 변수의 </a:t>
            </a:r>
            <a:r>
              <a:rPr lang="ko-KR" altLang="en-US" sz="1200" b="0" dirty="0" smtClean="0"/>
              <a:t>메모리 공간을 확보하는 행위가 실행 시점에서 발생하는 것을 뜻한다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조금 어렵게 느낄 수도 있지만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일반적으로 </a:t>
            </a:r>
            <a:r>
              <a:rPr lang="en-US" altLang="ko-KR" sz="1200" b="0" dirty="0" smtClean="0"/>
              <a:t>C</a:t>
            </a:r>
            <a:r>
              <a:rPr lang="ko-KR" altLang="en-US" sz="1200" b="0" dirty="0" smtClean="0"/>
              <a:t>나 자바는 </a:t>
            </a:r>
            <a:r>
              <a:rPr lang="en-US" altLang="ko-KR" sz="1200" b="0" dirty="0" err="1" smtClean="0"/>
              <a:t>int</a:t>
            </a:r>
            <a:r>
              <a:rPr lang="en-US" altLang="ko-KR" sz="1200" b="0" dirty="0" smtClean="0"/>
              <a:t> data = 8 </a:t>
            </a:r>
            <a:r>
              <a:rPr lang="ko-KR" altLang="en-US" sz="1200" b="0" dirty="0" smtClean="0"/>
              <a:t>과 같이 </a:t>
            </a:r>
            <a:r>
              <a:rPr lang="en-US" altLang="ko-KR" sz="1200" b="0" dirty="0" smtClean="0"/>
              <a:t>data</a:t>
            </a:r>
            <a:r>
              <a:rPr lang="ko-KR" altLang="en-US" sz="1200" b="0" dirty="0" smtClean="0"/>
              <a:t>라는 변수가 정수형이라고 사전에 선언한다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그에 비해 </a:t>
            </a:r>
            <a:r>
              <a:rPr lang="ko-KR" altLang="en-US" sz="1200" b="0" dirty="0" err="1" smtClean="0"/>
              <a:t>파이썬은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data = 8 </a:t>
            </a:r>
            <a:r>
              <a:rPr lang="ko-KR" altLang="en-US" sz="1200" b="0" dirty="0" smtClean="0"/>
              <a:t>형태로 선언한다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즉</a:t>
            </a:r>
            <a:r>
              <a:rPr lang="en-US" altLang="ko-KR" sz="1200" b="0" dirty="0" smtClean="0"/>
              <a:t>, </a:t>
            </a:r>
            <a:r>
              <a:rPr lang="en-US" altLang="ko-KR" sz="1200" b="0" dirty="0"/>
              <a:t>data</a:t>
            </a:r>
            <a:r>
              <a:rPr lang="ko-KR" altLang="en-US" sz="1200" b="0" dirty="0"/>
              <a:t>라는 변수의 </a:t>
            </a:r>
            <a:r>
              <a:rPr lang="ko-KR" altLang="en-US" sz="1200" b="0" dirty="0" err="1"/>
              <a:t>자료형이</a:t>
            </a:r>
            <a:r>
              <a:rPr lang="ko-KR" altLang="en-US" sz="1200" b="0" dirty="0"/>
              <a:t> 정수</a:t>
            </a:r>
            <a:r>
              <a:rPr lang="en-US" altLang="ko-KR" sz="1200" b="0" dirty="0"/>
              <a:t>(integer)</a:t>
            </a:r>
            <a:r>
              <a:rPr lang="ko-KR" altLang="en-US" sz="1200" b="0" dirty="0" smtClean="0"/>
              <a:t>인지 </a:t>
            </a:r>
            <a:r>
              <a:rPr lang="ko-KR" altLang="en-US" sz="1200" b="0" dirty="0"/>
              <a:t>실수</a:t>
            </a:r>
            <a:r>
              <a:rPr lang="en-US" altLang="ko-KR" sz="1200" b="0" dirty="0"/>
              <a:t>(float)</a:t>
            </a:r>
            <a:r>
              <a:rPr lang="ko-KR" altLang="en-US" sz="1200" b="0" dirty="0"/>
              <a:t>인지를 프로그래머가 아닌 인터프리터가 스스로 판단하는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그리고 그것을 실행 시점에 </a:t>
            </a:r>
            <a:r>
              <a:rPr lang="ko-KR" altLang="en-US" sz="1200" b="0" dirty="0" smtClean="0"/>
              <a:t>동적으로 </a:t>
            </a:r>
            <a:r>
              <a:rPr lang="ko-KR" altLang="en-US" sz="1200" b="0" dirty="0"/>
              <a:t>판단하므로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언어가 동적으로 </a:t>
            </a:r>
            <a:r>
              <a:rPr lang="ko-KR" altLang="en-US" sz="1200" b="0" dirty="0" err="1"/>
              <a:t>자료형의</a:t>
            </a:r>
            <a:r>
              <a:rPr lang="ko-KR" altLang="en-US" sz="1200" b="0" dirty="0"/>
              <a:t> 결정을 지원한다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다른 </a:t>
            </a:r>
            <a:r>
              <a:rPr lang="ko-KR" altLang="en-US" sz="1200" b="0" dirty="0"/>
              <a:t>언어들과 달리 </a:t>
            </a:r>
            <a:r>
              <a:rPr lang="ko-KR" altLang="en-US" sz="1200" b="0" dirty="0" err="1"/>
              <a:t>파이썬은</a:t>
            </a:r>
            <a:r>
              <a:rPr lang="ko-KR" altLang="en-US" sz="1200" b="0" dirty="0"/>
              <a:t> 매우 유연한 언어로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할당받는</a:t>
            </a:r>
            <a:r>
              <a:rPr lang="ko-KR" altLang="en-US" sz="1200" b="0" dirty="0"/>
              <a:t> 메모리 </a:t>
            </a:r>
            <a:r>
              <a:rPr lang="ko-KR" altLang="en-US" sz="1200" b="0" dirty="0" smtClean="0"/>
              <a:t>공간도 저장되는 </a:t>
            </a:r>
            <a:r>
              <a:rPr lang="ko-KR" altLang="en-US" sz="1200" b="0" dirty="0"/>
              <a:t>값의 크기에 따라 동적으로 다르게 </a:t>
            </a:r>
            <a:r>
              <a:rPr lang="ko-KR" altLang="en-US" sz="1200" b="0" dirty="0" err="1"/>
              <a:t>할당받을</a:t>
            </a:r>
            <a:r>
              <a:rPr lang="ko-KR" altLang="en-US" sz="1200" b="0" dirty="0"/>
              <a:t> 수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기본 </a:t>
            </a:r>
            <a:r>
              <a:rPr lang="ko-KR" altLang="en-US" sz="2000" dirty="0" err="1"/>
              <a:t>자료형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2288107"/>
            <a:ext cx="6768352" cy="4453261"/>
            <a:chOff x="972000" y="2220127"/>
            <a:chExt cx="7200000" cy="473726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220127"/>
              <a:ext cx="7200000" cy="1423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31"/>
            <a:stretch/>
          </p:blipFill>
          <p:spPr bwMode="auto">
            <a:xfrm>
              <a:off x="972000" y="3514219"/>
              <a:ext cx="7200000" cy="344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1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코드를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</a:t>
            </a:r>
            <a:r>
              <a:rPr lang="ko-KR" altLang="en-US" sz="1400" b="0" dirty="0"/>
              <a:t> 입력하여 실제 값이 </a:t>
            </a:r>
            <a:r>
              <a:rPr lang="ko-KR" altLang="en-US" sz="1400" b="0" dirty="0" smtClean="0"/>
              <a:t>화면에 출력되는지 </a:t>
            </a:r>
            <a:r>
              <a:rPr lang="ko-KR" altLang="en-US" sz="1400" b="0" dirty="0"/>
              <a:t>확인한다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2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간단한 </a:t>
            </a:r>
            <a:r>
              <a:rPr lang="ko-KR" altLang="en-US" sz="2000" dirty="0" smtClean="0"/>
              <a:t>연산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사칙연산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덧셈 </a:t>
            </a:r>
            <a:r>
              <a:rPr lang="ko-KR" altLang="en-US" sz="1400" b="0" dirty="0"/>
              <a:t>기호</a:t>
            </a:r>
            <a:r>
              <a:rPr lang="en-US" altLang="ko-KR" sz="1400" b="0" dirty="0"/>
              <a:t>(+), </a:t>
            </a:r>
            <a:r>
              <a:rPr lang="ko-KR" altLang="en-US" sz="1400" b="0" dirty="0" smtClean="0"/>
              <a:t>뺄셈 </a:t>
            </a:r>
            <a:r>
              <a:rPr lang="ko-KR" altLang="en-US" sz="1400" b="0" dirty="0"/>
              <a:t>기호</a:t>
            </a:r>
            <a:r>
              <a:rPr lang="en-US" altLang="ko-KR" sz="1400" b="0" dirty="0"/>
              <a:t>(-), </a:t>
            </a:r>
            <a:r>
              <a:rPr lang="ko-KR" altLang="en-US" sz="1400" b="0" dirty="0" smtClean="0"/>
              <a:t>별표 기호</a:t>
            </a:r>
            <a:r>
              <a:rPr lang="en-US" altLang="ko-KR" sz="1400" b="0" dirty="0" smtClean="0"/>
              <a:t>(*), </a:t>
            </a:r>
            <a:r>
              <a:rPr lang="ko-KR" altLang="en-US" sz="1400" b="0" dirty="0" smtClean="0"/>
              <a:t>빗금 </a:t>
            </a:r>
            <a:r>
              <a:rPr lang="ko-KR" altLang="en-US" sz="1400" b="0" dirty="0"/>
              <a:t>기호</a:t>
            </a:r>
            <a:r>
              <a:rPr lang="en-US" altLang="ko-KR" sz="1400" b="0" dirty="0" smtClean="0"/>
              <a:t>(/)</a:t>
            </a:r>
            <a:endParaRPr lang="en-US" altLang="ko-KR" sz="14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51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8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간단한 </a:t>
            </a:r>
            <a:r>
              <a:rPr lang="ko-KR" altLang="en-US" sz="2000" dirty="0" smtClean="0"/>
              <a:t>연산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제곱승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2</a:t>
            </a:r>
            <a:r>
              <a:rPr lang="ko-KR" altLang="en-US" sz="1400" b="0" dirty="0"/>
              <a:t>개의 별표 기호</a:t>
            </a:r>
            <a:r>
              <a:rPr lang="en-US" altLang="ko-KR" sz="1400" b="0" dirty="0" smtClean="0"/>
              <a:t>(**)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140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9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40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간단한 </a:t>
            </a:r>
            <a:r>
              <a:rPr lang="ko-KR" altLang="en-US" sz="2000" dirty="0" smtClean="0"/>
              <a:t>연산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나눗셈의 몫과 나머지 산출 연산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몫을 </a:t>
            </a:r>
            <a:r>
              <a:rPr lang="ko-KR" altLang="en-US" sz="1400" b="0" dirty="0"/>
              <a:t>반환하는 연산자는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빗금 기호</a:t>
            </a:r>
            <a:r>
              <a:rPr lang="en-US" altLang="ko-KR" sz="1400" b="0" dirty="0" smtClean="0"/>
              <a:t>(//), </a:t>
            </a:r>
            <a:r>
              <a:rPr lang="ko-KR" altLang="en-US" sz="1400" b="0" dirty="0"/>
              <a:t>나머지 연산자는 백분율 </a:t>
            </a:r>
            <a:r>
              <a:rPr lang="ko-KR" altLang="en-US" sz="1400" b="0" dirty="0" smtClean="0"/>
              <a:t>기호</a:t>
            </a:r>
            <a:r>
              <a:rPr lang="en-US" altLang="ko-KR" sz="1400" b="0" dirty="0" smtClean="0"/>
              <a:t>(%)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6767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변수의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자료형과</a:t>
            </a:r>
            <a:r>
              <a:rPr lang="ko-KR" altLang="en-US" sz="2000" b="1" dirty="0">
                <a:latin typeface="+mj-ea"/>
                <a:ea typeface="+mj-ea"/>
              </a:rPr>
              <a:t> 기본 </a:t>
            </a:r>
            <a:r>
              <a:rPr lang="ko-KR" altLang="en-US" sz="2000" b="1" dirty="0" smtClean="0">
                <a:latin typeface="+mj-ea"/>
                <a:ea typeface="+mj-ea"/>
              </a:rPr>
              <a:t>연산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자료형</a:t>
            </a:r>
            <a:r>
              <a:rPr lang="ko-KR" altLang="en-US" sz="2000" b="1" dirty="0">
                <a:latin typeface="+mj-ea"/>
                <a:ea typeface="+mj-ea"/>
              </a:rPr>
              <a:t> 변환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33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간단한 </a:t>
            </a:r>
            <a:r>
              <a:rPr lang="ko-KR" altLang="en-US" sz="2000" dirty="0" smtClean="0"/>
              <a:t>연산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증가 연산과 감소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증가 </a:t>
            </a:r>
            <a:r>
              <a:rPr lang="ko-KR" altLang="en-US" sz="1400" b="0" dirty="0"/>
              <a:t>연산자는 </a:t>
            </a:r>
            <a:r>
              <a:rPr lang="en-US" altLang="ko-KR" sz="1400" b="0" dirty="0"/>
              <a:t>+=</a:t>
            </a:r>
            <a:r>
              <a:rPr lang="ko-KR" altLang="en-US" sz="1400" b="0" dirty="0"/>
              <a:t>이고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감소 연산자는 </a:t>
            </a:r>
            <a:r>
              <a:rPr lang="en-US" altLang="ko-KR" sz="1400" b="0" dirty="0"/>
              <a:t>-=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8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86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정수형과 </a:t>
            </a:r>
            <a:r>
              <a:rPr lang="ko-KR" altLang="en-US" sz="2000" dirty="0" err="1"/>
              <a:t>실수형</a:t>
            </a:r>
            <a:r>
              <a:rPr lang="ko-KR" altLang="en-US" sz="2000" dirty="0"/>
              <a:t> 간 변환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float(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정수를 </a:t>
            </a:r>
            <a:r>
              <a:rPr lang="ko-KR" altLang="en-US" sz="1400" b="0" dirty="0" err="1"/>
              <a:t>실수형으로</a:t>
            </a:r>
            <a:r>
              <a:rPr lang="ko-KR" altLang="en-US" sz="1400" b="0" dirty="0"/>
              <a:t> 변환해 주는 </a:t>
            </a:r>
            <a:r>
              <a:rPr lang="ko-KR" altLang="en-US" sz="1400" b="0" dirty="0" smtClean="0"/>
              <a:t>함수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19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653136"/>
            <a:ext cx="7200000" cy="141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2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정수형과 </a:t>
            </a:r>
            <a:r>
              <a:rPr lang="ko-KR" altLang="en-US" sz="2000" dirty="0" err="1"/>
              <a:t>실수형</a:t>
            </a:r>
            <a:r>
              <a:rPr lang="ko-KR" altLang="en-US" sz="2000" dirty="0"/>
              <a:t> 간 변환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/>
              <a:t>int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 err="1" smtClean="0"/>
              <a:t>실수형을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정수형으로</a:t>
            </a:r>
            <a:r>
              <a:rPr lang="ko-KR" altLang="en-US" sz="1400" b="0" dirty="0"/>
              <a:t> 변환해 주는 </a:t>
            </a:r>
            <a:r>
              <a:rPr lang="ko-KR" altLang="en-US" sz="1400" b="0" dirty="0" smtClean="0"/>
              <a:t>함수</a:t>
            </a:r>
            <a:r>
              <a:rPr lang="en-US" altLang="ko-KR" sz="1400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85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05720"/>
            <a:ext cx="7200000" cy="195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2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08299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6480720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형 변환을 하지 않아도 형 변환이 일어나는 경우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50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‘</a:t>
            </a:r>
            <a:r>
              <a:rPr lang="en-US" altLang="ko-KR" sz="1200" b="0" dirty="0"/>
              <a:t>10 / 3’</a:t>
            </a:r>
            <a:r>
              <a:rPr lang="ko-KR" altLang="en-US" sz="1200" b="0" dirty="0"/>
              <a:t>처럼 별도의 형 변환을 하지 않아도 자연스럽게 </a:t>
            </a:r>
            <a:r>
              <a:rPr lang="ko-KR" altLang="en-US" sz="1200" b="0" dirty="0" err="1"/>
              <a:t>자료형이</a:t>
            </a:r>
            <a:r>
              <a:rPr lang="ko-KR" altLang="en-US" sz="1200" b="0" dirty="0"/>
              <a:t> 변환되는 경우가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이것도 역시 </a:t>
            </a:r>
            <a:r>
              <a:rPr lang="ko-KR" altLang="en-US" sz="1200" b="0" dirty="0" err="1"/>
              <a:t>파이썬의</a:t>
            </a:r>
            <a:r>
              <a:rPr lang="ko-KR" altLang="en-US" sz="1200" b="0" dirty="0"/>
              <a:t> 대표적인 특징인 동적 타이핑 때문에 나타나는 현상 중 하나이다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이러한 현상은 값의 크기를 비교할 때도 나타난다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대표적인 예로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은 정수형이고 </a:t>
            </a:r>
            <a:r>
              <a:rPr lang="en-US" altLang="ko-KR" sz="1200" b="0" dirty="0"/>
              <a:t>True</a:t>
            </a:r>
            <a:r>
              <a:rPr lang="ko-KR" altLang="en-US" sz="1200" b="0" dirty="0"/>
              <a:t>는 </a:t>
            </a:r>
            <a:r>
              <a:rPr lang="ko-KR" altLang="en-US" sz="1200" b="0" dirty="0" err="1"/>
              <a:t>불린형인데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이것을 ‘</a:t>
            </a:r>
            <a:r>
              <a:rPr lang="en-US" altLang="ko-KR" sz="1200" b="0" dirty="0"/>
              <a:t>1 == True’</a:t>
            </a:r>
            <a:r>
              <a:rPr lang="ko-KR" altLang="en-US" sz="1200" b="0" dirty="0"/>
              <a:t>라고 입력하면 결과는 </a:t>
            </a:r>
            <a:r>
              <a:rPr lang="en-US" altLang="ko-KR" sz="1200" b="0" dirty="0"/>
              <a:t>True</a:t>
            </a:r>
            <a:r>
              <a:rPr lang="ko-KR" altLang="en-US" sz="1200" b="0" dirty="0"/>
              <a:t>로 출력된다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또한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아무것도 넣지 않은 </a:t>
            </a:r>
            <a:r>
              <a:rPr lang="en-US" altLang="ko-KR" sz="1200" b="0" dirty="0"/>
              <a:t>" " </a:t>
            </a:r>
            <a:r>
              <a:rPr lang="ko-KR" altLang="en-US" sz="1200" b="0" dirty="0"/>
              <a:t>같은 문자열을 </a:t>
            </a:r>
            <a:r>
              <a:rPr lang="ko-KR" altLang="en-US" sz="1200" b="0" dirty="0" err="1"/>
              <a:t>불린형과</a:t>
            </a:r>
            <a:r>
              <a:rPr lang="ko-KR" altLang="en-US" sz="1200" b="0" dirty="0"/>
              <a:t> 비교하면 </a:t>
            </a:r>
            <a:r>
              <a:rPr lang="en-US" altLang="ko-KR" sz="1200" b="0" dirty="0"/>
              <a:t>False</a:t>
            </a:r>
            <a:r>
              <a:rPr lang="ko-KR" altLang="en-US" sz="1200" b="0" dirty="0"/>
              <a:t>로 인식된다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모두 </a:t>
            </a:r>
            <a:r>
              <a:rPr lang="ko-KR" altLang="en-US" sz="1200" b="0" dirty="0" err="1"/>
              <a:t>파이썬의</a:t>
            </a:r>
            <a:r>
              <a:rPr lang="ko-KR" altLang="en-US" sz="1200" b="0" dirty="0"/>
              <a:t> 특징에 의해 나타나는 현상이므로 기억해야 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4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308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숫자형과</a:t>
            </a:r>
            <a:r>
              <a:rPr lang="ko-KR" altLang="en-US" sz="2000" dirty="0"/>
              <a:t> 문자형 간 변환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실수형</a:t>
            </a:r>
            <a:r>
              <a:rPr lang="ko-KR" altLang="en-US" sz="1400" b="0" dirty="0"/>
              <a:t> 값을 </a:t>
            </a:r>
            <a:r>
              <a:rPr lang="ko-KR" altLang="en-US" sz="1400" b="0" dirty="0" err="1"/>
              <a:t>문자형으로</a:t>
            </a:r>
            <a:r>
              <a:rPr lang="ko-KR" altLang="en-US" sz="1400" b="0" dirty="0"/>
              <a:t> 선언하기 위해서는 반드시 따옴표를 붙여 </a:t>
            </a:r>
            <a:r>
              <a:rPr lang="ko-KR" altLang="en-US" sz="1400" b="0" dirty="0" smtClean="0"/>
              <a:t>선언해야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5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숫자형과</a:t>
            </a:r>
            <a:r>
              <a:rPr lang="ko-KR" altLang="en-US" sz="2000" dirty="0"/>
              <a:t> 문자형 간 변환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두 변수를 더하기 위해서는 다음과 </a:t>
            </a:r>
            <a:r>
              <a:rPr lang="ko-KR" altLang="en-US" sz="1400" b="0" dirty="0" smtClean="0"/>
              <a:t>같이 </a:t>
            </a:r>
            <a:r>
              <a:rPr lang="ko-KR" altLang="en-US" sz="1400" b="0" dirty="0"/>
              <a:t>두 변수의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통일해야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140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숫자형과</a:t>
            </a:r>
            <a:r>
              <a:rPr lang="ko-KR" altLang="en-US" sz="2000" dirty="0"/>
              <a:t> 문자형 간 변환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기존의 정수형이나 </a:t>
            </a:r>
            <a:r>
              <a:rPr lang="ko-KR" altLang="en-US" sz="1400" b="0" dirty="0" err="1" smtClean="0"/>
              <a:t>실수형을</a:t>
            </a:r>
            <a:r>
              <a:rPr lang="ko-KR" altLang="en-US" sz="1400" b="0" dirty="0" smtClean="0"/>
              <a:t> 문자열로 바꿔 준다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문자형 </a:t>
            </a:r>
            <a:r>
              <a:rPr lang="ko-KR" altLang="en-US" sz="1400" b="0" dirty="0" smtClean="0"/>
              <a:t>간의 덧셈은 </a:t>
            </a:r>
            <a:r>
              <a:rPr lang="ko-KR" altLang="en-US" sz="1400" b="0" dirty="0"/>
              <a:t>숫자 연산이 아닌 단순 </a:t>
            </a:r>
            <a:r>
              <a:rPr lang="ko-KR" altLang="en-US" sz="1400" b="0" dirty="0" smtClean="0"/>
              <a:t>붙이기</a:t>
            </a:r>
            <a:r>
              <a:rPr lang="en-US" altLang="ko-KR" sz="1400" b="0" dirty="0" smtClean="0"/>
              <a:t>(concatenate)</a:t>
            </a:r>
            <a:r>
              <a:rPr lang="ko-KR" altLang="en-US" sz="1400" b="0" dirty="0" smtClean="0"/>
              <a:t>가 일어난다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0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5432"/>
            <a:ext cx="7200000" cy="307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자료형</a:t>
            </a:r>
            <a:r>
              <a:rPr lang="ko-KR" altLang="en-US" sz="2000" dirty="0"/>
              <a:t> 확인하기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type(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 err="1" smtClean="0"/>
              <a:t>자료형을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확인할 수 있는 </a:t>
            </a:r>
            <a:r>
              <a:rPr lang="ko-KR" altLang="en-US" sz="1400" b="0" dirty="0" smtClean="0"/>
              <a:t>함수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029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/>
          <a:lstStyle/>
          <a:p>
            <a:r>
              <a:rPr lang="ko-KR" altLang="en-US" dirty="0"/>
              <a:t>변수의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84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코드는 </a:t>
            </a:r>
            <a:r>
              <a:rPr lang="en-US" altLang="ko-KR" sz="1400" b="0" dirty="0"/>
              <a:t>Chapter 01</a:t>
            </a:r>
            <a:r>
              <a:rPr lang="ko-KR" altLang="en-US" sz="1400" b="0" dirty="0"/>
              <a:t>에서 작성한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07865"/>
            <a:ext cx="7200000" cy="335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변수와 값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앞의 코드를 하나씩 살펴보자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/>
              <a:t>1~3</a:t>
            </a:r>
            <a:r>
              <a:rPr lang="ko-KR" altLang="en-US" sz="1400" b="0" dirty="0"/>
              <a:t>줄 코드는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14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645024"/>
            <a:ext cx="7776864" cy="74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줄의 </a:t>
            </a:r>
            <a:r>
              <a:rPr lang="en-US" altLang="ko-KR" sz="1400" b="0" dirty="0"/>
              <a:t>professor = 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 Choi"</a:t>
            </a:r>
            <a:r>
              <a:rPr lang="ko-KR" altLang="en-US" sz="1400" b="0" dirty="0"/>
              <a:t>라는 </a:t>
            </a:r>
            <a:r>
              <a:rPr lang="ko-KR" altLang="en-US" sz="1400" b="0" dirty="0" smtClean="0"/>
              <a:t>코드는 </a:t>
            </a:r>
            <a:r>
              <a:rPr lang="en-US" altLang="ko-KR" sz="1400" b="0" dirty="0" smtClean="0"/>
              <a:t>“professor</a:t>
            </a:r>
            <a:r>
              <a:rPr lang="ko-KR" altLang="en-US" sz="1400" b="0" dirty="0"/>
              <a:t>라는 변수에 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 Choi</a:t>
            </a:r>
            <a:r>
              <a:rPr lang="ko-KR" altLang="en-US" sz="1400" b="0" dirty="0"/>
              <a:t>라는 값을 </a:t>
            </a:r>
            <a:r>
              <a:rPr lang="ko-KR" altLang="en-US" sz="1400" b="0" dirty="0" smtClean="0"/>
              <a:t>넣으라</a:t>
            </a:r>
            <a:r>
              <a:rPr lang="en-US" altLang="ko-KR" sz="1400" b="0" dirty="0" smtClean="0"/>
              <a:t>”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뜻이다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56" y="4391918"/>
            <a:ext cx="3252851" cy="220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4107" y="6237312"/>
            <a:ext cx="423632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변수와 값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13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252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변수와 값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코드를 살펴보자</a:t>
            </a:r>
            <a:r>
              <a:rPr lang="en-US" altLang="ko-KR" sz="1400" b="0" dirty="0"/>
              <a:t>. print(a + b)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print("a + b")</a:t>
            </a:r>
            <a:r>
              <a:rPr lang="ko-KR" altLang="en-US" sz="1400" b="0" dirty="0"/>
              <a:t>의 차이는 따옴표의 사용 여부에 따른 의미 </a:t>
            </a:r>
            <a:r>
              <a:rPr lang="ko-KR" altLang="en-US" sz="1400" b="0" dirty="0" smtClean="0"/>
              <a:t>차이에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237665"/>
            <a:ext cx="7200000" cy="109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599" y="638132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따옴표의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사용 여부에 따른 의미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차이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80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변수와 메모리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프로그래밍에서 변수는 어떠한 값을 저장하는 장소라는 뜻으로 사용된다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변수에 </a:t>
            </a:r>
            <a:r>
              <a:rPr lang="ko-KR" altLang="en-US" sz="1400" b="0" dirty="0"/>
              <a:t>값이 저장되는 공간을 메모리라고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변수에 값을 넣으라고 선언하는 </a:t>
            </a:r>
            <a:r>
              <a:rPr lang="ko-KR" altLang="en-US" sz="1400" b="0" dirty="0" smtClean="0"/>
              <a:t>순간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물리적으로 메모리 어딘가에 물리적인 공간을 확보할 </a:t>
            </a:r>
            <a:r>
              <a:rPr lang="ko-KR" altLang="en-US" sz="1400" b="0" dirty="0" err="1" smtClean="0"/>
              <a:t>수있게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운영체제와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인터프리터가 협력하여 메모리 저장 위치를 할당한다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위치를 </a:t>
            </a:r>
            <a:r>
              <a:rPr lang="ko-KR" altLang="en-US" sz="1400" b="0" dirty="0" smtClean="0"/>
              <a:t>메모리 </a:t>
            </a:r>
            <a:r>
              <a:rPr lang="ko-KR" altLang="en-US" sz="1400" b="0" dirty="0"/>
              <a:t>주소라고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5957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4320480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컴퓨터의 구조</a:t>
            </a:r>
            <a:r>
              <a:rPr lang="en-US" altLang="ko-KR" sz="2000" dirty="0"/>
              <a:t>: </a:t>
            </a:r>
            <a:r>
              <a:rPr lang="ko-KR" altLang="en-US" sz="2000" dirty="0"/>
              <a:t>폰 </a:t>
            </a:r>
            <a:r>
              <a:rPr lang="ko-KR" altLang="en-US" sz="2000" dirty="0" err="1"/>
              <a:t>노이만</a:t>
            </a:r>
            <a:r>
              <a:rPr lang="ko-KR" altLang="en-US" sz="2000" dirty="0"/>
              <a:t> 아키텍처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모든 컴퓨터에서는 값이 </a:t>
            </a:r>
            <a:r>
              <a:rPr lang="en-US" altLang="ko-KR" sz="1200" b="0" dirty="0"/>
              <a:t>CPU</a:t>
            </a:r>
            <a:r>
              <a:rPr lang="ko-KR" altLang="en-US" sz="1200" b="0" dirty="0"/>
              <a:t>로 가기 전에 반드시 메모리 공간에 저장되는데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값을 </a:t>
            </a:r>
            <a:r>
              <a:rPr lang="en-US" altLang="ko-KR" sz="1200" b="0" dirty="0"/>
              <a:t>CPU</a:t>
            </a:r>
            <a:r>
              <a:rPr lang="ko-KR" altLang="en-US" sz="1200" b="0" dirty="0"/>
              <a:t>가 하나하나 </a:t>
            </a:r>
            <a:r>
              <a:rPr lang="ko-KR" altLang="en-US" sz="1200" b="0" dirty="0" smtClean="0"/>
              <a:t>돌아가면서 </a:t>
            </a:r>
            <a:r>
              <a:rPr lang="ko-KR" altLang="en-US" sz="1200" b="0" dirty="0"/>
              <a:t>처리하는 구조가 오늘날 컴퓨터의 기본 구조인 폰 </a:t>
            </a:r>
            <a:r>
              <a:rPr lang="ko-KR" altLang="en-US" sz="1200" b="0" dirty="0" err="1"/>
              <a:t>노이만</a:t>
            </a:r>
            <a:r>
              <a:rPr lang="ko-KR" altLang="en-US" sz="1200" b="0" dirty="0"/>
              <a:t> 아키텍처이다</a:t>
            </a:r>
            <a:endParaRPr lang="en-US" altLang="ko-KR" sz="12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20934" y="5915372"/>
            <a:ext cx="1622873" cy="4659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000" b="1" dirty="0" smtClean="0">
                <a:solidFill>
                  <a:schemeClr val="accent1"/>
                </a:solidFill>
                <a:latin typeface="+mn-lt"/>
              </a:rPr>
              <a:t>폰 </a:t>
            </a:r>
            <a:r>
              <a:rPr lang="ko-KR" altLang="en-US" sz="1000" b="1" dirty="0" err="1">
                <a:solidFill>
                  <a:schemeClr val="accent1"/>
                </a:solidFill>
                <a:latin typeface="+mn-lt"/>
              </a:rPr>
              <a:t>노이만</a:t>
            </a:r>
            <a:r>
              <a:rPr lang="ko-KR" altLang="en-US" sz="1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ko-KR" altLang="en-US" sz="1000" b="1" dirty="0" smtClean="0">
                <a:solidFill>
                  <a:schemeClr val="accent1"/>
                </a:solidFill>
                <a:latin typeface="+mn-lt"/>
              </a:rPr>
              <a:t>아키텍처 </a:t>
            </a:r>
            <a:r>
              <a:rPr lang="en-US" altLang="ko-KR" sz="10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0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35" y="2924944"/>
            <a:ext cx="3342409" cy="284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1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변수의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변수와 메모리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professor = 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 Choi", a = 3, b = 7</a:t>
            </a:r>
            <a:r>
              <a:rPr lang="ko-KR" altLang="en-US" sz="1400" b="0" dirty="0"/>
              <a:t>과 같은 변수를 선언하면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아래 그림과 같이 메모리 </a:t>
            </a:r>
            <a:r>
              <a:rPr lang="ko-KR" altLang="en-US" sz="1400" b="0" dirty="0"/>
              <a:t>어딘가에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할당받아</a:t>
            </a:r>
            <a:r>
              <a:rPr lang="ko-KR" altLang="en-US" sz="1400" b="0" dirty="0"/>
              <a:t> 저장한다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28" y="2996952"/>
            <a:ext cx="5360699" cy="271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587727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</a:rPr>
              <a:t>메모리의 </a:t>
            </a:r>
            <a:r>
              <a:rPr lang="ko-KR" altLang="en-US" sz="1100" b="1" dirty="0">
                <a:solidFill>
                  <a:schemeClr val="accent1"/>
                </a:solidFill>
              </a:rPr>
              <a:t>주소 </a:t>
            </a:r>
            <a:r>
              <a:rPr lang="ko-KR" altLang="en-US" sz="1100" b="1" dirty="0" smtClean="0">
                <a:solidFill>
                  <a:schemeClr val="accent1"/>
                </a:solidFill>
              </a:rPr>
              <a:t>할당 </a:t>
            </a:r>
            <a:r>
              <a:rPr lang="en-US" altLang="ko-KR" sz="1100" b="1" dirty="0" smtClean="0">
                <a:solidFill>
                  <a:schemeClr val="accent1"/>
                </a:solidFill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10133</TotalTime>
  <Words>940</Words>
  <Application>Microsoft Office PowerPoint</Application>
  <PresentationFormat>화면 슬라이드 쇼(4:3)</PresentationFormat>
  <Paragraphs>98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변수의 이해</vt:lpstr>
      <vt:lpstr>01. 변수의 이해</vt:lpstr>
      <vt:lpstr>01. 변수의 이해</vt:lpstr>
      <vt:lpstr>01. 변수의 이해</vt:lpstr>
      <vt:lpstr>01. 변수의 이해</vt:lpstr>
      <vt:lpstr>01. 변수의 이해</vt:lpstr>
      <vt:lpstr>01. 변수의 이해</vt:lpstr>
      <vt:lpstr>PowerPoint 프레젠테이션</vt:lpstr>
      <vt:lpstr>02. 자료형과 기본 연산</vt:lpstr>
      <vt:lpstr>02. 자료형과 기본 연산</vt:lpstr>
      <vt:lpstr>02. 자료형과 기본 연산</vt:lpstr>
      <vt:lpstr>02. 자료형과 기본 연산</vt:lpstr>
      <vt:lpstr>02. 자료형과 기본 연산</vt:lpstr>
      <vt:lpstr>02. 자료형과 기본 연산</vt:lpstr>
      <vt:lpstr>02. 자료형과 기본 연산</vt:lpstr>
      <vt:lpstr>02. 자료형과 기본 연산</vt:lpstr>
      <vt:lpstr>02. 자료형과 기본 연산</vt:lpstr>
      <vt:lpstr>PowerPoint 프레젠테이션</vt:lpstr>
      <vt:lpstr>03. 자료형 변환</vt:lpstr>
      <vt:lpstr>03. 자료형 변환</vt:lpstr>
      <vt:lpstr>03. 자료형 변환</vt:lpstr>
      <vt:lpstr>03. 자료형 변환</vt:lpstr>
      <vt:lpstr>03. 자료형 변환</vt:lpstr>
      <vt:lpstr>03. 자료형 변환</vt:lpstr>
      <vt:lpstr>03. 자료형 변환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Moonseog</cp:lastModifiedBy>
  <cp:revision>757</cp:revision>
  <dcterms:created xsi:type="dcterms:W3CDTF">2012-07-11T10:23:22Z</dcterms:created>
  <dcterms:modified xsi:type="dcterms:W3CDTF">2021-02-18T01:32:18Z</dcterms:modified>
</cp:coreProperties>
</file>