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71" r:id="rId3"/>
    <p:sldId id="576" r:id="rId4"/>
    <p:sldId id="528" r:id="rId5"/>
    <p:sldId id="530" r:id="rId6"/>
    <p:sldId id="531" r:id="rId7"/>
    <p:sldId id="532" r:id="rId8"/>
    <p:sldId id="533" r:id="rId9"/>
    <p:sldId id="577" r:id="rId10"/>
    <p:sldId id="569" r:id="rId11"/>
    <p:sldId id="534" r:id="rId12"/>
    <p:sldId id="570" r:id="rId13"/>
    <p:sldId id="535" r:id="rId14"/>
    <p:sldId id="536" r:id="rId15"/>
    <p:sldId id="537" r:id="rId16"/>
    <p:sldId id="538" r:id="rId17"/>
    <p:sldId id="539" r:id="rId18"/>
    <p:sldId id="540" r:id="rId19"/>
    <p:sldId id="529" r:id="rId20"/>
    <p:sldId id="578" r:id="rId21"/>
    <p:sldId id="541" r:id="rId22"/>
    <p:sldId id="571" r:id="rId23"/>
    <p:sldId id="543" r:id="rId24"/>
    <p:sldId id="545" r:id="rId25"/>
    <p:sldId id="546" r:id="rId26"/>
    <p:sldId id="547" r:id="rId27"/>
    <p:sldId id="572" r:id="rId28"/>
    <p:sldId id="548" r:id="rId29"/>
    <p:sldId id="549" r:id="rId30"/>
    <p:sldId id="573" r:id="rId31"/>
    <p:sldId id="550" r:id="rId32"/>
    <p:sldId id="551" r:id="rId33"/>
    <p:sldId id="552" r:id="rId34"/>
    <p:sldId id="574" r:id="rId35"/>
    <p:sldId id="555" r:id="rId36"/>
    <p:sldId id="579" r:id="rId37"/>
    <p:sldId id="556" r:id="rId38"/>
    <p:sldId id="557" r:id="rId39"/>
    <p:sldId id="558" r:id="rId40"/>
    <p:sldId id="575" r:id="rId41"/>
    <p:sldId id="561" r:id="rId42"/>
    <p:sldId id="562" r:id="rId43"/>
    <p:sldId id="563" r:id="rId44"/>
    <p:sldId id="566" r:id="rId45"/>
    <p:sldId id="565" r:id="rId46"/>
    <p:sldId id="567" r:id="rId47"/>
    <p:sldId id="568" r:id="rId48"/>
    <p:sldId id="385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3817" autoAdjust="0"/>
  </p:normalViewPr>
  <p:slideViewPr>
    <p:cSldViewPr>
      <p:cViewPr varScale="1">
        <p:scale>
          <a:sx n="85" d="100"/>
          <a:sy n="85" d="100"/>
        </p:scale>
        <p:origin x="1806" y="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2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11. </a:t>
            </a:r>
            <a:r>
              <a:rPr lang="ko-KR" altLang="en-US" sz="3200" b="1" dirty="0">
                <a:solidFill>
                  <a:schemeClr val="bg1"/>
                </a:solidFill>
              </a:rPr>
              <a:t>모듈과 패키지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간단한 모듈을 만들어 보자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11-1]</a:t>
            </a:r>
            <a:r>
              <a:rPr lang="ko-KR" altLang="en-US" sz="1400" b="0" dirty="0"/>
              <a:t>과 같은 코드를 작성하여 ‘</a:t>
            </a:r>
            <a:r>
              <a:rPr lang="en-US" altLang="ko-KR" sz="1400" b="0" dirty="0"/>
              <a:t>fah_converter.py’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12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5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해당 모듈을 사용하는 코드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흔히 클라이언트 코드라고 한다</a:t>
            </a:r>
            <a:r>
              <a:rPr lang="en-US" altLang="ko-KR" sz="1400" b="0" dirty="0"/>
              <a:t>.)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11-2]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작성하여 ‘</a:t>
            </a:r>
            <a:r>
              <a:rPr lang="en-US" altLang="ko-KR" sz="1400" b="0" dirty="0"/>
              <a:t>module_ex.py’</a:t>
            </a:r>
            <a:r>
              <a:rPr lang="ko-KR" altLang="en-US" sz="1400" b="0" dirty="0"/>
              <a:t>에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22427"/>
            <a:ext cx="7200000" cy="13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5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11-2]</a:t>
            </a:r>
            <a:r>
              <a:rPr lang="ko-KR" altLang="en-US" sz="1400" b="0" dirty="0"/>
              <a:t>에서 가장 중요한 핵심 코드는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import </a:t>
            </a:r>
            <a:r>
              <a:rPr lang="en-US" altLang="ko-KR" sz="1400" b="0" dirty="0" err="1"/>
              <a:t>fah_converter</a:t>
            </a:r>
            <a:r>
              <a:rPr lang="ko-KR" altLang="en-US" sz="1400" b="0" dirty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기존에 만든 </a:t>
            </a:r>
            <a:r>
              <a:rPr lang="ko-KR" altLang="en-US" sz="1400" b="0" dirty="0" smtClean="0"/>
              <a:t>코드 </a:t>
            </a:r>
            <a:r>
              <a:rPr lang="ko-KR" altLang="en-US" sz="1400" b="0" dirty="0"/>
              <a:t>파일에서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ko-KR" altLang="en-US" sz="1400" b="0" dirty="0"/>
              <a:t>를 빼고 해당 파일의 이름만으로 파일의 함수를 불러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.</a:t>
            </a:r>
            <a:r>
              <a:rPr lang="en-US" altLang="ko-KR" sz="1400" b="0" dirty="0" err="1" smtClean="0"/>
              <a:t>py</a:t>
            </a:r>
            <a:r>
              <a:rPr lang="ko-KR" altLang="en-US" sz="1400" b="0" dirty="0" smtClean="0"/>
              <a:t>자체가 </a:t>
            </a:r>
            <a:r>
              <a:rPr lang="ko-KR" altLang="en-US" sz="1400" b="0" dirty="0"/>
              <a:t>하나의 모듈이 되어 해당 모듈의 코드를 가져다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코드에서는 </a:t>
            </a:r>
            <a:r>
              <a:rPr lang="en-US" altLang="ko-KR" sz="1400" b="0" dirty="0" err="1" smtClean="0"/>
              <a:t>fah_converter</a:t>
            </a:r>
            <a:r>
              <a:rPr lang="ko-KR" altLang="en-US" sz="1400" b="0" dirty="0"/>
              <a:t>가 모듈이고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모듈 안의 함수 </a:t>
            </a:r>
            <a:r>
              <a:rPr lang="en-US" altLang="ko-KR" sz="1400" b="0" dirty="0" err="1"/>
              <a:t>covert_c_to_f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가져다 사용하기 위해 </a:t>
            </a:r>
            <a:r>
              <a:rPr lang="en-US" altLang="ko-KR" sz="1400" b="0" dirty="0"/>
              <a:t>5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/>
              <a:t>fahrenheit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fah_converter.covert_c_to_f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celsius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코드를 작성하였다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핵심은 </a:t>
            </a:r>
            <a:r>
              <a:rPr lang="ko-KR" altLang="en-US" sz="1400" b="0" dirty="0" err="1"/>
              <a:t>호출받는</a:t>
            </a:r>
            <a:r>
              <a:rPr lang="ko-KR" altLang="en-US" sz="1400" b="0" dirty="0"/>
              <a:t> 모듈과 호출하여 사용하는 클라이언트 프로그램이 같은 디렉터리 </a:t>
            </a:r>
            <a:r>
              <a:rPr lang="ko-KR" altLang="en-US" sz="1400" b="0" dirty="0" smtClean="0"/>
              <a:t>안에 </a:t>
            </a:r>
            <a:r>
              <a:rPr lang="ko-KR" altLang="en-US" sz="1400" b="0" dirty="0"/>
              <a:t>있어야 한다는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fah_converter.py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module_ex.py</a:t>
            </a:r>
            <a:r>
              <a:rPr lang="ko-KR" altLang="en-US" sz="1400" b="0" dirty="0"/>
              <a:t>가 같은 </a:t>
            </a:r>
            <a:r>
              <a:rPr lang="ko-KR" altLang="en-US" sz="1400" b="0" dirty="0" err="1" smtClean="0"/>
              <a:t>디렉터리안에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있어야 문제없이 실행된다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34352" y="36545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63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네임스페이스는 </a:t>
            </a:r>
            <a:r>
              <a:rPr lang="ko-KR" altLang="en-US" sz="1400" b="0" dirty="0"/>
              <a:t>모듈 </a:t>
            </a:r>
            <a:r>
              <a:rPr lang="ko-KR" altLang="en-US" sz="1400" b="0" dirty="0" smtClean="0"/>
              <a:t>호출의 </a:t>
            </a:r>
            <a:r>
              <a:rPr lang="ko-KR" altLang="en-US" sz="1400" b="0" dirty="0"/>
              <a:t>범위를 지정한다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네임스페이스를 만드는 방법에 대해 알아보자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첫 번째는 모듈 이름에 </a:t>
            </a:r>
            <a:r>
              <a:rPr lang="ko-KR" altLang="en-US" sz="1400" b="0" dirty="0" err="1" smtClean="0"/>
              <a:t>알리아스</a:t>
            </a:r>
            <a:r>
              <a:rPr lang="en-US" altLang="ko-KR" sz="1400" b="0" dirty="0" smtClean="0"/>
              <a:t>(alias) </a:t>
            </a:r>
            <a:r>
              <a:rPr lang="ko-KR" altLang="en-US" sz="1400" b="0" dirty="0" smtClean="0"/>
              <a:t>를 생성하여 모듈 안으로 코드를 호출하는 방법이다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알리아스는</a:t>
            </a:r>
            <a:r>
              <a:rPr lang="ko-KR" altLang="en-US" sz="1400" b="0" dirty="0" smtClean="0"/>
              <a:t> 모듈의 </a:t>
            </a:r>
            <a:r>
              <a:rPr lang="ko-KR" altLang="en-US" sz="1400" b="0" dirty="0"/>
              <a:t>이름을 바꿔 부를 때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19916"/>
            <a:ext cx="6840000" cy="19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4957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fah_converter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모듈을 </a:t>
            </a:r>
            <a:r>
              <a:rPr lang="en-US" altLang="ko-KR" sz="1400" b="0" dirty="0" err="1"/>
              <a:t>fah</a:t>
            </a:r>
            <a:r>
              <a:rPr lang="ko-KR" altLang="en-US" sz="1400" b="0" dirty="0"/>
              <a:t>로 이름을 변경하여 호출하였다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err="1" smtClean="0"/>
              <a:t>fah.covert_c</a:t>
            </a:r>
            <a:r>
              <a:rPr lang="en-US" altLang="ko-KR" sz="1400" b="0" dirty="0" smtClean="0"/>
              <a:t>_ </a:t>
            </a:r>
            <a:r>
              <a:rPr lang="en-US" altLang="ko-KR" sz="1400" b="0" dirty="0" err="1" smtClean="0"/>
              <a:t>to_f</a:t>
            </a:r>
            <a:r>
              <a:rPr lang="en-US" altLang="ko-KR" sz="1400" b="0" dirty="0" smtClean="0"/>
              <a:t>(41.6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코드로 </a:t>
            </a:r>
            <a:r>
              <a:rPr lang="en-US" altLang="ko-KR" sz="1400" b="0" dirty="0" err="1"/>
              <a:t>fah_converter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 안에 </a:t>
            </a:r>
            <a:r>
              <a:rPr lang="en-US" altLang="ko-KR" sz="1400" b="0" dirty="0" err="1"/>
              <a:t>covert_c_to_f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함수를 호출하였다</a:t>
            </a:r>
            <a:r>
              <a:rPr lang="en-US" altLang="ko-KR" sz="1400" b="0" dirty="0"/>
              <a:t>. ‘</a:t>
            </a:r>
            <a:r>
              <a:rPr lang="ko-KR" altLang="en-US" sz="1400" b="0" dirty="0" err="1"/>
              <a:t>모듈명</a:t>
            </a:r>
            <a:r>
              <a:rPr lang="en-US" altLang="ko-KR" sz="1400" b="0" dirty="0"/>
              <a:t>.</a:t>
            </a:r>
            <a:r>
              <a:rPr lang="ko-KR" altLang="en-US" sz="1400" b="0" dirty="0" err="1"/>
              <a:t>함수명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또는 </a:t>
            </a:r>
            <a:r>
              <a:rPr lang="ko-KR" altLang="en-US" sz="1400" b="0" dirty="0" err="1"/>
              <a:t>클래스명</a:t>
            </a:r>
            <a:r>
              <a:rPr lang="en-US" altLang="ko-KR" sz="1400" b="0" dirty="0"/>
              <a:t>/</a:t>
            </a:r>
            <a:r>
              <a:rPr lang="ko-KR" altLang="en-US" sz="1400" b="0" dirty="0" err="1"/>
              <a:t>변수명</a:t>
            </a:r>
            <a:r>
              <a:rPr lang="en-US" altLang="ko-KR" sz="1400" b="0" dirty="0"/>
              <a:t>)’</a:t>
            </a:r>
            <a:r>
              <a:rPr lang="ko-KR" altLang="en-US" sz="1400" b="0" dirty="0"/>
              <a:t>은 해당 모듈 안에 있는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변수를 </a:t>
            </a:r>
            <a:r>
              <a:rPr lang="ko-KR" altLang="en-US" sz="1400" b="0" dirty="0"/>
              <a:t>호출할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두 번째 방법은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구문을 사용하여 모듈에서 특정 함수 또는 클래스만 호출하는 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04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6908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행에서처럼 ‘</a:t>
            </a:r>
            <a:r>
              <a:rPr lang="en-US" altLang="ko-KR" sz="1400" b="0" dirty="0"/>
              <a:t>from </a:t>
            </a:r>
            <a:r>
              <a:rPr lang="ko-KR" altLang="en-US" sz="1400" b="0" dirty="0" err="1"/>
              <a:t>모듈명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모듈 안에 있는 </a:t>
            </a:r>
            <a:r>
              <a:rPr lang="ko-KR" altLang="en-US" sz="1400" b="0" dirty="0" err="1"/>
              <a:t>함수명</a:t>
            </a:r>
            <a:r>
              <a:rPr lang="ko-KR" altLang="en-US" sz="1400" b="0" dirty="0"/>
              <a:t>’을 작성하여 해당 모듈 안에 </a:t>
            </a:r>
            <a:r>
              <a:rPr lang="ko-KR" altLang="en-US" sz="1400" b="0" dirty="0" smtClean="0"/>
              <a:t>있는 함수를 </a:t>
            </a:r>
            <a:r>
              <a:rPr lang="ko-KR" altLang="en-US" sz="1400" b="0" dirty="0"/>
              <a:t>가져다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주의할 </a:t>
            </a:r>
            <a:r>
              <a:rPr lang="ko-KR" altLang="en-US" sz="1400" b="0" dirty="0"/>
              <a:t>점은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은 </a:t>
            </a: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패키지 안에 있는 모듈을 호출할 </a:t>
            </a:r>
            <a:r>
              <a:rPr lang="ko-KR" altLang="en-US" sz="1400" b="0" dirty="0" smtClean="0"/>
              <a:t>때도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키워드를 사용할 수 있으니 참고하기 바란다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패키지와 패키지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패키지와 모듈 </a:t>
            </a:r>
            <a:r>
              <a:rPr lang="ko-KR" altLang="en-US" sz="1400" b="0" dirty="0" smtClean="0"/>
              <a:t>간에는 </a:t>
            </a:r>
            <a:r>
              <a:rPr lang="ko-KR" altLang="en-US" sz="1400" b="0" dirty="0"/>
              <a:t>서로 중첩 구조를 가질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중첩 구조를 호출하는 것이 바로</a:t>
            </a:r>
            <a:r>
              <a:rPr lang="en-US" altLang="ko-KR" sz="1400" b="0" dirty="0" err="1"/>
              <a:t>fr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om</a:t>
            </a:r>
            <a:r>
              <a:rPr lang="ko-KR" altLang="en-US" sz="1400" b="0" dirty="0"/>
              <a:t>의 역할이다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 </a:t>
            </a:r>
            <a:r>
              <a:rPr lang="ko-KR" altLang="en-US" sz="1400" b="0" dirty="0" smtClean="0"/>
              <a:t>번째 방법은 </a:t>
            </a:r>
            <a:r>
              <a:rPr lang="ko-KR" altLang="en-US" sz="1400" b="0" dirty="0"/>
              <a:t>해당 모듈 안에 있는 모든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가져오는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사용하는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컴퓨터에서 별표는 곱셈의 의미도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모든 것이라는 뜻도 있다</a:t>
            </a:r>
            <a:r>
              <a:rPr lang="en-US" altLang="ko-KR" sz="1400" b="0" dirty="0"/>
              <a:t>. 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11-5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행과 같이 ‘</a:t>
            </a:r>
            <a:r>
              <a:rPr lang="en-US" altLang="ko-KR" sz="1400" b="0" dirty="0"/>
              <a:t>from </a:t>
            </a:r>
            <a:r>
              <a:rPr lang="ko-KR" altLang="en-US" sz="1400" b="0" dirty="0" err="1"/>
              <a:t>모듈명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import *’</a:t>
            </a:r>
            <a:r>
              <a:rPr lang="ko-KR" altLang="en-US" sz="1400" b="0" dirty="0"/>
              <a:t>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모듈 안에 있는 모든 </a:t>
            </a:r>
            <a:r>
              <a:rPr lang="ko-KR" altLang="en-US" sz="1400" b="0" dirty="0" err="1" smtClean="0"/>
              <a:t>사용가능한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리소스를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06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내장 모듈의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random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난수</a:t>
            </a:r>
            <a:r>
              <a:rPr lang="ko-KR" altLang="en-US" sz="1400" b="0" dirty="0"/>
              <a:t> 생성 모듈은 이미 많이 본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모듈 안에는 여러 </a:t>
            </a:r>
            <a:r>
              <a:rPr lang="ko-KR" altLang="en-US" sz="1400" b="0" dirty="0" err="1" smtClean="0"/>
              <a:t>가지함수가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있는 정수 모듈을 생성하는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임의의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생성하는 </a:t>
            </a:r>
            <a:r>
              <a:rPr lang="en-US" altLang="ko-KR" sz="1400" b="0" dirty="0"/>
              <a:t>random(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쓸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69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3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내장 모듈의 사용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time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시간과 관련된 </a:t>
            </a:r>
            <a:r>
              <a:rPr lang="en-US" altLang="ko-KR" sz="1400" b="0" dirty="0"/>
              <a:t>time </a:t>
            </a:r>
            <a:r>
              <a:rPr lang="ko-KR" altLang="en-US" sz="1400" b="0" dirty="0"/>
              <a:t>모듈은 일반적으로 시간을 변경하거나 현재 시각을 출력한다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대표적으로 </a:t>
            </a:r>
            <a:r>
              <a:rPr lang="ko-KR" altLang="en-US" sz="1400" b="0" dirty="0"/>
              <a:t>프로그램이 동작하는 현재 시각을 출력할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7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내장 모듈의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en-US" altLang="ko-KR" sz="2000" dirty="0" err="1">
                <a:solidFill>
                  <a:srgbClr val="F79433"/>
                </a:solidFill>
              </a:rPr>
              <a:t>urllib</a:t>
            </a:r>
            <a:r>
              <a:rPr lang="en-US" altLang="ko-KR" sz="2000" dirty="0">
                <a:solidFill>
                  <a:srgbClr val="F79433"/>
                </a:solidFill>
              </a:rPr>
              <a:t>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웹과 관련된 </a:t>
            </a:r>
            <a:r>
              <a:rPr lang="en-US" altLang="ko-KR" sz="1400" b="0" dirty="0" err="1"/>
              <a:t>urllib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웹 주소의 정보를 불러온다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대표적으로 </a:t>
            </a:r>
            <a:r>
              <a:rPr lang="en-US" altLang="ko-KR" sz="1400" b="0" dirty="0" err="1"/>
              <a:t>urllib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request </a:t>
            </a:r>
            <a:r>
              <a:rPr lang="ko-KR" altLang="en-US" sz="1400" b="0" dirty="0" err="1" smtClean="0"/>
              <a:t>모듈을사용하면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특정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의 정보를 불러올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urllib.request.urlopen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의 괄호에 특정 </a:t>
            </a:r>
            <a:r>
              <a:rPr lang="ko-KR" altLang="en-US" sz="1400" b="0" dirty="0" err="1" smtClean="0"/>
              <a:t>웹주소를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입력하면 해당 주소의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정보를 가져온다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9671"/>
            <a:ext cx="720000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0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02721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모듈 검색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이외에도 많은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모듈이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그렇다면 이 모듈들은 어떻게 불러 사용할 수 있을까</a:t>
            </a:r>
            <a:r>
              <a:rPr lang="en-US" altLang="ko-KR" sz="1200" b="0" dirty="0" smtClean="0"/>
              <a:t>? </a:t>
            </a:r>
            <a:r>
              <a:rPr lang="ko-KR" altLang="en-US" sz="1200" b="0" dirty="0" smtClean="0"/>
              <a:t>가장 </a:t>
            </a:r>
            <a:r>
              <a:rPr lang="ko-KR" altLang="en-US" sz="1200" b="0" dirty="0"/>
              <a:t>좋은 방법은 </a:t>
            </a:r>
            <a:r>
              <a:rPr lang="ko-KR" altLang="en-US" sz="1200" b="0" dirty="0" err="1"/>
              <a:t>구글에서</a:t>
            </a:r>
            <a:r>
              <a:rPr lang="ko-KR" altLang="en-US" sz="1200" b="0" dirty="0"/>
              <a:t> 검색하는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영어로 검색하는 것이 좋다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프로그래밍이 걸린 </a:t>
            </a:r>
            <a:r>
              <a:rPr lang="ko-KR" altLang="en-US" sz="1200" b="0" dirty="0" smtClean="0"/>
              <a:t>시간을 </a:t>
            </a:r>
            <a:r>
              <a:rPr lang="ko-KR" altLang="en-US" sz="1200" b="0" dirty="0"/>
              <a:t>쓰는 모듈을 찾고 싶다면 다음과 같은 방식으로 </a:t>
            </a:r>
            <a:r>
              <a:rPr lang="ko-KR" altLang="en-US" sz="1200" b="0" dirty="0" err="1"/>
              <a:t>검색어를</a:t>
            </a:r>
            <a:r>
              <a:rPr lang="ko-KR" altLang="en-US" sz="1200" b="0" dirty="0"/>
              <a:t> 입력하여 찾으면 된다</a:t>
            </a:r>
            <a:r>
              <a:rPr lang="en-US" altLang="ko-KR" sz="12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다른 </a:t>
            </a:r>
            <a:r>
              <a:rPr lang="ko-KR" altLang="en-US" sz="1200" b="0" dirty="0"/>
              <a:t>방법으로는 우리나라의 대표 사이트인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코리아에 문의할 수 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코리아의 </a:t>
            </a:r>
            <a:r>
              <a:rPr lang="ko-KR" altLang="en-US" sz="1200" b="0" dirty="0" err="1"/>
              <a:t>페이스북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페이지는 </a:t>
            </a:r>
            <a:r>
              <a:rPr lang="ko-KR" altLang="en-US" sz="1200" b="0" dirty="0" err="1" smtClean="0"/>
              <a:t>파이썬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개발자에게 많은 정보를 제공하는 대표적인 커뮤니티이다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 주소에서 여러 질문을 하면 많은 </a:t>
            </a:r>
            <a:r>
              <a:rPr lang="ko-KR" altLang="en-US" sz="1200" b="0" dirty="0" smtClean="0"/>
              <a:t>개발자가 친절히 </a:t>
            </a:r>
            <a:r>
              <a:rPr lang="ko-KR" altLang="en-US" sz="1200" b="0" dirty="0"/>
              <a:t>알려줄 것이다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6480000" cy="57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8924"/>
            <a:ext cx="6480000" cy="58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모듈과 패키지의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모듈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패키지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가상환경 사용하기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패키지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3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패키지의 구성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패키지는 하나의 대형 프로젝트를 수행하기 위한 모듈의 묶음이다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모듈은 하나의 파일로 </a:t>
            </a:r>
            <a:r>
              <a:rPr lang="ko-KR" altLang="en-US" sz="1400" b="0" dirty="0" smtClean="0"/>
              <a:t>이루어져 </a:t>
            </a:r>
            <a:r>
              <a:rPr lang="ko-KR" altLang="en-US" sz="1400" b="0" dirty="0"/>
              <a:t>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패키지는 파일이 포함된 디렉터리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폴더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로 구성된다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여러 개의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파일이 하나의 </a:t>
            </a:r>
            <a:r>
              <a:rPr lang="ko-KR" altLang="en-US" sz="1400" b="0" dirty="0"/>
              <a:t>디렉터리에 들어가 있는 것을 패키지라고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흔히 다른 사람이 만든 프로그램을 불러 사용하는 것을 </a:t>
            </a:r>
            <a:r>
              <a:rPr lang="ko-KR" altLang="en-US" sz="1400" b="0" dirty="0" smtClean="0"/>
              <a:t>라이브러리</a:t>
            </a:r>
            <a:r>
              <a:rPr lang="en-US" altLang="ko-KR" sz="1400" b="0" dirty="0" smtClean="0"/>
              <a:t>(library)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파이썬에서는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패키지를 하나의 라이브러리로 이해하면 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모듈을 구성할 때와 마찬가지로 패키지에도 예약어가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주의할 점은 </a:t>
            </a:r>
            <a:r>
              <a:rPr lang="ko-KR" altLang="en-US" sz="1400" b="0" dirty="0" smtClean="0"/>
              <a:t>패키지에서는 </a:t>
            </a:r>
            <a:r>
              <a:rPr lang="ko-KR" altLang="en-US" sz="1400" b="0" dirty="0"/>
              <a:t>파일명 자체가 </a:t>
            </a:r>
            <a:r>
              <a:rPr lang="ko-KR" altLang="en-US" sz="1400" b="0" dirty="0" err="1"/>
              <a:t>예약어를</a:t>
            </a:r>
            <a:r>
              <a:rPr lang="ko-KR" altLang="en-US" sz="1400" b="0" dirty="0"/>
              <a:t> 반드시 지켜야만 실행되는 경우가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ko-KR" altLang="en-US" sz="1400" b="0" dirty="0" smtClean="0"/>
              <a:t>패키지 내의 </a:t>
            </a:r>
            <a:r>
              <a:rPr lang="ko-KR" altLang="en-US" sz="1400" b="0" dirty="0"/>
              <a:t>몇몇 파일에는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_, _ _main_ _ </a:t>
            </a:r>
            <a:r>
              <a:rPr lang="ko-KR" altLang="en-US" sz="1400" b="0" dirty="0"/>
              <a:t>등의 키워드 파일명이 사용된다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84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1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구성하기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실습에서 만들 패키지 이름은 ‘</a:t>
            </a:r>
            <a:r>
              <a:rPr lang="en-US" altLang="ko-KR" sz="1400" b="0" dirty="0" err="1"/>
              <a:t>roboadvisor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en-US" altLang="ko-KR" sz="1400" b="0" dirty="0" err="1" smtClean="0"/>
              <a:t>roboadvisor</a:t>
            </a:r>
            <a:r>
              <a:rPr lang="ko-KR" altLang="en-US" sz="1400" b="0" dirty="0"/>
              <a:t>에는 세 가지 기능이 있다고 가정하자</a:t>
            </a:r>
            <a:r>
              <a:rPr lang="en-US" altLang="ko-KR" sz="1400" b="0" dirty="0"/>
              <a:t>.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crawling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크롤링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주식 관련 데이터를 인터넷에서 가져오는 기능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database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데이터베이스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가져온 데이터를 데이터베이스에 저장하는 기능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analysis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해당 정보를 분석하여 의미 있는 값을 뽑는 </a:t>
            </a:r>
            <a:r>
              <a:rPr lang="ko-KR" altLang="en-US" sz="1400" b="0" dirty="0" smtClean="0"/>
              <a:t>기능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809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1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구성하기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구성하기 위한 첫 번째 단계는 각 패키지의 세부 패키지에 맞춰 디렉터리를 </a:t>
            </a:r>
            <a:r>
              <a:rPr lang="ko-KR" altLang="en-US" sz="1400" b="0" dirty="0" smtClean="0"/>
              <a:t>구성하는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 다음 명령을 입력하여 디렉터리를 생성한다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428246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세부 패키지에 맞춰 디렉터리 생성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2" y="2636912"/>
            <a:ext cx="3600000" cy="20055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6599" y="5883933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roboadvisor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디렉터리 구성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5157192"/>
            <a:ext cx="1541358" cy="106794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2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</a:t>
            </a: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만들어진 </a:t>
            </a:r>
            <a:r>
              <a:rPr lang="ko-KR" altLang="en-US" sz="1400" b="0" dirty="0"/>
              <a:t>디렉터리에 필요한 모듈을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하나의 패키지는 중첩된 구조로 </a:t>
            </a:r>
            <a:r>
              <a:rPr lang="ko-KR" altLang="en-US" sz="1400" b="0" dirty="0" smtClean="0"/>
              <a:t>만들 </a:t>
            </a:r>
            <a:r>
              <a:rPr lang="ko-KR" altLang="en-US" sz="1400" b="0" dirty="0"/>
              <a:t>수 있으므로 패키지 안에 또 하나의 패키지가 들어갈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이렇게 각각의 </a:t>
            </a:r>
            <a:r>
              <a:rPr lang="ko-KR" altLang="en-US" sz="1400" b="0" dirty="0" smtClean="0"/>
              <a:t>디렉터리를 </a:t>
            </a:r>
            <a:r>
              <a:rPr lang="ko-KR" altLang="en-US" sz="1400" b="0" dirty="0"/>
              <a:t>하나의 패키지로 선언하기 위해서는 예약된 파일을 만들어야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</a:t>
            </a:r>
            <a:r>
              <a:rPr lang="en-US" altLang="ko-KR" sz="1400" b="0" dirty="0" smtClean="0"/>
              <a:t>py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36461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패키지의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5" y="3013670"/>
            <a:ext cx="19907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패키지의 구조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1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앞의 </a:t>
            </a:r>
            <a:r>
              <a:rPr lang="ko-KR" altLang="en-US" sz="1200" b="0" dirty="0"/>
              <a:t>패키지 구조는 임의로 작성한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패키지의 구조를 만들기 위해 프로그램 개발자는 설계를 </a:t>
            </a:r>
            <a:r>
              <a:rPr lang="ko-KR" altLang="en-US" sz="1200" b="0" dirty="0" smtClean="0"/>
              <a:t>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하위 </a:t>
            </a:r>
            <a:r>
              <a:rPr lang="ko-KR" altLang="en-US" sz="1200" b="0" dirty="0" err="1"/>
              <a:t>패키지별로</a:t>
            </a:r>
            <a:r>
              <a:rPr lang="ko-KR" altLang="en-US" sz="1200" b="0" dirty="0"/>
              <a:t> 해야 하는 일과 하위 패키지에 소속된 모듈들이 해야 할 일을 따로 정의해 각 모듈에 </a:t>
            </a:r>
            <a:r>
              <a:rPr lang="ko-KR" altLang="en-US" sz="1200" b="0" dirty="0" smtClean="0"/>
              <a:t>역할을 </a:t>
            </a:r>
            <a:r>
              <a:rPr lang="ko-KR" altLang="en-US" sz="1200" b="0" dirty="0"/>
              <a:t>부여하는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여기까지 가는 과정에는 많은 경험과 지식이 필요하다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지금 단계에서는 어려울 수 있으니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 </a:t>
            </a:r>
            <a:r>
              <a:rPr lang="ko-KR" altLang="en-US" sz="1200" b="0" dirty="0"/>
              <a:t>예제에서는 대략적인 구조와 역할을 임의로 작성한다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9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이제 각 하위 패키지에 포함된 모듈에 필요한 기능을 구현하기 위해 코딩을 하자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/>
              <a:t>코드</a:t>
            </a:r>
            <a:r>
              <a:rPr lang="en-US" altLang="ko-KR" sz="1400" b="0" dirty="0"/>
              <a:t>1 1-6]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11-7]</a:t>
            </a:r>
            <a:r>
              <a:rPr lang="ko-KR" altLang="en-US" sz="1400" b="0" dirty="0"/>
              <a:t>과 같은 방식으로 </a:t>
            </a:r>
            <a:r>
              <a:rPr lang="en-US" altLang="ko-KR" sz="1400" b="0" dirty="0"/>
              <a:t>crawling </a:t>
            </a:r>
            <a:r>
              <a:rPr lang="ko-KR" altLang="en-US" sz="1400" b="0" dirty="0"/>
              <a:t>디렉터리 아래 </a:t>
            </a:r>
            <a:r>
              <a:rPr lang="en-US" altLang="ko-KR" sz="1400" b="0" dirty="0"/>
              <a:t>parser.py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scrap.py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database</a:t>
            </a:r>
            <a:r>
              <a:rPr lang="ko-KR" altLang="en-US" sz="1400" b="0" dirty="0" smtClean="0"/>
              <a:t>디렉터리 </a:t>
            </a:r>
            <a:r>
              <a:rPr lang="ko-KR" altLang="en-US" sz="1400" b="0" dirty="0"/>
              <a:t>아래 </a:t>
            </a:r>
            <a:r>
              <a:rPr lang="en-US" altLang="ko-KR" sz="1400" b="0" dirty="0"/>
              <a:t>connection.py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query.py</a:t>
            </a:r>
            <a:r>
              <a:rPr lang="ko-KR" altLang="en-US" sz="1400" b="0" dirty="0"/>
              <a:t>에 코드를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4816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25144"/>
            <a:ext cx="7200000" cy="113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 해당 모듈을 사용하기 위해 다음과 같이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코드를 작성한다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코드는</a:t>
            </a:r>
            <a:r>
              <a:rPr lang="en-US" altLang="ko-KR" sz="1400" b="0" dirty="0" err="1" smtClean="0"/>
              <a:t>roboadvisor</a:t>
            </a:r>
            <a:r>
              <a:rPr lang="ko-KR" altLang="en-US" sz="1400" b="0" dirty="0"/>
              <a:t>의 상위 디렉터리에서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셸을</a:t>
            </a:r>
            <a:r>
              <a:rPr lang="ko-KR" altLang="en-US" sz="1400" b="0" dirty="0"/>
              <a:t> 실행해야 정상적으로 진행된다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4137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코드를 실행하면 </a:t>
            </a:r>
            <a:r>
              <a:rPr lang="en-US" altLang="ko-KR" sz="1400" b="0" dirty="0" err="1" smtClean="0"/>
              <a:t>roboadvisor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디렉터리 안에는 ‘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_’</a:t>
            </a:r>
            <a:r>
              <a:rPr lang="ko-KR" altLang="en-US" sz="1400" b="0" dirty="0" smtClean="0"/>
              <a:t>라는 디렉터리가 생성되는데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언어적 특성으로 생기는 결과이다</a:t>
            </a:r>
            <a:r>
              <a:rPr lang="en-US" altLang="ko-KR" sz="1400" b="0" dirty="0" smtClean="0"/>
              <a:t>. 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 </a:t>
            </a:r>
            <a:r>
              <a:rPr lang="ko-KR" altLang="en-US" sz="1400" b="0" dirty="0" smtClean="0"/>
              <a:t>디렉터리에는 해당 프로그램이 작동될 때 사용하기 위한 모듈들을 컴파일하고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그 결과를 저장한다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이렇게 한 번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 </a:t>
            </a:r>
            <a:r>
              <a:rPr lang="ko-KR" altLang="en-US" sz="1400" b="0" dirty="0" smtClean="0"/>
              <a:t>디렉터리가 생성되면 그 시점에서 해당 모듈을 수정해도 결과가 반영되지 않는다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프로그램 또는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셸이</a:t>
            </a:r>
            <a:r>
              <a:rPr lang="ko-KR" altLang="en-US" sz="1400" b="0" dirty="0" smtClean="0"/>
              <a:t> 완전히 종료한 후 수정해야 해당 모듈의 결과를 반영할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인터프리터 </a:t>
            </a:r>
            <a:r>
              <a:rPr lang="ko-KR" altLang="en-US" sz="1400" b="0" dirty="0" smtClean="0"/>
              <a:t>언어이지만 내부적으로 </a:t>
            </a:r>
            <a:r>
              <a:rPr lang="ko-KR" altLang="en-US" sz="1400" b="0" dirty="0"/>
              <a:t>컴파일도 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효율적으로 사용하기 위한 여러 가지 작업이 있다는 것을 </a:t>
            </a:r>
            <a:r>
              <a:rPr lang="ko-KR" altLang="en-US" sz="1400" b="0" dirty="0" smtClean="0"/>
              <a:t>기억하기 </a:t>
            </a:r>
            <a:r>
              <a:rPr lang="ko-KR" altLang="en-US" sz="1400" b="0" dirty="0"/>
              <a:t>바란다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</a:t>
            </a: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디렉터리별로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파일을 구성한다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은 해당 디렉터리가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패키지라고 선언하는 초기화 스크립트이다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거의 </a:t>
            </a:r>
            <a:r>
              <a:rPr lang="ko-KR" altLang="en-US" sz="1400" b="0" dirty="0" smtClean="0"/>
              <a:t>모든 라이브러리에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대표적인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머신러닝</a:t>
            </a:r>
            <a:r>
              <a:rPr lang="ko-KR" altLang="en-US" sz="1400" b="0" dirty="0"/>
              <a:t> 라이브러리인 </a:t>
            </a:r>
            <a:r>
              <a:rPr lang="en-US" altLang="ko-KR" sz="1400" b="0" dirty="0" err="1"/>
              <a:t>scikit</a:t>
            </a:r>
            <a:r>
              <a:rPr lang="en-US" altLang="ko-KR" sz="1400" b="0" dirty="0"/>
              <a:t>-learn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경우 다음과 </a:t>
            </a:r>
            <a:r>
              <a:rPr lang="ko-KR" altLang="en-US" sz="1400" b="0" dirty="0"/>
              <a:t>같이 가장 상위 디렉터리부터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파일이 있는 것을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86" y="3429000"/>
            <a:ext cx="6480000" cy="213507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0987" y="566124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scikit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-learn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에서 확인할 수 있는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__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init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_ _.py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88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84984"/>
            <a:ext cx="7200000" cy="198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파일은 패키지 개발자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설치 시 확인해야 할 내용 등 메타데이터라고 할 수 </a:t>
            </a:r>
            <a:r>
              <a:rPr lang="ko-KR" altLang="en-US" sz="1400" b="0" dirty="0" smtClean="0"/>
              <a:t>있는 </a:t>
            </a:r>
            <a:r>
              <a:rPr lang="ko-KR" altLang="en-US" sz="1400" b="0" dirty="0"/>
              <a:t>내용을 담고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가장 중요한 내용은 이 패키지의 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en-US" altLang="ko-KR" sz="1400" b="0" dirty="0"/>
              <a:t>_ _init</a:t>
            </a:r>
            <a:r>
              <a:rPr lang="en-US" altLang="ko-KR" sz="1400" b="0" dirty="0" smtClean="0"/>
              <a:t>__.</a:t>
            </a:r>
            <a:r>
              <a:rPr lang="en-US" altLang="ko-KR" sz="1400" b="0" dirty="0"/>
              <a:t>py </a:t>
            </a:r>
            <a:r>
              <a:rPr lang="ko-KR" altLang="en-US" sz="1400" b="0" dirty="0"/>
              <a:t>파일에는 다음과 같이 해당 패키지가 포함된 모듈에 관한 정보가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</a:t>
            </a:r>
            <a:r>
              <a:rPr lang="ko-KR" altLang="en-US" sz="1400" b="0" dirty="0" smtClean="0"/>
              <a:t>코드를 </a:t>
            </a:r>
            <a:r>
              <a:rPr lang="en-US" altLang="ko-KR" sz="1400" b="0" dirty="0" err="1" smtClean="0"/>
              <a:t>roboadvisor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</a:t>
            </a:r>
            <a:r>
              <a:rPr lang="ko-KR" altLang="en-US" sz="1400" b="0" dirty="0"/>
              <a:t>에 입력한다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30120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roboadvisor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디렉터리에는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하위 패키지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analysis, crawling, database</a:t>
            </a:r>
            <a:r>
              <a:rPr lang="ko-KR" altLang="en-US" sz="1400" b="0" dirty="0"/>
              <a:t>가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각각의 패키지를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안에 </a:t>
            </a:r>
            <a:r>
              <a:rPr lang="en-US" altLang="ko-KR" sz="1400" b="0" dirty="0"/>
              <a:t>_ _all_ _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문을 사용해 선언해야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en-US" altLang="ko-KR" sz="1400" b="0" dirty="0"/>
              <a:t>_ _all_ _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변수를 만들어 차례대로 하위 패키지의 이름을 작성하고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같은 방법으로 </a:t>
            </a:r>
            <a:r>
              <a:rPr lang="ko-KR" altLang="en-US" sz="1400" b="0" dirty="0"/>
              <a:t>각 하위 패키지를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문으로 호출한다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47238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모듈과 패키지의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95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하위 패키지의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파일도 마찬가지이다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analysis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_init</a:t>
            </a:r>
            <a:r>
              <a:rPr lang="en-US" altLang="ko-KR" sz="1400" b="0" dirty="0" smtClean="0"/>
              <a:t>__.</a:t>
            </a:r>
            <a:r>
              <a:rPr lang="en-US" altLang="ko-KR" sz="1400" b="0" dirty="0"/>
              <a:t>py </a:t>
            </a:r>
            <a:r>
              <a:rPr lang="ko-KR" altLang="en-US" sz="1400" b="0" dirty="0"/>
              <a:t>파일은 다음과 같이 각 패키지에 포함된 </a:t>
            </a:r>
            <a:r>
              <a:rPr lang="ko-KR" altLang="en-US" sz="1400" b="0" dirty="0" err="1"/>
              <a:t>모듈명을</a:t>
            </a:r>
            <a:r>
              <a:rPr lang="ko-KR" altLang="en-US" sz="1400" b="0" dirty="0"/>
              <a:t> 모두 작성해야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패키지로 </a:t>
            </a:r>
            <a:r>
              <a:rPr lang="ko-KR" altLang="en-US" sz="1400" b="0" dirty="0"/>
              <a:t>표시하기 위해 꼭 해야 하는 작업이며 </a:t>
            </a:r>
            <a:r>
              <a:rPr lang="ko-KR" altLang="en-US" sz="1400" b="0" dirty="0" err="1"/>
              <a:t>패키지별로</a:t>
            </a:r>
            <a:r>
              <a:rPr lang="ko-KR" altLang="en-US" sz="1400" b="0" dirty="0"/>
              <a:t> 모두 처리해야 한다</a:t>
            </a:r>
            <a:r>
              <a:rPr lang="en-US" altLang="ko-KR" sz="1400" b="0" dirty="0" smtClean="0"/>
              <a:t>. crawling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database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파일에도 다음과 같은 방식으로 코드를 </a:t>
            </a:r>
            <a:r>
              <a:rPr lang="ko-KR" altLang="en-US" sz="1400" b="0" dirty="0" smtClean="0"/>
              <a:t>입력하고 저장한다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84984"/>
            <a:ext cx="7200000" cy="169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72295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1800" dirty="0"/>
              <a:t>_ 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 _.py </a:t>
            </a:r>
            <a:r>
              <a:rPr lang="ko-KR" altLang="en-US" sz="1800" dirty="0"/>
              <a:t>파일을 만들지 않으면 어떤 문제가 발생할까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3.6 </a:t>
            </a:r>
            <a:r>
              <a:rPr lang="ko-KR" altLang="en-US" sz="1200" b="0" dirty="0"/>
              <a:t>버전 이상에서는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_.py </a:t>
            </a:r>
            <a:r>
              <a:rPr lang="ko-KR" altLang="en-US" sz="1200" b="0" dirty="0"/>
              <a:t>파일을 만들지 않아도 큰 문제가 생기지 않는다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3.3 </a:t>
            </a:r>
            <a:r>
              <a:rPr lang="ko-KR" altLang="en-US" sz="1200" b="0" dirty="0" smtClean="0"/>
              <a:t>버전 </a:t>
            </a:r>
            <a:r>
              <a:rPr lang="ko-KR" altLang="en-US" sz="1200" b="0" dirty="0"/>
              <a:t>이하에서는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_.py</a:t>
            </a:r>
            <a:r>
              <a:rPr lang="ko-KR" altLang="en-US" sz="1200" b="0" dirty="0"/>
              <a:t>가 없을 경우 해당 디렉터리를 패키지로 인정하지 않는다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물론 많은 사람이 상위 </a:t>
            </a:r>
            <a:r>
              <a:rPr lang="ko-KR" altLang="en-US" sz="1200" b="0" dirty="0" smtClean="0"/>
              <a:t>버전의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사용하기 때문에 문제 되지 않을 수도 있지만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하위 버전의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사용할 수도 있으니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</a:t>
            </a:r>
            <a:r>
              <a:rPr lang="en-US" altLang="ko-KR" sz="1200" b="0" dirty="0" smtClean="0"/>
              <a:t>_.py </a:t>
            </a:r>
            <a:r>
              <a:rPr lang="ko-KR" altLang="en-US" sz="1200" b="0" dirty="0"/>
              <a:t>파일은 패키지를 만들 때 반드시 생성하도록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4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_ _main_ _.py </a:t>
            </a:r>
            <a:r>
              <a:rPr lang="ko-KR" altLang="en-US" sz="2000" dirty="0">
                <a:solidFill>
                  <a:srgbClr val="F79433"/>
                </a:solidFill>
              </a:rPr>
              <a:t>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/>
              <a:t>단계에서는 패키지를 한 번에 사용하기 위해 </a:t>
            </a:r>
            <a:r>
              <a:rPr lang="en-US" altLang="ko-KR" sz="1400" b="0" dirty="0" err="1"/>
              <a:t>roboadvisor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디렉터리에 </a:t>
            </a:r>
            <a:r>
              <a:rPr lang="en-US" altLang="ko-KR" sz="1400" b="0" dirty="0"/>
              <a:t>_ _main_ _.py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만든다</a:t>
            </a:r>
            <a:r>
              <a:rPr lang="en-US" altLang="ko-KR" sz="1400" b="0" dirty="0"/>
              <a:t>. _ _main_ _.py </a:t>
            </a:r>
            <a:r>
              <a:rPr lang="ko-KR" altLang="en-US" sz="1400" b="0" dirty="0"/>
              <a:t>파일을 만드는 이유는 패키지 자체를 실행하기 위해서이다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지금까지 </a:t>
            </a:r>
            <a:r>
              <a:rPr lang="ko-KR" altLang="en-US" sz="1400" b="0" dirty="0"/>
              <a:t>계속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파일명 형태인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파일로 실행하였다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방법으로 패키지 자체를 </a:t>
            </a:r>
            <a:r>
              <a:rPr lang="ko-KR" altLang="en-US" sz="1400" b="0" dirty="0" smtClean="0"/>
              <a:t>실행하기 </a:t>
            </a:r>
            <a:r>
              <a:rPr lang="ko-KR" altLang="en-US" sz="1400" b="0" dirty="0"/>
              <a:t>위해 만들어야 하는 것이 </a:t>
            </a:r>
            <a:r>
              <a:rPr lang="en-US" altLang="ko-KR" sz="1400" b="0" dirty="0"/>
              <a:t>__main_ _.py </a:t>
            </a:r>
            <a:r>
              <a:rPr lang="ko-KR" altLang="en-US" sz="1400" b="0" dirty="0"/>
              <a:t>파일이다</a:t>
            </a:r>
            <a:r>
              <a:rPr lang="en-US" altLang="ko-KR" sz="1400" b="0" dirty="0" smtClean="0"/>
              <a:t>. _ </a:t>
            </a:r>
            <a:r>
              <a:rPr lang="en-US" altLang="ko-KR" sz="1400" b="0" dirty="0"/>
              <a:t>_main_ _.py </a:t>
            </a:r>
            <a:r>
              <a:rPr lang="ko-KR" altLang="en-US" sz="1400" b="0" dirty="0"/>
              <a:t>파일의 구성은 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기본적으로 호출해야 하는 여러 모듈을 </a:t>
            </a:r>
            <a:r>
              <a:rPr lang="en-US" altLang="ko-KR" sz="1400" b="0" dirty="0"/>
              <a:t>from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import</a:t>
            </a:r>
            <a:r>
              <a:rPr lang="ko-KR" altLang="en-US" sz="1400" b="0" dirty="0"/>
              <a:t>문으로 호출한 후</a:t>
            </a:r>
            <a:r>
              <a:rPr lang="en-US" altLang="ko-KR" sz="1400" b="0" dirty="0"/>
              <a:t>, if __name__ == '__main__' </a:t>
            </a:r>
            <a:r>
              <a:rPr lang="ko-KR" altLang="en-US" sz="1400" b="0" dirty="0"/>
              <a:t>구문 아래에 실제 실행 코드를 </a:t>
            </a:r>
            <a:r>
              <a:rPr lang="ko-KR" altLang="en-US" sz="1400" b="0" dirty="0" smtClean="0"/>
              <a:t>작성하면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77072"/>
            <a:ext cx="7200000" cy="226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2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</a:t>
            </a:r>
            <a:r>
              <a:rPr lang="en-US" altLang="ko-KR" sz="2000" dirty="0">
                <a:solidFill>
                  <a:srgbClr val="F79433"/>
                </a:solidFill>
              </a:rPr>
              <a:t> 5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실행하기</a:t>
            </a:r>
            <a:r>
              <a:rPr lang="en-US" altLang="ko-KR" sz="2000" dirty="0">
                <a:solidFill>
                  <a:srgbClr val="F79433"/>
                </a:solidFill>
              </a:rPr>
              <a:t>(</a:t>
            </a:r>
            <a:r>
              <a:rPr lang="ko-KR" altLang="en-US" sz="2000" dirty="0">
                <a:solidFill>
                  <a:srgbClr val="F79433"/>
                </a:solidFill>
              </a:rPr>
              <a:t>패키지 이름만으로 호출하기</a:t>
            </a:r>
            <a:r>
              <a:rPr lang="en-US" altLang="ko-KR" sz="2000" dirty="0">
                <a:solidFill>
                  <a:srgbClr val="F79433"/>
                </a:solidFill>
              </a:rPr>
              <a:t>)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마지막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단계에서는 해당 패키지를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모든 코드를 작성한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패키지의 </a:t>
            </a:r>
            <a:r>
              <a:rPr lang="ko-KR" altLang="en-US" sz="1400" b="0" dirty="0" smtClean="0"/>
              <a:t>최상위 디렉터리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본 예시에서는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의 상위 디렉터리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에서 ‘</a:t>
            </a:r>
            <a:r>
              <a:rPr lang="en-US" altLang="ko-KR" sz="1400" b="0" dirty="0"/>
              <a:t>python </a:t>
            </a:r>
            <a:r>
              <a:rPr lang="ko-KR" altLang="en-US" sz="1400" b="0" dirty="0" err="1"/>
              <a:t>패키지명</a:t>
            </a:r>
            <a:r>
              <a:rPr lang="ko-KR" altLang="en-US" sz="1400" b="0" dirty="0"/>
              <a:t>’을 </a:t>
            </a:r>
            <a:r>
              <a:rPr lang="ko-KR" altLang="en-US" sz="1400" b="0" dirty="0" smtClean="0"/>
              <a:t>입력하여 실행한다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55956"/>
            <a:ext cx="7200000" cy="114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6238875" cy="18478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패키지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1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네임스페이스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절대 참조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절대 참조의 예시부터 </a:t>
            </a:r>
            <a:r>
              <a:rPr lang="ko-KR" altLang="en-US" sz="1400" b="0" dirty="0" smtClean="0"/>
              <a:t>보자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6840000" cy="58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97884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부터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 이름부터 시작하여 </a:t>
            </a:r>
            <a:r>
              <a:rPr lang="en-US" altLang="ko-KR" sz="1400" b="0" dirty="0"/>
              <a:t>series</a:t>
            </a:r>
            <a:r>
              <a:rPr lang="ko-KR" altLang="en-US" sz="1400" b="0" dirty="0" smtClean="0"/>
              <a:t>까지 모든 </a:t>
            </a:r>
            <a:r>
              <a:rPr lang="ko-KR" altLang="en-US" sz="1400" b="0" dirty="0"/>
              <a:t>경로를 입력한다</a:t>
            </a:r>
            <a:r>
              <a:rPr lang="en-US" altLang="ko-KR" sz="1400" b="0" dirty="0"/>
              <a:t>. ‘from </a:t>
            </a:r>
            <a:r>
              <a:rPr lang="ko-KR" altLang="en-US" sz="1400" b="0" dirty="0"/>
              <a:t>전체 패키지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서브 패키지 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모듈’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</a:t>
            </a:r>
            <a:r>
              <a:rPr lang="ko-KR" altLang="en-US" sz="1400" b="0" dirty="0" smtClean="0"/>
              <a:t>전체경로를 </a:t>
            </a:r>
            <a:r>
              <a:rPr lang="ko-KR" altLang="en-US" sz="1400" b="0" dirty="0"/>
              <a:t>모두 입력하는 것을 절대 참조라고 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파일을 만들 때도 절대 참조로 </a:t>
            </a:r>
            <a:r>
              <a:rPr lang="ko-KR" altLang="en-US" sz="1400" b="0" dirty="0" smtClean="0"/>
              <a:t>모듈을 호출하는 </a:t>
            </a:r>
            <a:r>
              <a:rPr lang="ko-KR" altLang="en-US" sz="1400" b="0" dirty="0"/>
              <a:t>것이 좋다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주의할 점은 가장 상위에 있는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파일도 상위 </a:t>
            </a:r>
            <a:r>
              <a:rPr lang="ko-KR" altLang="en-US" sz="1400" b="0" dirty="0" smtClean="0"/>
              <a:t>디렉터리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를 넣는 것이 좋다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88187"/>
            <a:ext cx="6840000" cy="188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34352" y="312286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네임스페이스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상대 참조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상대 참조의 핵심은 현재의 디렉터리를 기준으로 모듈을 </a:t>
            </a:r>
            <a:r>
              <a:rPr lang="ko-KR" altLang="en-US" sz="1400" b="0" dirty="0" smtClean="0"/>
              <a:t>호출하는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51893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가장 중요한 코드는 </a:t>
            </a:r>
            <a:r>
              <a:rPr lang="en-US" altLang="ko-KR" sz="1400" b="0" dirty="0"/>
              <a:t>.series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..</a:t>
            </a:r>
            <a:r>
              <a:rPr lang="en-US" altLang="ko-KR" sz="1400" b="0" dirty="0" err="1"/>
              <a:t>crawling.parser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</a:t>
            </a:r>
            <a:r>
              <a:rPr lang="en-US" altLang="ko-KR" sz="1400" b="0" dirty="0"/>
              <a:t>(.)</a:t>
            </a:r>
            <a:r>
              <a:rPr lang="ko-KR" altLang="en-US" sz="1400" b="0" dirty="0"/>
              <a:t>는 현재 </a:t>
            </a:r>
            <a:r>
              <a:rPr lang="ko-KR" altLang="en-US" sz="1400" b="0" dirty="0" smtClean="0"/>
              <a:t>디렉터리를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점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</a:t>
            </a:r>
            <a:r>
              <a:rPr lang="en-US" altLang="ko-KR" sz="1400" b="0" dirty="0"/>
              <a:t>(..)</a:t>
            </a:r>
            <a:r>
              <a:rPr lang="ko-KR" altLang="en-US" sz="1400" b="0" dirty="0"/>
              <a:t>는 부모 디렉터리를 뜻한다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8610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가상환경 사용하기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457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어떤 프로젝트를 수행할 때는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코드를 수행할 기본 인터프리터에서 </a:t>
            </a:r>
            <a:r>
              <a:rPr lang="ko-KR" altLang="en-US" sz="1400" b="0" dirty="0" smtClean="0"/>
              <a:t>추가로 </a:t>
            </a:r>
            <a:r>
              <a:rPr lang="ko-KR" altLang="en-US" sz="1400" b="0" dirty="0" err="1" smtClean="0"/>
              <a:t>프로젝트별로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필요한 패키지를 설치한다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패키지를 설치할 때 서로 다른 프로젝트가 </a:t>
            </a:r>
            <a:r>
              <a:rPr lang="ko-KR" altLang="en-US" sz="1400" b="0" dirty="0" smtClean="0"/>
              <a:t>영향을 </a:t>
            </a:r>
            <a:r>
              <a:rPr lang="ko-KR" altLang="en-US" sz="1400" b="0" dirty="0"/>
              <a:t>받지 않도록 독립적인 프로젝트 수행 환경을 구성하는데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가상환경이라고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도구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만들기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가상환경을 만드는 명령어는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50912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만들기 명령어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3417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12976"/>
            <a:ext cx="5760000" cy="118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9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987" y="6237312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설치 명령 입력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0" y="1893454"/>
            <a:ext cx="4336702" cy="434385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3" y="1844824"/>
            <a:ext cx="6545455" cy="354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9273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파이썬과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자바의 작성 비유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58959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0987" y="350100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설치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59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494116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en-US" altLang="ko-KR" sz="1400" b="0" dirty="0" err="1"/>
              <a:t>my_project</a:t>
            </a:r>
            <a:r>
              <a:rPr lang="ko-KR" altLang="en-US" sz="1400" b="0" dirty="0"/>
              <a:t>라는 가상환경을 </a:t>
            </a:r>
            <a:r>
              <a:rPr lang="ko-KR" altLang="en-US" sz="1400" b="0" dirty="0" smtClean="0"/>
              <a:t>활성화</a:t>
            </a:r>
            <a:r>
              <a:rPr lang="en-US" altLang="ko-KR" sz="1400" b="0" dirty="0" smtClean="0"/>
              <a:t>(activate)</a:t>
            </a:r>
            <a:r>
              <a:rPr lang="ko-KR" altLang="en-US" sz="1400" b="0" dirty="0" smtClean="0"/>
              <a:t>하라는 </a:t>
            </a:r>
            <a:r>
              <a:rPr lang="ko-KR" altLang="en-US" sz="1400" b="0" dirty="0"/>
              <a:t>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구성된 가상환경의 </a:t>
            </a:r>
            <a:r>
              <a:rPr lang="ko-KR" altLang="en-US" sz="1400" b="0" dirty="0" smtClean="0"/>
              <a:t>이름을 </a:t>
            </a:r>
            <a:r>
              <a:rPr lang="en-US" altLang="ko-KR" sz="1400" b="0" dirty="0"/>
              <a:t>activate </a:t>
            </a:r>
            <a:r>
              <a:rPr lang="ko-KR" altLang="en-US" sz="1400" b="0" dirty="0"/>
              <a:t>다음에 넣으면 해당 가상환경이 실행되고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프롬프트 앞에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/>
              <a:t>my_project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라는 가상환경 이름이 붙는다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이제 이 환경에서는 가상환경의 </a:t>
            </a:r>
            <a:r>
              <a:rPr lang="ko-KR" altLang="en-US" sz="1400" b="0" dirty="0" smtClean="0"/>
              <a:t>인터프리터만 실행된다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8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5010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상태에서 ‘</a:t>
            </a:r>
            <a:r>
              <a:rPr lang="en-US" altLang="ko-KR" sz="1400" b="0" dirty="0"/>
              <a:t>where python’</a:t>
            </a:r>
            <a:r>
              <a:rPr lang="ko-KR" altLang="en-US" sz="1400" b="0" dirty="0"/>
              <a:t>을 입력하면 현재 실행되는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위치가 어디인지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299849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활성화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895975" cy="10096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5895975" cy="1419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0987" y="558924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위치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39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6" y="2346598"/>
            <a:ext cx="5895975" cy="10001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실행된 가상환경을 종료하기 위해서는 ‘</a:t>
            </a:r>
            <a:r>
              <a:rPr lang="en-US" altLang="ko-KR" sz="1400" b="0" dirty="0"/>
              <a:t>deactivate’</a:t>
            </a:r>
            <a:r>
              <a:rPr lang="ko-KR" altLang="en-US" sz="1400" b="0" dirty="0"/>
              <a:t>를 입력하면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342900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종료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00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설치하기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가상환경의 실행을 완료했으니 해당 가상환경에서 새로운 패키지를 설치해야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설치하기 위해서는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명령어를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5895975" cy="9048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8112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matplotlib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설치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9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가상환경 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실습하기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설치된 </a:t>
            </a:r>
            <a:r>
              <a:rPr lang="ko-KR" altLang="en-US" sz="1400" b="0" dirty="0"/>
              <a:t>패키지를 실행해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앞에서 설치한 </a:t>
            </a:r>
            <a:r>
              <a:rPr lang="en-US" altLang="ko-KR" sz="1400" b="0" dirty="0" err="1"/>
              <a:t>matplotlib</a:t>
            </a:r>
            <a:r>
              <a:rPr lang="ko-KR" altLang="en-US" sz="1400" b="0" dirty="0"/>
              <a:t>은 대표적인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그래프 </a:t>
            </a:r>
            <a:r>
              <a:rPr lang="ko-KR" altLang="en-US" sz="1400" b="0" dirty="0"/>
              <a:t>관리 패키지로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엑셀과 같은 그래프를 화면에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 분석을 할 경우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다양한 데이터 </a:t>
            </a:r>
            <a:r>
              <a:rPr lang="ko-KR" altLang="en-US" sz="1400" b="0" dirty="0"/>
              <a:t>분석 도구와 함께 사용한다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96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0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실습하기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코드를 실행하면 다음과 같은 </a:t>
            </a:r>
            <a:r>
              <a:rPr lang="ko-KR" altLang="en-US" sz="1400" b="0" dirty="0"/>
              <a:t>깔끔한 그래프 화면을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matplotlib</a:t>
            </a:r>
            <a:r>
              <a:rPr lang="ko-KR" altLang="en-US" sz="1400" b="0" dirty="0"/>
              <a:t>은 논문을 쓰거나 </a:t>
            </a:r>
            <a:r>
              <a:rPr lang="ko-KR" altLang="en-US" sz="1400" b="0" dirty="0" smtClean="0"/>
              <a:t>여러 </a:t>
            </a:r>
            <a:r>
              <a:rPr lang="ko-KR" altLang="en-US" sz="1400" b="0" dirty="0"/>
              <a:t>가지 데이터 분석 결과를 보여 </a:t>
            </a:r>
            <a:r>
              <a:rPr lang="ko-KR" altLang="en-US" sz="1400" b="0" dirty="0" smtClean="0"/>
              <a:t>줄 때 </a:t>
            </a:r>
            <a:r>
              <a:rPr lang="ko-KR" altLang="en-US" sz="1400" b="0" dirty="0"/>
              <a:t>매우 유용한 모듈이다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6178372"/>
            <a:ext cx="32509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matplotlib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실행 결과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1184"/>
            <a:ext cx="4320000" cy="3896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1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다른 패키지로 데이터를 분석할 때 매우 유용한 패키지로 </a:t>
            </a:r>
            <a:r>
              <a:rPr lang="en-US" altLang="ko-KR" sz="1200" b="0" dirty="0" err="1"/>
              <a:t>jupyter</a:t>
            </a:r>
            <a:r>
              <a:rPr lang="ko-KR" altLang="en-US" sz="1200" b="0" dirty="0"/>
              <a:t>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패키지를 설치하기 위해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창에서 </a:t>
            </a:r>
            <a:r>
              <a:rPr lang="ko-KR" altLang="en-US" sz="1200" b="0" dirty="0"/>
              <a:t>다음과 같은 명령어를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다음과 </a:t>
            </a:r>
            <a:r>
              <a:rPr lang="ko-KR" altLang="en-US" sz="1200" b="0" dirty="0"/>
              <a:t>같이 설치한 후</a:t>
            </a:r>
            <a:r>
              <a:rPr lang="en-US" altLang="ko-KR" sz="1200" b="0" dirty="0"/>
              <a:t>, ‘</a:t>
            </a:r>
            <a:r>
              <a:rPr lang="en-US" altLang="ko-KR" sz="1200" b="0" dirty="0" err="1"/>
              <a:t>jupyter</a:t>
            </a:r>
            <a:r>
              <a:rPr lang="en-US" altLang="ko-KR" sz="1200" b="0" dirty="0"/>
              <a:t> notebook ’</a:t>
            </a:r>
            <a:r>
              <a:rPr lang="ko-KR" altLang="en-US" sz="1200" b="0" dirty="0"/>
              <a:t>을 입력하여 실행하면 </a:t>
            </a:r>
            <a:r>
              <a:rPr lang="en-US" altLang="ko-KR" sz="1200" b="0" dirty="0" err="1"/>
              <a:t>jupyter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환경에서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수 있다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 err="1" smtClean="0"/>
              <a:t>jupyter</a:t>
            </a:r>
            <a:r>
              <a:rPr lang="ko-KR" altLang="en-US" sz="1200" b="0" dirty="0"/>
              <a:t>를 실행하면 웹에서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수 있는 환경이 나온다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여기에서 </a:t>
            </a:r>
            <a:r>
              <a:rPr lang="en-US" altLang="ko-KR" sz="1200" b="0" dirty="0"/>
              <a:t>[New] </a:t>
            </a:r>
            <a:r>
              <a:rPr lang="ko-KR" altLang="en-US" sz="1200" b="0" dirty="0"/>
              <a:t>버튼을 클릭하여 새로운 </a:t>
            </a:r>
            <a:r>
              <a:rPr lang="en-US" altLang="ko-KR" sz="1200" b="0" dirty="0" smtClean="0"/>
              <a:t>notebook</a:t>
            </a:r>
            <a:r>
              <a:rPr lang="ko-KR" altLang="en-US" sz="1200" b="0" dirty="0" smtClean="0"/>
              <a:t>을 </a:t>
            </a:r>
            <a:r>
              <a:rPr lang="ko-KR" altLang="en-US" sz="1200" b="0" dirty="0"/>
              <a:t>생성한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코딩하고 </a:t>
            </a:r>
            <a:r>
              <a:rPr lang="en-US" altLang="ko-KR" sz="1200" b="0" dirty="0"/>
              <a:t>Ctrl + Enter </a:t>
            </a:r>
            <a:r>
              <a:rPr lang="ko-KR" altLang="en-US" sz="1200" b="0" dirty="0"/>
              <a:t>를 누르면 결과를 볼 수 있다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2708920"/>
            <a:ext cx="6480000" cy="5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3887961"/>
            <a:ext cx="6480000" cy="57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8725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5400000" cy="180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4209" y="3452160"/>
            <a:ext cx="144016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jupyter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메인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9" y="5435445"/>
            <a:ext cx="165618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jupyter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 코딩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9"/>
            <a:ext cx="5400000" cy="17513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6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프로그래밍에서의 모듈은 작은 프로그램 조각을 </a:t>
            </a:r>
            <a:r>
              <a:rPr lang="ko-KR" altLang="en-US" sz="1400" b="0" dirty="0" smtClean="0"/>
              <a:t>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하나하나 연결해 어떤 목적을 가진 프로그램을 만드는 작은 프로그램이다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각 모듈 </a:t>
            </a:r>
            <a:r>
              <a:rPr lang="ko-KR" altLang="en-US" sz="1400" b="0" dirty="0" smtClean="0"/>
              <a:t>역시 </a:t>
            </a:r>
            <a:r>
              <a:rPr lang="ko-KR" altLang="en-US" sz="1400" b="0" dirty="0"/>
              <a:t>저마다 역할이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서로 다른 모듈과 </a:t>
            </a:r>
            <a:r>
              <a:rPr lang="ko-KR" altLang="en-US" sz="1400" b="0" dirty="0" smtClean="0"/>
              <a:t>인터페이스만 </a:t>
            </a:r>
            <a:r>
              <a:rPr lang="ko-KR" altLang="en-US" sz="1400" b="0" dirty="0"/>
              <a:t>연결되면 사용할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구글의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프로젝트 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Ara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콘셉트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3" y="3212976"/>
            <a:ext cx="2833885" cy="273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모듈화된 프로그램을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개발자가 만든 프로그램이나 자신이 만든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매우 쉽게 사용하거나 제공할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Kakao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Developers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개발가이드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6" y="2708920"/>
            <a:ext cx="6011055" cy="33496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8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내장 </a:t>
            </a:r>
            <a:r>
              <a:rPr lang="ko-KR" altLang="en-US" sz="1400" b="0" dirty="0"/>
              <a:t>모듈이라고 하여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/>
              <a:t>제공하는 모듈 중 대표적으로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쉽게 생성해 주는 </a:t>
            </a:r>
            <a:r>
              <a:rPr lang="ko-KR" altLang="en-US" sz="1400" b="0" dirty="0" smtClean="0"/>
              <a:t>모듈이다</a:t>
            </a:r>
            <a:r>
              <a:rPr lang="en-US" altLang="ko-KR" sz="1400" b="0" dirty="0"/>
              <a:t>. random </a:t>
            </a:r>
            <a:r>
              <a:rPr lang="ko-KR" altLang="en-US" sz="1400" b="0" dirty="0"/>
              <a:t>모듈을 호출하기 위한 코드는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40819"/>
            <a:ext cx="7200000" cy="112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import </a:t>
            </a:r>
            <a:r>
              <a:rPr lang="ko-KR" altLang="en-US" sz="1400" b="0" dirty="0"/>
              <a:t>구문이 중요하다</a:t>
            </a:r>
            <a:r>
              <a:rPr lang="en-US" altLang="ko-KR" sz="1400" b="0" dirty="0"/>
              <a:t>. import </a:t>
            </a:r>
            <a:r>
              <a:rPr lang="ko-KR" altLang="en-US" sz="1400" b="0" dirty="0"/>
              <a:t>구문은 뒤에 </a:t>
            </a:r>
            <a:r>
              <a:rPr lang="ko-KR" altLang="en-US" sz="1400" b="0" dirty="0" smtClean="0"/>
              <a:t>있는 </a:t>
            </a:r>
            <a:r>
              <a:rPr lang="ko-KR" altLang="en-US" sz="1400" b="0" dirty="0"/>
              <a:t>모듈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random</a:t>
            </a:r>
            <a:r>
              <a:rPr lang="ko-KR" altLang="en-US" sz="1400" b="0" dirty="0"/>
              <a:t>을 사용할 수 있도록 호출하라는 명령어이다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해당 모듈의 이름을 사용하여 그 모듈 안에 </a:t>
            </a:r>
            <a:r>
              <a:rPr lang="ko-KR" altLang="en-US" sz="1400" b="0" dirty="0" smtClean="0"/>
              <a:t>있는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여기서는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사용할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사용하기 위해서는 </a:t>
            </a:r>
            <a:r>
              <a:rPr lang="ko-KR" altLang="en-US" sz="1400" b="0" dirty="0" smtClean="0"/>
              <a:t>이 </a:t>
            </a:r>
            <a:r>
              <a:rPr lang="en-US" altLang="ko-KR" sz="1400" b="0" dirty="0" err="1" smtClean="0"/>
              <a:t>randint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함수의 인터페이스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매개변수의 설정이 어떻게 되어 있는지 알아야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45082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패키지</a:t>
            </a:r>
            <a:r>
              <a:rPr lang="en-US" altLang="ko-KR" sz="1400" b="0" dirty="0" smtClean="0"/>
              <a:t>(packages)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모듈의 묶음이다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일종의 </a:t>
            </a:r>
            <a:r>
              <a:rPr lang="ko-KR" altLang="en-US" sz="1400" b="0" dirty="0"/>
              <a:t>디렉터리처럼 하나의 패키지 안에 여러 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모듈이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모듈들이 서로 포함 관계를 가지며 거대한 패키지를 만든다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51" y="2780928"/>
            <a:ext cx="5178540" cy="336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모듈과 패키지의 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3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10584</TotalTime>
  <Words>2534</Words>
  <Application>Microsoft Office PowerPoint</Application>
  <PresentationFormat>화면 슬라이드 쇼(4:3)</PresentationFormat>
  <Paragraphs>182</Paragraphs>
  <Slides>48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모듈과 패키지의 이해</vt:lpstr>
      <vt:lpstr>01. 모듈과 패키지의 이해</vt:lpstr>
      <vt:lpstr>01. 모듈과 패키지의 이해</vt:lpstr>
      <vt:lpstr>01. 모듈과 패키지의 이해</vt:lpstr>
      <vt:lpstr>01. 모듈과 패키지의 이해</vt:lpstr>
      <vt:lpstr>PowerPoint 프레젠테이션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PowerPoint 프레젠테이션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PowerPoint 프레젠테이션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Moonseog</cp:lastModifiedBy>
  <cp:revision>781</cp:revision>
  <dcterms:created xsi:type="dcterms:W3CDTF">2012-07-11T10:23:22Z</dcterms:created>
  <dcterms:modified xsi:type="dcterms:W3CDTF">2021-02-18T01:46:50Z</dcterms:modified>
</cp:coreProperties>
</file>