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E67BE-5DD0-4EBC-B0FA-2319ED636E31}" v="116" dt="2021-02-17T04:43:41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금융의 역할과 주요 금융지표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금리의 종류</a:t>
            </a:r>
            <a:endParaRPr lang="en-US" altLang="ko-KR" dirty="0"/>
          </a:p>
          <a:p>
            <a:pPr lvl="1"/>
            <a:r>
              <a:rPr lang="ko-KR" altLang="en-US" dirty="0"/>
              <a:t>명목금리와 실질금리</a:t>
            </a:r>
            <a:endParaRPr lang="en-US" altLang="ko-KR" dirty="0"/>
          </a:p>
          <a:p>
            <a:pPr lvl="2"/>
            <a:r>
              <a:rPr lang="ko-KR" altLang="en-US" dirty="0"/>
              <a:t>화폐의 가치는 물가 변동에 영향을 받음</a:t>
            </a:r>
            <a:endParaRPr lang="en-US" altLang="ko-KR" dirty="0"/>
          </a:p>
          <a:p>
            <a:pPr lvl="2"/>
            <a:r>
              <a:rPr lang="ko-KR" altLang="en-US" dirty="0"/>
              <a:t>명목 금리</a:t>
            </a:r>
            <a:r>
              <a:rPr lang="en-US" altLang="ko-KR" dirty="0"/>
              <a:t>: </a:t>
            </a:r>
            <a:r>
              <a:rPr lang="ko-KR" altLang="en-US" dirty="0"/>
              <a:t>물가 변동을 고려하지 않은 금리</a:t>
            </a:r>
            <a:r>
              <a:rPr lang="en-US" altLang="ko-KR" dirty="0"/>
              <a:t>, </a:t>
            </a:r>
            <a:r>
              <a:rPr lang="ko-KR" altLang="en-US" dirty="0"/>
              <a:t>금융회사가 공시하는 예금 및 대출 금리와 금융시장 에서 결정되는 </a:t>
            </a:r>
            <a:r>
              <a:rPr lang="ko-KR" altLang="en-US" dirty="0" err="1"/>
              <a:t>국고채</a:t>
            </a:r>
            <a:r>
              <a:rPr lang="ko-KR" altLang="en-US" dirty="0"/>
              <a:t> 및 회사채 금리</a:t>
            </a:r>
            <a:endParaRPr lang="en-US" altLang="ko-KR" dirty="0"/>
          </a:p>
          <a:p>
            <a:pPr lvl="2"/>
            <a:r>
              <a:rPr lang="ko-KR" altLang="en-US" dirty="0"/>
              <a:t>실질금리</a:t>
            </a:r>
            <a:r>
              <a:rPr lang="en-US" altLang="ko-KR" dirty="0"/>
              <a:t>: </a:t>
            </a:r>
            <a:r>
              <a:rPr lang="ko-KR" altLang="en-US" dirty="0"/>
              <a:t>명목금리에서 물가상승분을 뺀 금리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823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환율</a:t>
            </a:r>
            <a:endParaRPr lang="en-US" altLang="ko-KR" dirty="0"/>
          </a:p>
          <a:p>
            <a:pPr lvl="1"/>
            <a:r>
              <a:rPr lang="ko-KR" altLang="en-US" dirty="0"/>
              <a:t>국가 간 화폐의 교환비율 </a:t>
            </a:r>
            <a:endParaRPr lang="en-US" altLang="ko-KR" dirty="0"/>
          </a:p>
          <a:p>
            <a:pPr lvl="1"/>
            <a:r>
              <a:rPr lang="ko-KR" altLang="en-US" dirty="0"/>
              <a:t>우리나라는 외국 화폐 </a:t>
            </a:r>
            <a:r>
              <a:rPr lang="en-US" altLang="ko-KR" dirty="0"/>
              <a:t>1</a:t>
            </a:r>
            <a:r>
              <a:rPr lang="ko-KR" altLang="en-US" dirty="0"/>
              <a:t>단위에 상응하는 원화 가격을 환율로 표시하는 자국통화표시법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A7019-8713-4656-BD8D-D96092BD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05" y="3429000"/>
            <a:ext cx="5951589" cy="29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환율</a:t>
            </a:r>
            <a:endParaRPr lang="en-US" altLang="ko-KR" dirty="0"/>
          </a:p>
          <a:p>
            <a:pPr lvl="1"/>
            <a:r>
              <a:rPr lang="ko-KR" altLang="en-US" dirty="0"/>
              <a:t>환율의 결정과 변동</a:t>
            </a:r>
            <a:endParaRPr lang="en-US" altLang="ko-KR" dirty="0"/>
          </a:p>
          <a:p>
            <a:pPr lvl="2"/>
            <a:r>
              <a:rPr lang="ko-KR" altLang="en-US" dirty="0"/>
              <a:t>외화의 수요와 공급에 따라 외환시장에서 결정</a:t>
            </a:r>
            <a:endParaRPr lang="en-US" altLang="ko-KR" dirty="0"/>
          </a:p>
          <a:p>
            <a:pPr lvl="3"/>
            <a:r>
              <a:rPr lang="ko-KR" altLang="en-US" dirty="0"/>
              <a:t>외화 수요</a:t>
            </a:r>
            <a:r>
              <a:rPr lang="en-US" altLang="ko-KR" dirty="0"/>
              <a:t>:</a:t>
            </a:r>
            <a:r>
              <a:rPr lang="ko-KR" altLang="en-US" dirty="0"/>
              <a:t> 상품 및 서비스 수입</a:t>
            </a:r>
            <a:r>
              <a:rPr lang="en-US" altLang="ko-KR" dirty="0"/>
              <a:t>, </a:t>
            </a:r>
            <a:r>
              <a:rPr lang="ko-KR" altLang="en-US" dirty="0"/>
              <a:t>자본유출</a:t>
            </a:r>
            <a:r>
              <a:rPr lang="en-US" altLang="ko-KR" dirty="0"/>
              <a:t>, </a:t>
            </a:r>
            <a:r>
              <a:rPr lang="ko-KR" altLang="en-US" dirty="0"/>
              <a:t>내국인의 해외투자</a:t>
            </a:r>
            <a:r>
              <a:rPr lang="en-US" altLang="ko-KR" dirty="0"/>
              <a:t>, </a:t>
            </a:r>
            <a:r>
              <a:rPr lang="ko-KR" altLang="en-US" dirty="0"/>
              <a:t>내국인의 해외여행 등에 의해 발생</a:t>
            </a:r>
            <a:endParaRPr lang="en-US" altLang="ko-KR" dirty="0"/>
          </a:p>
          <a:p>
            <a:pPr lvl="3"/>
            <a:r>
              <a:rPr lang="ko-KR" altLang="en-US" dirty="0"/>
              <a:t>외화 공급</a:t>
            </a:r>
            <a:r>
              <a:rPr lang="en-US" altLang="ko-KR" dirty="0"/>
              <a:t>: </a:t>
            </a:r>
            <a:r>
              <a:rPr lang="ko-KR" altLang="en-US" dirty="0"/>
              <a:t>상품 및 서 비스 수출</a:t>
            </a:r>
            <a:r>
              <a:rPr lang="en-US" altLang="ko-KR" dirty="0"/>
              <a:t>, </a:t>
            </a:r>
            <a:r>
              <a:rPr lang="ko-KR" altLang="en-US" dirty="0"/>
              <a:t>자본유입</a:t>
            </a:r>
            <a:r>
              <a:rPr lang="en-US" altLang="ko-KR" dirty="0"/>
              <a:t>, </a:t>
            </a:r>
            <a:r>
              <a:rPr lang="ko-KR" altLang="en-US" dirty="0"/>
              <a:t>외국인의 국내투자</a:t>
            </a:r>
            <a:r>
              <a:rPr lang="en-US" altLang="ko-KR" dirty="0"/>
              <a:t>, </a:t>
            </a:r>
            <a:r>
              <a:rPr lang="ko-KR" altLang="en-US" dirty="0"/>
              <a:t>외국인의 국내여행 등에 의해 발생</a:t>
            </a:r>
            <a:endParaRPr lang="en-US" altLang="ko-KR" dirty="0"/>
          </a:p>
          <a:p>
            <a:pPr lvl="2"/>
            <a:r>
              <a:rPr lang="ko-KR" altLang="en-US" dirty="0"/>
              <a:t>환율 변동</a:t>
            </a:r>
            <a:endParaRPr lang="en-US" altLang="ko-KR" dirty="0"/>
          </a:p>
          <a:p>
            <a:pPr lvl="3"/>
            <a:r>
              <a:rPr lang="ko-KR" altLang="en-US" dirty="0"/>
              <a:t>환율 상승</a:t>
            </a:r>
            <a:r>
              <a:rPr lang="en-US" altLang="ko-KR" dirty="0"/>
              <a:t>: </a:t>
            </a:r>
            <a:r>
              <a:rPr lang="ko-KR" altLang="en-US" dirty="0"/>
              <a:t>외화 수요 증가</a:t>
            </a:r>
            <a:r>
              <a:rPr lang="en-US" altLang="ko-KR" dirty="0"/>
              <a:t>(</a:t>
            </a:r>
            <a:r>
              <a:rPr lang="ko-KR" altLang="en-US" dirty="0"/>
              <a:t>한국의 수입 증가</a:t>
            </a:r>
            <a:r>
              <a:rPr lang="en-US" altLang="ko-KR" dirty="0"/>
              <a:t>, </a:t>
            </a:r>
            <a:r>
              <a:rPr lang="ko-KR" altLang="en-US" dirty="0"/>
              <a:t>국민들의 외국여행 증가 그리고 자본의 유출 등</a:t>
            </a:r>
            <a:r>
              <a:rPr lang="en-US" altLang="ko-KR" dirty="0"/>
              <a:t>), </a:t>
            </a:r>
            <a:r>
              <a:rPr lang="ko-KR" altLang="en-US" dirty="0"/>
              <a:t>원화 가치 하락</a:t>
            </a:r>
            <a:r>
              <a:rPr lang="en-US" altLang="ko-KR" dirty="0"/>
              <a:t>, </a:t>
            </a:r>
            <a:r>
              <a:rPr lang="ko-KR" altLang="en-US" dirty="0"/>
              <a:t>원화 약세</a:t>
            </a:r>
            <a:r>
              <a:rPr lang="en-US" altLang="ko-KR" dirty="0"/>
              <a:t>, </a:t>
            </a:r>
            <a:r>
              <a:rPr lang="ko-KR" altLang="en-US" dirty="0"/>
              <a:t>원화 평가 절하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68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환율</a:t>
            </a:r>
            <a:endParaRPr lang="en-US" altLang="ko-KR" dirty="0"/>
          </a:p>
          <a:p>
            <a:pPr lvl="1"/>
            <a:r>
              <a:rPr lang="ko-KR" altLang="en-US" dirty="0"/>
              <a:t>환율의 영향</a:t>
            </a:r>
            <a:endParaRPr lang="en-US" altLang="ko-KR" dirty="0"/>
          </a:p>
          <a:p>
            <a:pPr lvl="2"/>
            <a:r>
              <a:rPr lang="ko-KR" altLang="en-US" dirty="0"/>
              <a:t>경제주체들의 외화수요에 따라 서로 다른 영향 미침</a:t>
            </a:r>
            <a:endParaRPr lang="en-US" altLang="ko-KR" dirty="0"/>
          </a:p>
          <a:p>
            <a:pPr lvl="2"/>
            <a:r>
              <a:rPr lang="ko-KR" altLang="en-US" dirty="0"/>
              <a:t>환율 상승</a:t>
            </a:r>
            <a:endParaRPr lang="en-US" altLang="ko-KR" dirty="0"/>
          </a:p>
          <a:p>
            <a:pPr lvl="3"/>
            <a:r>
              <a:rPr lang="ko-KR" altLang="en-US" dirty="0"/>
              <a:t>수출품의 외화표시 가격이 하락</a:t>
            </a:r>
            <a:r>
              <a:rPr lang="en-US" altLang="ko-KR" dirty="0"/>
              <a:t>, </a:t>
            </a:r>
            <a:r>
              <a:rPr lang="ko-KR" altLang="en-US" dirty="0"/>
              <a:t>수출 증가</a:t>
            </a:r>
            <a:r>
              <a:rPr lang="en-US" altLang="ko-KR" dirty="0"/>
              <a:t>, </a:t>
            </a:r>
          </a:p>
          <a:p>
            <a:pPr lvl="3"/>
            <a:r>
              <a:rPr lang="ko-KR" altLang="en-US" dirty="0"/>
              <a:t>수입품 가격 상승</a:t>
            </a:r>
            <a:r>
              <a:rPr lang="en-US" altLang="ko-KR" dirty="0"/>
              <a:t>, </a:t>
            </a:r>
            <a:r>
              <a:rPr lang="ko-KR" altLang="en-US" dirty="0"/>
              <a:t>수입 감소</a:t>
            </a:r>
            <a:r>
              <a:rPr lang="en-US" altLang="ko-KR" dirty="0"/>
              <a:t>, </a:t>
            </a:r>
            <a:r>
              <a:rPr lang="ko-KR" altLang="en-US" dirty="0"/>
              <a:t>경상 수지 흑자</a:t>
            </a:r>
            <a:endParaRPr lang="en-US" altLang="ko-KR" dirty="0"/>
          </a:p>
          <a:p>
            <a:pPr lvl="3"/>
            <a:r>
              <a:rPr lang="ko-KR" altLang="en-US" dirty="0"/>
              <a:t>수출 증대를 통해 경제성장이나 경기회복에 도움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원자재 및 부품 등 수입품 가격이 오르면서 국내 물가가 상승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수입 기계류 가격도 올라서 투자비용이 상승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외화표시 부채의 상환 부담이 높아짐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환율이 높거나 낮은 것 중 어느 것이 우리 경제에 더 유리하다 거나 불리하다고 말하기는 어려움</a:t>
            </a:r>
            <a:endParaRPr lang="en-US" altLang="ko-KR" dirty="0"/>
          </a:p>
          <a:p>
            <a:pPr lvl="2"/>
            <a:r>
              <a:rPr lang="ko-KR" altLang="en-US" dirty="0"/>
              <a:t>정책당국은 환율변동성이 높아질 때 외환시장 개입을 통해 환율을 안정시킴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183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주가</a:t>
            </a:r>
            <a:endParaRPr lang="en-US" altLang="ko-KR" dirty="0"/>
          </a:p>
          <a:p>
            <a:pPr lvl="1"/>
            <a:r>
              <a:rPr lang="ko-KR" altLang="en-US" dirty="0"/>
              <a:t>주식과 주식 시장</a:t>
            </a:r>
            <a:endParaRPr lang="en-US" altLang="ko-KR" dirty="0"/>
          </a:p>
          <a:p>
            <a:pPr lvl="2"/>
            <a:r>
              <a:rPr lang="ko-KR" altLang="en-US" dirty="0"/>
              <a:t>주식은 주식회사가 자본금 조달을 위해 발행하는 증권</a:t>
            </a:r>
            <a:endParaRPr lang="en-US" altLang="ko-KR" dirty="0"/>
          </a:p>
          <a:p>
            <a:pPr lvl="2"/>
            <a:r>
              <a:rPr lang="ko-KR" altLang="en-US" dirty="0"/>
              <a:t>주식시장은 시장 경제의 꽃</a:t>
            </a:r>
            <a:endParaRPr lang="en-US" altLang="ko-KR" dirty="0"/>
          </a:p>
          <a:p>
            <a:pPr lvl="2"/>
            <a:r>
              <a:rPr lang="ko-KR" altLang="en-US" dirty="0"/>
              <a:t>주식시장은 발행시장과 유통시장으로 구분 </a:t>
            </a:r>
            <a:endParaRPr lang="en-US" altLang="ko-KR" dirty="0"/>
          </a:p>
          <a:p>
            <a:pPr lvl="2"/>
            <a:r>
              <a:rPr lang="ko-KR" altLang="en-US" dirty="0"/>
              <a:t>주식 유통시장은 크게 유가증권시장</a:t>
            </a:r>
            <a:r>
              <a:rPr lang="en-US" altLang="ko-KR" dirty="0"/>
              <a:t>(KOSPI market), </a:t>
            </a:r>
            <a:r>
              <a:rPr lang="ko-KR" altLang="en-US" dirty="0"/>
              <a:t>코스닥</a:t>
            </a:r>
            <a:r>
              <a:rPr lang="en-US" altLang="ko-KR" dirty="0"/>
              <a:t>(KOSDAQ)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 err="1"/>
              <a:t>코넥스</a:t>
            </a:r>
            <a:r>
              <a:rPr lang="en-US" altLang="ko-KR" dirty="0"/>
              <a:t>(KONEX)</a:t>
            </a:r>
            <a:r>
              <a:rPr lang="ko-KR" altLang="en-US" dirty="0"/>
              <a:t>시장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94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주가</a:t>
            </a:r>
            <a:endParaRPr lang="en-US" altLang="ko-KR" dirty="0"/>
          </a:p>
          <a:p>
            <a:pPr lvl="1"/>
            <a:r>
              <a:rPr lang="ko-KR" altLang="en-US" dirty="0"/>
              <a:t>주가지수와 경기변동</a:t>
            </a:r>
            <a:endParaRPr lang="en-US" altLang="ko-KR" dirty="0"/>
          </a:p>
          <a:p>
            <a:pPr lvl="2"/>
            <a:r>
              <a:rPr lang="ko-KR" altLang="en-US" dirty="0"/>
              <a:t>주식시장의 성과를 파악하기 위 하여 평균적으로 주식가격이 올랐는지 떨어졌는지를 판단할 수 있는 지표</a:t>
            </a:r>
            <a:r>
              <a:rPr lang="en-US" altLang="ko-KR" dirty="0"/>
              <a:t>(index)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2"/>
            <a:r>
              <a:rPr lang="ko-KR" altLang="en-US" dirty="0"/>
              <a:t>주가지수의 변동은 경제상황을 판단하게 해주는 지표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8A375-3377-44D1-AD6C-59BB9C45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23" y="1690688"/>
            <a:ext cx="6939643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C02083-99DF-4E11-B4BE-D2159B98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326" y="3702051"/>
            <a:ext cx="5107347" cy="31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1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주가</a:t>
            </a:r>
            <a:endParaRPr lang="en-US" altLang="ko-KR" dirty="0"/>
          </a:p>
          <a:p>
            <a:pPr lvl="1"/>
            <a:r>
              <a:rPr lang="ko-KR" altLang="en-US" dirty="0"/>
              <a:t>우리나라 주가지수</a:t>
            </a:r>
            <a:endParaRPr lang="en-US" altLang="ko-KR" dirty="0"/>
          </a:p>
          <a:p>
            <a:pPr lvl="2"/>
            <a:r>
              <a:rPr lang="ko-KR" altLang="en-US" dirty="0"/>
              <a:t>코스피</a:t>
            </a:r>
            <a:r>
              <a:rPr lang="en-US" altLang="ko-KR" dirty="0"/>
              <a:t>(KOSPI: Korea Composite Stock Price Index):</a:t>
            </a:r>
            <a:r>
              <a:rPr lang="ko-KR" altLang="en-US" dirty="0"/>
              <a:t> 우리나라 한국거래소</a:t>
            </a:r>
            <a:r>
              <a:rPr lang="en-US" altLang="ko-KR" dirty="0"/>
              <a:t>(KRX: Korea Exchange)</a:t>
            </a:r>
            <a:r>
              <a:rPr lang="ko-KR" altLang="en-US" dirty="0"/>
              <a:t>에 상장되어 유가증권시장에서 거래되는 주식의 시가총액을 기준 시점과 비교하여 나타낸 지수</a:t>
            </a:r>
            <a:endParaRPr lang="en-US" altLang="ko-KR" dirty="0"/>
          </a:p>
          <a:p>
            <a:pPr lvl="2"/>
            <a:r>
              <a:rPr lang="ko-KR" altLang="en-US" dirty="0"/>
              <a:t>코스피</a:t>
            </a:r>
            <a:r>
              <a:rPr lang="en-US" altLang="ko-KR" dirty="0"/>
              <a:t>200(KOSPI 200: Korea Stock Price Index 200)</a:t>
            </a:r>
          </a:p>
          <a:p>
            <a:pPr lvl="1"/>
            <a:r>
              <a:rPr lang="ko-KR" altLang="en-US" dirty="0"/>
              <a:t>주요국 주가지수</a:t>
            </a:r>
            <a:endParaRPr lang="en-US" altLang="ko-KR" dirty="0"/>
          </a:p>
          <a:p>
            <a:pPr lvl="2"/>
            <a:r>
              <a:rPr lang="ko-KR" altLang="en-US" dirty="0"/>
              <a:t>뉴욕증권거래소</a:t>
            </a:r>
            <a:r>
              <a:rPr lang="en-US" altLang="ko-KR" dirty="0"/>
              <a:t>(NYSE: New York Stock Exchange)</a:t>
            </a:r>
          </a:p>
          <a:p>
            <a:pPr lvl="2"/>
            <a:r>
              <a:rPr lang="ko-KR" altLang="en-US" dirty="0"/>
              <a:t>다우존스 산업평균지수</a:t>
            </a:r>
            <a:r>
              <a:rPr lang="en-US" altLang="ko-KR" dirty="0"/>
              <a:t>(DJIA: Dow Jones Industrial Average)</a:t>
            </a:r>
          </a:p>
          <a:p>
            <a:pPr lvl="2"/>
            <a:r>
              <a:rPr lang="ko-KR" altLang="en-US" dirty="0"/>
              <a:t>일본의 </a:t>
            </a:r>
            <a:r>
              <a:rPr lang="ko-KR" altLang="en-US" dirty="0" err="1"/>
              <a:t>니케이</a:t>
            </a:r>
            <a:r>
              <a:rPr lang="en-US" altLang="ko-KR" dirty="0"/>
              <a:t>(Nikkei Stock Average Index)</a:t>
            </a:r>
            <a:r>
              <a:rPr lang="ko-KR" altLang="en-US" dirty="0"/>
              <a:t>지수</a:t>
            </a:r>
            <a:endParaRPr lang="en-US" altLang="ko-KR" dirty="0"/>
          </a:p>
          <a:p>
            <a:pPr lvl="2"/>
            <a:r>
              <a:rPr lang="ko-KR" altLang="en-US" dirty="0"/>
              <a:t>중국의 상하이종합지수</a:t>
            </a:r>
            <a:r>
              <a:rPr lang="en-US" altLang="ko-KR" dirty="0"/>
              <a:t>(</a:t>
            </a:r>
            <a:r>
              <a:rPr lang="en-US" altLang="ko-KR" dirty="0" err="1"/>
              <a:t>Sanghai</a:t>
            </a:r>
            <a:r>
              <a:rPr lang="en-US" altLang="ko-KR" dirty="0"/>
              <a:t> Composite Index)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505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725299-8222-4CB2-B934-E53FA0CD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794"/>
            <a:ext cx="10722091" cy="29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경제의 순환과 금융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국민 경제의 순환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4C9B7-9DE3-4559-BDF1-BB85F0FF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55" y="2400244"/>
            <a:ext cx="7913125" cy="3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B5CD-17C7-4831-92F7-72E96DF3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경제의 순환과 금융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5AB68-F10F-4A1A-B1CC-C4CE0F06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경제의 순환과 금융</a:t>
            </a:r>
            <a:endParaRPr lang="en-US" altLang="ko-KR" dirty="0"/>
          </a:p>
          <a:p>
            <a:pPr lvl="1"/>
            <a:r>
              <a:rPr lang="ko-KR" altLang="en-US" dirty="0"/>
              <a:t>경제의 순환은 자</a:t>
            </a:r>
            <a:r>
              <a:rPr lang="ko-KR" altLang="en-US" dirty="0">
                <a:solidFill>
                  <a:srgbClr val="FF0000"/>
                </a:solidFill>
              </a:rPr>
              <a:t>금(</a:t>
            </a:r>
            <a:r>
              <a:rPr lang="ko-KR" altLang="en-US" dirty="0" err="1">
                <a:solidFill>
                  <a:srgbClr val="FF0000"/>
                </a:solidFill>
              </a:rPr>
              <a:t>金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융(融)</a:t>
            </a:r>
            <a:r>
              <a:rPr lang="ko-KR" altLang="en-US" dirty="0"/>
              <a:t>통</a:t>
            </a:r>
            <a:r>
              <a:rPr lang="en-US" altLang="ko-KR" dirty="0"/>
              <a:t>, </a:t>
            </a:r>
            <a:r>
              <a:rPr lang="ko-KR" altLang="en-US" dirty="0"/>
              <a:t>즉 금융을 매개로 이루어짐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28C36-8D34-483C-BDC2-8AF03F6D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07" y="2704485"/>
            <a:ext cx="7110094" cy="37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0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28133-1232-4832-A3C4-564BCDF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경제의 순환과 금융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81004-4FD3-4535-981B-F9D06D7A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금융의 기능</a:t>
            </a:r>
            <a:endParaRPr lang="en-US" altLang="ko-KR" dirty="0"/>
          </a:p>
          <a:p>
            <a:pPr lvl="1"/>
            <a:r>
              <a:rPr lang="ko-KR" altLang="en-US" dirty="0"/>
              <a:t>자금중개 기능</a:t>
            </a:r>
            <a:endParaRPr lang="en-US" altLang="ko-KR" dirty="0"/>
          </a:p>
          <a:p>
            <a:pPr lvl="1"/>
            <a:r>
              <a:rPr lang="ko-KR" altLang="en-US" dirty="0"/>
              <a:t>거래비용 절감 기능</a:t>
            </a:r>
            <a:endParaRPr lang="en-US" altLang="ko-KR" dirty="0"/>
          </a:p>
          <a:p>
            <a:pPr lvl="1"/>
            <a:r>
              <a:rPr lang="ko-KR" altLang="en-US" dirty="0"/>
              <a:t>가계에 자산관리수단 제공 기능</a:t>
            </a:r>
            <a:endParaRPr lang="en-US" altLang="ko-KR" dirty="0"/>
          </a:p>
          <a:p>
            <a:pPr lvl="1"/>
            <a:r>
              <a:rPr lang="ko-KR" altLang="en-US" dirty="0"/>
              <a:t>투자기회 제공 기능</a:t>
            </a:r>
            <a:endParaRPr lang="en-US" altLang="ko-KR" dirty="0"/>
          </a:p>
          <a:p>
            <a:pPr lvl="1"/>
            <a:r>
              <a:rPr lang="ko-KR" altLang="en-US" dirty="0"/>
              <a:t>위험관리수단 제공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93DB7-1708-4F8C-BCB4-C4438BD0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40" y="3444008"/>
            <a:ext cx="5146217" cy="28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/>
          <a:lstStyle/>
          <a:p>
            <a:r>
              <a:rPr lang="ko-KR" altLang="en-US" dirty="0"/>
              <a:t>금리</a:t>
            </a:r>
            <a:r>
              <a:rPr lang="en-US" altLang="ko-KR" dirty="0"/>
              <a:t>(</a:t>
            </a:r>
            <a:r>
              <a:rPr lang="ko-KR" altLang="en-US" dirty="0"/>
              <a:t>이자율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돈을 빌린 사람이 일정기간 돈을 사용한 대가로 돈을 빌려준 금융회사에 지급하는 것</a:t>
            </a:r>
            <a:endParaRPr lang="en-US" altLang="ko-KR" dirty="0"/>
          </a:p>
          <a:p>
            <a:pPr lvl="1"/>
            <a:r>
              <a:rPr lang="ko-KR" altLang="en-US" dirty="0"/>
              <a:t>기간당 원금에 대 한 이자의 비율을 이자율 또는 금리</a:t>
            </a:r>
            <a:endParaRPr lang="en-US" altLang="ko-KR" dirty="0"/>
          </a:p>
          <a:p>
            <a:pPr lvl="1"/>
            <a:r>
              <a:rPr lang="ko-KR" altLang="en-US" dirty="0"/>
              <a:t>금리의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86E02-AA69-47D0-86FE-F76690DD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49" y="3894055"/>
            <a:ext cx="5067554" cy="27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7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/>
          <a:lstStyle/>
          <a:p>
            <a:r>
              <a:rPr lang="ko-KR" altLang="en-US" dirty="0"/>
              <a:t>금리의 영향</a:t>
            </a:r>
            <a:endParaRPr lang="en-US" altLang="ko-KR" dirty="0"/>
          </a:p>
          <a:p>
            <a:pPr lvl="1"/>
            <a:r>
              <a:rPr lang="ko-KR" altLang="en-US" dirty="0"/>
              <a:t>가계 소비</a:t>
            </a:r>
            <a:endParaRPr lang="en-US" altLang="ko-KR" dirty="0"/>
          </a:p>
          <a:p>
            <a:pPr lvl="1"/>
            <a:r>
              <a:rPr lang="ko-KR" altLang="en-US" dirty="0"/>
              <a:t>기업 투자</a:t>
            </a:r>
            <a:endParaRPr lang="en-US" altLang="ko-KR" dirty="0"/>
          </a:p>
          <a:p>
            <a:pPr lvl="1"/>
            <a:r>
              <a:rPr lang="ko-KR" altLang="en-US" dirty="0"/>
              <a:t>물가수준</a:t>
            </a:r>
            <a:endParaRPr lang="en-US" altLang="ko-KR" dirty="0"/>
          </a:p>
          <a:p>
            <a:pPr lvl="1"/>
            <a:r>
              <a:rPr lang="ko-KR" altLang="en-US" dirty="0"/>
              <a:t>국가 간 자본이동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각국의 중앙은행은 기준금리를 조정하여 시장 금리에 영향을 줌으로써 경제전체의 흐름을 안정화 도모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금리의 종류</a:t>
            </a:r>
            <a:endParaRPr lang="en-US" altLang="ko-KR" dirty="0"/>
          </a:p>
          <a:p>
            <a:pPr lvl="1"/>
            <a:r>
              <a:rPr lang="ko-KR" altLang="en-US" dirty="0"/>
              <a:t>기준금리</a:t>
            </a:r>
            <a:endParaRPr lang="en-US" altLang="ko-KR" dirty="0"/>
          </a:p>
          <a:p>
            <a:pPr lvl="2"/>
            <a:r>
              <a:rPr lang="ko-KR" altLang="en-US" dirty="0"/>
              <a:t>우리나라 중앙은행인 한국은행이 국내 물가</a:t>
            </a:r>
            <a:r>
              <a:rPr lang="en-US" altLang="ko-KR" dirty="0"/>
              <a:t>, </a:t>
            </a:r>
            <a:r>
              <a:rPr lang="ko-KR" altLang="en-US" dirty="0"/>
              <a:t>경기 및 금융</a:t>
            </a:r>
            <a:r>
              <a:rPr lang="en-US" altLang="ko-KR" dirty="0"/>
              <a:t>·</a:t>
            </a:r>
            <a:r>
              <a:rPr lang="ko-KR" altLang="en-US" dirty="0"/>
              <a:t>외환시장 상황</a:t>
            </a:r>
            <a:r>
              <a:rPr lang="en-US" altLang="ko-KR" dirty="0"/>
              <a:t>, </a:t>
            </a:r>
            <a:r>
              <a:rPr lang="ko-KR" altLang="en-US" dirty="0"/>
              <a:t>세계경제의 흐름 변화 등을 종합적으로 </a:t>
            </a:r>
            <a:endParaRPr lang="en-US" altLang="ko-KR" dirty="0"/>
          </a:p>
          <a:p>
            <a:pPr lvl="2"/>
            <a:r>
              <a:rPr lang="ko-KR" altLang="en-US" dirty="0"/>
              <a:t>고려하여 금융통화위원회의 의결을 거쳐 결정하는 정책금리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F2AB0-CD13-4C51-B95E-B433DA75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02" y="3429000"/>
            <a:ext cx="5494142" cy="31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0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C6C1-9841-426E-96AC-15FB01A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금융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18882-0D3D-43FB-B3C4-69A854C3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금리의 종류</a:t>
            </a:r>
            <a:endParaRPr lang="en-US" altLang="ko-KR" dirty="0"/>
          </a:p>
          <a:p>
            <a:pPr lvl="1"/>
            <a:r>
              <a:rPr lang="ko-KR" altLang="en-US" dirty="0"/>
              <a:t>시장금리</a:t>
            </a:r>
            <a:endParaRPr lang="en-US" altLang="ko-KR" dirty="0"/>
          </a:p>
          <a:p>
            <a:pPr lvl="2"/>
            <a:r>
              <a:rPr lang="ko-KR" altLang="en-US" dirty="0"/>
              <a:t>기간에 따라 단기금리와 장기금리로 구분</a:t>
            </a:r>
            <a:r>
              <a:rPr lang="en-US" altLang="ko-KR" dirty="0"/>
              <a:t>(1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대체로 장기금리가 단기금리보다 높은 데 이는 자금을 빌리는 사람이 장기간 안정적으로 돈을 사용할 수 있는 이익이 있기 때문에 더 높은 이자를 지급</a:t>
            </a:r>
            <a:endParaRPr lang="en-US" altLang="ko-KR" dirty="0"/>
          </a:p>
          <a:p>
            <a:pPr lvl="2"/>
            <a:r>
              <a:rPr lang="ko-KR" altLang="en-US" dirty="0"/>
              <a:t>시장금리는 신용도에 따라 차이</a:t>
            </a:r>
            <a:endParaRPr lang="en-US" altLang="ko-KR" dirty="0"/>
          </a:p>
          <a:p>
            <a:pPr lvl="2"/>
            <a:r>
              <a:rPr lang="ko-KR" altLang="en-US" dirty="0"/>
              <a:t>금융회사는 거래상대방의 신용상태를 파악하기 위해서 신용평가회사를 활용</a:t>
            </a:r>
            <a:endParaRPr lang="en-US" altLang="ko-KR" dirty="0"/>
          </a:p>
          <a:p>
            <a:pPr lvl="2"/>
            <a:r>
              <a:rPr lang="ko-KR" altLang="en-US" dirty="0"/>
              <a:t>세계 </a:t>
            </a:r>
            <a:r>
              <a:rPr lang="en-US" altLang="ko-KR" dirty="0"/>
              <a:t>3</a:t>
            </a:r>
            <a:r>
              <a:rPr lang="ko-KR" altLang="en-US" dirty="0"/>
              <a:t>대 신용평가사</a:t>
            </a:r>
            <a:r>
              <a:rPr lang="en-US" altLang="ko-KR" dirty="0"/>
              <a:t>: Moody’s, S&amp;P, Fitch IBCA</a:t>
            </a:r>
          </a:p>
          <a:p>
            <a:pPr lvl="2"/>
            <a:r>
              <a:rPr lang="ko-KR" altLang="en-US" dirty="0"/>
              <a:t>우리나라</a:t>
            </a:r>
            <a:r>
              <a:rPr lang="en-US" altLang="ko-KR" dirty="0"/>
              <a:t>: NICE</a:t>
            </a:r>
            <a:r>
              <a:rPr lang="ko-KR" altLang="en-US" dirty="0"/>
              <a:t>신용평가</a:t>
            </a:r>
            <a:r>
              <a:rPr lang="en-US" altLang="ko-KR" dirty="0"/>
              <a:t>, </a:t>
            </a:r>
            <a:r>
              <a:rPr lang="ko-KR" altLang="en-US" dirty="0"/>
              <a:t>한국신용평가</a:t>
            </a:r>
            <a:r>
              <a:rPr lang="en-US" altLang="ko-KR" dirty="0"/>
              <a:t>, KCB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3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596</Words>
  <Application>Microsoft Office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대학생활과 금융</vt:lpstr>
      <vt:lpstr>학습 개요 및 목표 </vt:lpstr>
      <vt:lpstr>경제의 순환과 금융</vt:lpstr>
      <vt:lpstr>경제의 순환과 금융</vt:lpstr>
      <vt:lpstr>경제의 순환과 금융</vt:lpstr>
      <vt:lpstr>주요 금융 지표</vt:lpstr>
      <vt:lpstr>주요 금융 지표</vt:lpstr>
      <vt:lpstr>주요 금융 지표</vt:lpstr>
      <vt:lpstr>주요 금융 지표</vt:lpstr>
      <vt:lpstr>주요 금융 지표</vt:lpstr>
      <vt:lpstr>주요 금융 지표</vt:lpstr>
      <vt:lpstr>주요 금융 지표</vt:lpstr>
      <vt:lpstr>주요 금융 지표</vt:lpstr>
      <vt:lpstr>주요 금융 지표</vt:lpstr>
      <vt:lpstr>주요 금융 지표</vt:lpstr>
      <vt:lpstr>주요 금융 지표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3</cp:revision>
  <dcterms:created xsi:type="dcterms:W3CDTF">2021-02-17T03:04:03Z</dcterms:created>
  <dcterms:modified xsi:type="dcterms:W3CDTF">2021-02-17T04:43:45Z</dcterms:modified>
</cp:coreProperties>
</file>