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6E67BE-5DD0-4EBC-B0FA-2319ED636E31}" v="116" dt="2021-02-17T04:43:41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 Moonseog" userId="2ebd63dc5eff4e6c" providerId="LiveId" clId="{7E6E67BE-5DD0-4EBC-B0FA-2319ED636E31}"/>
    <pc:docChg chg="undo custSel addSld modSld">
      <pc:chgData name="Seo Moonseog" userId="2ebd63dc5eff4e6c" providerId="LiveId" clId="{7E6E67BE-5DD0-4EBC-B0FA-2319ED636E31}" dt="2021-02-17T04:43:41.334" v="718"/>
      <pc:docMkLst>
        <pc:docMk/>
      </pc:docMkLst>
      <pc:sldChg chg="modSp">
        <pc:chgData name="Seo Moonseog" userId="2ebd63dc5eff4e6c" providerId="LiveId" clId="{7E6E67BE-5DD0-4EBC-B0FA-2319ED636E31}" dt="2021-02-17T04:42:02.571" v="712"/>
        <pc:sldMkLst>
          <pc:docMk/>
          <pc:sldMk cId="2226692283" sldId="256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2226692283" sldId="256"/>
            <ac:spMk id="2" creationId="{2B664A3C-10BD-4E1B-B712-CB9F0B413C58}"/>
          </ac:spMkLst>
        </pc:spChg>
        <pc:spChg chg="mod">
          <ac:chgData name="Seo Moonseog" userId="2ebd63dc5eff4e6c" providerId="LiveId" clId="{7E6E67BE-5DD0-4EBC-B0FA-2319ED636E31}" dt="2021-02-17T04:42:02.571" v="712"/>
          <ac:spMkLst>
            <pc:docMk/>
            <pc:sldMk cId="2226692283" sldId="256"/>
            <ac:spMk id="3" creationId="{7F3600DA-F3BC-4F1A-B22F-3C4307F5B38A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3351667458" sldId="257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351667458" sldId="257"/>
            <ac:spMk id="2" creationId="{0E8E5154-E504-4E27-874D-BD8D9844C49D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1185937274" sldId="258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1185937274" sldId="258"/>
            <ac:spMk id="2" creationId="{A0508CD4-304D-402D-8B5C-7524678F8930}"/>
          </ac:spMkLst>
        </pc:spChg>
        <pc:spChg chg="mod">
          <ac:chgData name="Seo Moonseog" userId="2ebd63dc5eff4e6c" providerId="LiveId" clId="{7E6E67BE-5DD0-4EBC-B0FA-2319ED636E31}" dt="2021-02-17T04:42:02.571" v="712"/>
          <ac:spMkLst>
            <pc:docMk/>
            <pc:sldMk cId="1185937274" sldId="258"/>
            <ac:spMk id="3" creationId="{53F9D0EB-00B7-469D-A21A-B22550F7B58E}"/>
          </ac:spMkLst>
        </pc:spChg>
      </pc:sldChg>
      <pc:sldChg chg="modSp">
        <pc:chgData name="Seo Moonseog" userId="2ebd63dc5eff4e6c" providerId="LiveId" clId="{7E6E67BE-5DD0-4EBC-B0FA-2319ED636E31}" dt="2021-02-17T04:43:41.334" v="718"/>
        <pc:sldMkLst>
          <pc:docMk/>
          <pc:sldMk cId="4000708692" sldId="259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4000708692" sldId="259"/>
            <ac:spMk id="2" creationId="{43D3B5CD-17C7-4831-92F7-72E96DF3DFD5}"/>
          </ac:spMkLst>
        </pc:spChg>
        <pc:spChg chg="mod">
          <ac:chgData name="Seo Moonseog" userId="2ebd63dc5eff4e6c" providerId="LiveId" clId="{7E6E67BE-5DD0-4EBC-B0FA-2319ED636E31}" dt="2021-02-17T04:43:41.334" v="718"/>
          <ac:spMkLst>
            <pc:docMk/>
            <pc:sldMk cId="4000708692" sldId="259"/>
            <ac:spMk id="3" creationId="{38D5AB68-F10F-4A1A-B1CC-C4CE0F06583C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2198836454" sldId="260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2198836454" sldId="260"/>
            <ac:spMk id="2" creationId="{C2728133-1232-4832-A3C4-564BCDFD0228}"/>
          </ac:spMkLst>
        </pc:spChg>
        <pc:spChg chg="mod">
          <ac:chgData name="Seo Moonseog" userId="2ebd63dc5eff4e6c" providerId="LiveId" clId="{7E6E67BE-5DD0-4EBC-B0FA-2319ED636E31}" dt="2021-02-17T04:42:02.571" v="712"/>
          <ac:spMkLst>
            <pc:docMk/>
            <pc:sldMk cId="2198836454" sldId="260"/>
            <ac:spMk id="3" creationId="{55281004-4FD3-4535-981B-F9D06D7A8DC1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3892272726" sldId="261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892272726" sldId="261"/>
            <ac:spMk id="2" creationId="{35EDC6C1-9841-426E-96AC-15FB01A9EA68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3801863631" sldId="262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801863631" sldId="262"/>
            <ac:spMk id="2" creationId="{35EDC6C1-9841-426E-96AC-15FB01A9EA68}"/>
          </ac:spMkLst>
        </pc:spChg>
      </pc:sldChg>
      <pc:sldChg chg="modSp mod">
        <pc:chgData name="Seo Moonseog" userId="2ebd63dc5eff4e6c" providerId="LiveId" clId="{7E6E67BE-5DD0-4EBC-B0FA-2319ED636E31}" dt="2021-02-17T04:42:02.571" v="712"/>
        <pc:sldMkLst>
          <pc:docMk/>
          <pc:sldMk cId="3937403924" sldId="263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937403924" sldId="263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31:27.160" v="688" actId="20577"/>
          <ac:spMkLst>
            <pc:docMk/>
            <pc:sldMk cId="3937403924" sldId="263"/>
            <ac:spMk id="3" creationId="{74918882-0D3D-43FB-B3C4-69A854C35440}"/>
          </ac:spMkLst>
        </pc:spChg>
        <pc:picChg chg="mod">
          <ac:chgData name="Seo Moonseog" userId="2ebd63dc5eff4e6c" providerId="LiveId" clId="{7E6E67BE-5DD0-4EBC-B0FA-2319ED636E31}" dt="2021-02-17T03:58:53.125" v="1" actId="1076"/>
          <ac:picMkLst>
            <pc:docMk/>
            <pc:sldMk cId="3937403924" sldId="263"/>
            <ac:picMk id="4" creationId="{28CF2AB0-CD13-4C51-B95E-B433DA750D0E}"/>
          </ac:picMkLst>
        </pc:picChg>
      </pc:sldChg>
      <pc:sldChg chg="delSp modSp add mod">
        <pc:chgData name="Seo Moonseog" userId="2ebd63dc5eff4e6c" providerId="LiveId" clId="{7E6E67BE-5DD0-4EBC-B0FA-2319ED636E31}" dt="2021-02-17T04:42:02.571" v="712"/>
        <pc:sldMkLst>
          <pc:docMk/>
          <pc:sldMk cId="881335306" sldId="264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881335306" sldId="264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03:11.730" v="87" actId="6549"/>
          <ac:spMkLst>
            <pc:docMk/>
            <pc:sldMk cId="881335306" sldId="264"/>
            <ac:spMk id="3" creationId="{74918882-0D3D-43FB-B3C4-69A854C35440}"/>
          </ac:spMkLst>
        </pc:spChg>
        <pc:picChg chg="del">
          <ac:chgData name="Seo Moonseog" userId="2ebd63dc5eff4e6c" providerId="LiveId" clId="{7E6E67BE-5DD0-4EBC-B0FA-2319ED636E31}" dt="2021-02-17T03:59:02.656" v="3" actId="478"/>
          <ac:picMkLst>
            <pc:docMk/>
            <pc:sldMk cId="881335306" sldId="264"/>
            <ac:picMk id="4" creationId="{28CF2AB0-CD13-4C51-B95E-B433DA750D0E}"/>
          </ac:picMkLst>
        </pc:picChg>
      </pc:sldChg>
      <pc:sldChg chg="modSp add mod">
        <pc:chgData name="Seo Moonseog" userId="2ebd63dc5eff4e6c" providerId="LiveId" clId="{7E6E67BE-5DD0-4EBC-B0FA-2319ED636E31}" dt="2021-02-17T04:42:02.571" v="712"/>
        <pc:sldMkLst>
          <pc:docMk/>
          <pc:sldMk cId="2468232123" sldId="265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2468232123" sldId="265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05:18.567" v="162" actId="6549"/>
          <ac:spMkLst>
            <pc:docMk/>
            <pc:sldMk cId="2468232123" sldId="265"/>
            <ac:spMk id="3" creationId="{74918882-0D3D-43FB-B3C4-69A854C35440}"/>
          </ac:spMkLst>
        </pc:spChg>
      </pc:sldChg>
      <pc:sldChg chg="addSp modSp add mod">
        <pc:chgData name="Seo Moonseog" userId="2ebd63dc5eff4e6c" providerId="LiveId" clId="{7E6E67BE-5DD0-4EBC-B0FA-2319ED636E31}" dt="2021-02-17T04:42:02.571" v="712"/>
        <pc:sldMkLst>
          <pc:docMk/>
          <pc:sldMk cId="1336469229" sldId="266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1336469229" sldId="266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07:45.600" v="213" actId="20577"/>
          <ac:spMkLst>
            <pc:docMk/>
            <pc:sldMk cId="1336469229" sldId="266"/>
            <ac:spMk id="3" creationId="{74918882-0D3D-43FB-B3C4-69A854C35440}"/>
          </ac:spMkLst>
        </pc:spChg>
        <pc:picChg chg="add mod">
          <ac:chgData name="Seo Moonseog" userId="2ebd63dc5eff4e6c" providerId="LiveId" clId="{7E6E67BE-5DD0-4EBC-B0FA-2319ED636E31}" dt="2021-02-17T04:07:36.389" v="188" actId="1076"/>
          <ac:picMkLst>
            <pc:docMk/>
            <pc:sldMk cId="1336469229" sldId="266"/>
            <ac:picMk id="4" creationId="{78BA7019-8713-4656-BD8D-D96092BD459B}"/>
          </ac:picMkLst>
        </pc:picChg>
      </pc:sldChg>
      <pc:sldChg chg="delSp modSp add mod">
        <pc:chgData name="Seo Moonseog" userId="2ebd63dc5eff4e6c" providerId="LiveId" clId="{7E6E67BE-5DD0-4EBC-B0FA-2319ED636E31}" dt="2021-02-17T04:42:02.571" v="712"/>
        <pc:sldMkLst>
          <pc:docMk/>
          <pc:sldMk cId="717681109" sldId="267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717681109" sldId="267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13:25.588" v="390"/>
          <ac:spMkLst>
            <pc:docMk/>
            <pc:sldMk cId="717681109" sldId="267"/>
            <ac:spMk id="3" creationId="{74918882-0D3D-43FB-B3C4-69A854C35440}"/>
          </ac:spMkLst>
        </pc:spChg>
        <pc:picChg chg="del">
          <ac:chgData name="Seo Moonseog" userId="2ebd63dc5eff4e6c" providerId="LiveId" clId="{7E6E67BE-5DD0-4EBC-B0FA-2319ED636E31}" dt="2021-02-17T04:08:16.166" v="215" actId="478"/>
          <ac:picMkLst>
            <pc:docMk/>
            <pc:sldMk cId="717681109" sldId="267"/>
            <ac:picMk id="4" creationId="{78BA7019-8713-4656-BD8D-D96092BD459B}"/>
          </ac:picMkLst>
        </pc:picChg>
      </pc:sldChg>
      <pc:sldChg chg="modSp add mod">
        <pc:chgData name="Seo Moonseog" userId="2ebd63dc5eff4e6c" providerId="LiveId" clId="{7E6E67BE-5DD0-4EBC-B0FA-2319ED636E31}" dt="2021-02-17T04:42:02.999" v="713" actId="27636"/>
        <pc:sldMkLst>
          <pc:docMk/>
          <pc:sldMk cId="591838093" sldId="268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591838093" sldId="268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42:02.999" v="713" actId="27636"/>
          <ac:spMkLst>
            <pc:docMk/>
            <pc:sldMk cId="591838093" sldId="268"/>
            <ac:spMk id="3" creationId="{74918882-0D3D-43FB-B3C4-69A854C35440}"/>
          </ac:spMkLst>
        </pc:spChg>
      </pc:sldChg>
      <pc:sldChg chg="modSp add mod">
        <pc:chgData name="Seo Moonseog" userId="2ebd63dc5eff4e6c" providerId="LiveId" clId="{7E6E67BE-5DD0-4EBC-B0FA-2319ED636E31}" dt="2021-02-17T04:42:02.571" v="712"/>
        <pc:sldMkLst>
          <pc:docMk/>
          <pc:sldMk cId="4186947073" sldId="269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4186947073" sldId="269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22:40.948" v="632" actId="27636"/>
          <ac:spMkLst>
            <pc:docMk/>
            <pc:sldMk cId="4186947073" sldId="269"/>
            <ac:spMk id="3" creationId="{74918882-0D3D-43FB-B3C4-69A854C35440}"/>
          </ac:spMkLst>
        </pc:spChg>
      </pc:sldChg>
      <pc:sldChg chg="addSp modSp add mod">
        <pc:chgData name="Seo Moonseog" userId="2ebd63dc5eff4e6c" providerId="LiveId" clId="{7E6E67BE-5DD0-4EBC-B0FA-2319ED636E31}" dt="2021-02-17T04:42:02.571" v="712"/>
        <pc:sldMkLst>
          <pc:docMk/>
          <pc:sldMk cId="3351612952" sldId="270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351612952" sldId="270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36:04.078" v="690"/>
          <ac:spMkLst>
            <pc:docMk/>
            <pc:sldMk cId="3351612952" sldId="270"/>
            <ac:spMk id="3" creationId="{74918882-0D3D-43FB-B3C4-69A854C35440}"/>
          </ac:spMkLst>
        </pc:spChg>
        <pc:picChg chg="add mod">
          <ac:chgData name="Seo Moonseog" userId="2ebd63dc5eff4e6c" providerId="LiveId" clId="{7E6E67BE-5DD0-4EBC-B0FA-2319ED636E31}" dt="2021-02-17T04:25:27.100" v="663" actId="1076"/>
          <ac:picMkLst>
            <pc:docMk/>
            <pc:sldMk cId="3351612952" sldId="270"/>
            <ac:picMk id="4" creationId="{43A8A375-3377-44D1-AD6C-59BB9C45FAA8}"/>
          </ac:picMkLst>
        </pc:picChg>
        <pc:picChg chg="add mod">
          <ac:chgData name="Seo Moonseog" userId="2ebd63dc5eff4e6c" providerId="LiveId" clId="{7E6E67BE-5DD0-4EBC-B0FA-2319ED636E31}" dt="2021-02-17T04:36:12.461" v="693" actId="1076"/>
          <ac:picMkLst>
            <pc:docMk/>
            <pc:sldMk cId="3351612952" sldId="270"/>
            <ac:picMk id="5" creationId="{6AC02083-99DF-4E11-B4BE-D2159B98BBE7}"/>
          </ac:picMkLst>
        </pc:picChg>
      </pc:sldChg>
      <pc:sldChg chg="delSp modSp add mod">
        <pc:chgData name="Seo Moonseog" userId="2ebd63dc5eff4e6c" providerId="LiveId" clId="{7E6E67BE-5DD0-4EBC-B0FA-2319ED636E31}" dt="2021-02-17T04:42:02.571" v="712"/>
        <pc:sldMkLst>
          <pc:docMk/>
          <pc:sldMk cId="3215051193" sldId="271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215051193" sldId="271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39:11.344" v="708" actId="6549"/>
          <ac:spMkLst>
            <pc:docMk/>
            <pc:sldMk cId="3215051193" sldId="271"/>
            <ac:spMk id="3" creationId="{74918882-0D3D-43FB-B3C4-69A854C35440}"/>
          </ac:spMkLst>
        </pc:spChg>
        <pc:picChg chg="del">
          <ac:chgData name="Seo Moonseog" userId="2ebd63dc5eff4e6c" providerId="LiveId" clId="{7E6E67BE-5DD0-4EBC-B0FA-2319ED636E31}" dt="2021-02-17T04:25:56.486" v="665" actId="478"/>
          <ac:picMkLst>
            <pc:docMk/>
            <pc:sldMk cId="3215051193" sldId="271"/>
            <ac:picMk id="4" creationId="{43A8A375-3377-44D1-AD6C-59BB9C45FAA8}"/>
          </ac:picMkLst>
        </pc:picChg>
        <pc:picChg chg="del">
          <ac:chgData name="Seo Moonseog" userId="2ebd63dc5eff4e6c" providerId="LiveId" clId="{7E6E67BE-5DD0-4EBC-B0FA-2319ED636E31}" dt="2021-02-17T04:26:05.875" v="685" actId="478"/>
          <ac:picMkLst>
            <pc:docMk/>
            <pc:sldMk cId="3215051193" sldId="271"/>
            <ac:picMk id="5" creationId="{6AC02083-99DF-4E11-B4BE-D2159B98BB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F5DF4-F343-4CEB-B8A2-8992EB4E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646FCC-B97D-42AE-A2B8-60E076F58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12326-1EC8-433A-A684-21613AE5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401556-95D4-43DD-AA4C-8338674D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20A06-DA91-4AD0-901B-874E9C8B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3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C7336-EB70-4161-98BC-818699FB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AC55B-9465-468A-A6A0-2D7D07CE9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4779FC-2371-4E65-B737-B40AE87A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785AF5-74B1-41C2-AB37-0BFAA8ED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88031-6A69-4901-B4C7-5C3CCE69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72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388521-84D6-4292-8678-480138D35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6841A7-DC95-4CCD-A38F-2E5E96288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FB661-33C2-4B73-A6FE-80BDB08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B99C4-6536-4D35-A7EA-036CAB44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71F38-637B-47D6-B606-03159838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240F7-5ED4-4EB4-BD61-1745CEE9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BDCA6-70B6-4C52-81D2-382E3C27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E592C-D36A-4834-8978-699985B8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8F757-C5C4-4FF9-9A5E-E049E3A8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FB20E-6C50-4516-A993-9FE2617D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3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8E9C2-C338-4051-B152-86ABE52B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895E3A-DCC6-46F9-A671-E77FD1C15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5A982-DF0B-4E8F-997A-2ED25E1B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98752-7345-49B8-805C-5A6DAA00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3EA7D-5966-4B12-B413-CB3E9419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84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E1020-F7D2-4214-BC15-EEFA49CB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F01B2-8A80-404B-B38A-20BEADCA8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083FC-2599-4D7F-8BFA-A6B168AFE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9757D0-E41B-439F-874B-C94A0113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51FC86-C2FE-4298-9323-6488AE93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9E0DF5-D157-4578-895C-563F32AE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86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C2272-E56D-4EE4-A825-98B6D3F4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3A98F-AE50-425D-B2D4-5ACBC724D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61F81C-4348-4C4F-9B0C-25FC59521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D4913E-5600-435E-9656-4D6C25389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607EDC-557D-4DC9-8067-B919EE9CC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10E9B1-F9EE-4CE2-9299-B55ADF7B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0F8071-49DA-47D8-82EA-A348F48B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1CDB0E-C495-49D9-B95F-238C66F2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07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810F0-EA9D-41E0-8748-9792CC37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A6EB9-0081-46BE-AEF6-AD4E07A5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66A667-0C82-4920-B24D-29B96747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266BA0-C73D-442B-ABFC-829252C9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59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FB8F47-2EB1-44D0-98A7-42C2D4A2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2D7E4A-4CAC-48BF-BFA7-99D18581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842A7A-0E71-47CA-8A3D-11C6E8D2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23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A5AD7-2659-4DA7-9D58-2B895EDF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D6BA2E-DF76-4CB0-9D25-6B73E638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16B55-A095-4832-8A80-3F726C25F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FAAD12-D893-47CC-B755-BC8A3E9B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18826D-A85E-4662-AF7F-DE004A67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83498F-8198-438E-A725-8E1D069D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1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41586-4E9F-4533-8C4B-DE119138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9C2348-D6EE-4E47-AABF-749E4424B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C6AA53-B49B-4CB8-92C6-B303E2D3C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6736B-8FFC-48B5-B459-2B78052F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BA118C-A900-438F-937D-C9A8935F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5260F-77E5-43E6-8258-FA5270D7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51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1D928F-B7A3-438F-B2AE-F6D9E9CF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DC607-C440-4173-BD0C-D93386521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0D5A53-1EE0-4C7B-9986-C2BCB3B51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3437E-A18D-4809-A17B-39E0AB09E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51408-781D-440B-9302-972DB80CD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2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64A3C-10BD-4E1B-B712-CB9F0B413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대학생활과 금융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3600DA-F3BC-4F1A-B22F-3C4307F5B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금융상품과 금융시장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692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금융</a:t>
            </a:r>
            <a:r>
              <a:rPr lang="ko-KR" altLang="en-US" dirty="0" smtClean="0"/>
              <a:t>회사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금융회사의 종류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989" y="0"/>
            <a:ext cx="5974803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48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금융</a:t>
            </a:r>
            <a:r>
              <a:rPr lang="ko-KR" altLang="en-US" dirty="0" smtClean="0"/>
              <a:t>회사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은행</a:t>
            </a:r>
            <a:endParaRPr lang="en-US" altLang="ko-KR" dirty="0" smtClean="0"/>
          </a:p>
          <a:p>
            <a:pPr lvl="1"/>
            <a:r>
              <a:rPr lang="ko-KR" altLang="en-US" dirty="0"/>
              <a:t>예금 또는 </a:t>
            </a:r>
            <a:r>
              <a:rPr lang="ko-KR" altLang="en-US" dirty="0" err="1"/>
              <a:t>채무증서</a:t>
            </a:r>
            <a:r>
              <a:rPr lang="ko-KR" altLang="en-US" dirty="0"/>
              <a:t> 등을 통해 불특정 다수인으로부터 자금을 </a:t>
            </a:r>
            <a:r>
              <a:rPr lang="ko-KR" altLang="en-US" dirty="0" smtClean="0"/>
              <a:t>조달하고</a:t>
            </a:r>
            <a:endParaRPr lang="en-US" altLang="ko-KR" dirty="0" smtClean="0"/>
          </a:p>
          <a:p>
            <a:pPr lvl="1"/>
            <a:r>
              <a:rPr lang="ko-KR" altLang="en-US" dirty="0"/>
              <a:t>은행법에 의거 설립되어 </a:t>
            </a:r>
            <a:r>
              <a:rPr lang="ko-KR" altLang="en-US" dirty="0" smtClean="0"/>
              <a:t>운영되는 </a:t>
            </a:r>
            <a:r>
              <a:rPr lang="ko-KR" altLang="en-US" dirty="0"/>
              <a:t>일반은행</a:t>
            </a:r>
            <a:r>
              <a:rPr lang="en-US" altLang="ko-KR" dirty="0"/>
              <a:t>, </a:t>
            </a:r>
            <a:r>
              <a:rPr lang="ko-KR" altLang="en-US" dirty="0"/>
              <a:t>개별 특수은행법에 의거 설립되어 운영되는 특수은행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ko-KR" altLang="en-US" dirty="0" smtClean="0"/>
              <a:t>외국은행국내지점으로 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은행의 업무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고유업무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부수업무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겸영업무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89560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금융</a:t>
            </a:r>
            <a:r>
              <a:rPr lang="ko-KR" altLang="en-US" dirty="0" smtClean="0"/>
              <a:t>회사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은행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영업지역을 기준의 구분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시중은행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지방은행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설립목적에 따른 구분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일반은행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특수은행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18929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금융</a:t>
            </a:r>
            <a:r>
              <a:rPr lang="ko-KR" altLang="en-US" dirty="0" smtClean="0"/>
              <a:t>회사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은행의 기원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2728091"/>
            <a:ext cx="79819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08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금융</a:t>
            </a:r>
            <a:r>
              <a:rPr lang="ko-KR" altLang="en-US" dirty="0" smtClean="0"/>
              <a:t>회사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비은행 금융회사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상호저축은행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저축은행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지역 서민들과 기업을 </a:t>
            </a:r>
            <a:r>
              <a:rPr lang="ko-KR" altLang="en-US" dirty="0" smtClean="0"/>
              <a:t>대상으로 </a:t>
            </a:r>
            <a:r>
              <a:rPr lang="ko-KR" altLang="en-US" dirty="0"/>
              <a:t>여수신 </a:t>
            </a:r>
            <a:r>
              <a:rPr lang="ko-KR" altLang="en-US" dirty="0" smtClean="0"/>
              <a:t>업무</a:t>
            </a:r>
            <a:endParaRPr lang="en-US" altLang="ko-KR" dirty="0" smtClean="0"/>
          </a:p>
          <a:p>
            <a:pPr lvl="2"/>
            <a:r>
              <a:rPr lang="ko-KR" altLang="en-US" dirty="0"/>
              <a:t>신용도가 낮은 개인이나 기업을 대상으로 </a:t>
            </a:r>
            <a:r>
              <a:rPr lang="ko-KR" altLang="en-US" dirty="0" smtClean="0"/>
              <a:t>하기 때문에 </a:t>
            </a:r>
            <a:r>
              <a:rPr lang="ko-KR" altLang="en-US" dirty="0"/>
              <a:t>대출금리가 은행보다는 높지만 대신에 예금금리도 </a:t>
            </a:r>
            <a:r>
              <a:rPr lang="ko-KR" altLang="en-US" dirty="0" smtClean="0"/>
              <a:t>높음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상호금융</a:t>
            </a:r>
            <a:endParaRPr lang="en-US" altLang="ko-KR" dirty="0" smtClean="0"/>
          </a:p>
          <a:p>
            <a:pPr lvl="2"/>
            <a:r>
              <a:rPr lang="ko-KR" altLang="en-US" dirty="0"/>
              <a:t>조합원에 대한 여수신을 통해 조합원 상호간 </a:t>
            </a:r>
            <a:r>
              <a:rPr lang="ko-KR" altLang="en-US" dirty="0" smtClean="0"/>
              <a:t>상호부조를 </a:t>
            </a:r>
            <a:r>
              <a:rPr lang="ko-KR" altLang="en-US" dirty="0"/>
              <a:t>목적으로 </a:t>
            </a:r>
            <a:r>
              <a:rPr lang="ko-KR" altLang="en-US" dirty="0" smtClean="0"/>
              <a:t>운영</a:t>
            </a:r>
            <a:endParaRPr lang="en-US" altLang="ko-KR" dirty="0" smtClean="0"/>
          </a:p>
          <a:p>
            <a:pPr lvl="2"/>
            <a:r>
              <a:rPr lang="ko-KR" altLang="en-US" dirty="0"/>
              <a:t>직장</a:t>
            </a:r>
            <a:r>
              <a:rPr lang="en-US" altLang="ko-KR" dirty="0"/>
              <a:t>·</a:t>
            </a:r>
            <a:r>
              <a:rPr lang="ko-KR" altLang="en-US" dirty="0"/>
              <a:t>지역 단위의 신용협동조합과 새마을금고</a:t>
            </a:r>
            <a:r>
              <a:rPr lang="en-US" altLang="ko-KR" dirty="0"/>
              <a:t>, </a:t>
            </a:r>
            <a:r>
              <a:rPr lang="ko-KR" altLang="en-US" dirty="0"/>
              <a:t>농어민 협동조합인 지역 농</a:t>
            </a:r>
            <a:r>
              <a:rPr lang="en-US" altLang="ko-KR" dirty="0" smtClean="0"/>
              <a:t>·</a:t>
            </a:r>
            <a:r>
              <a:rPr lang="ko-KR" altLang="en-US" dirty="0" smtClean="0"/>
              <a:t>수협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ko-KR" altLang="en-US" dirty="0" smtClean="0"/>
              <a:t>산림조합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우체국예금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여신전문금융회사</a:t>
            </a:r>
            <a:endParaRPr lang="en-US" altLang="ko-KR" dirty="0" smtClean="0"/>
          </a:p>
          <a:p>
            <a:pPr lvl="2"/>
            <a:r>
              <a:rPr lang="ko-KR" altLang="en-US" dirty="0"/>
              <a:t>신용카드</a:t>
            </a:r>
            <a:r>
              <a:rPr lang="en-US" altLang="ko-KR" dirty="0"/>
              <a:t>, </a:t>
            </a:r>
            <a:r>
              <a:rPr lang="ko-KR" altLang="en-US" dirty="0"/>
              <a:t>시설대여</a:t>
            </a:r>
            <a:r>
              <a:rPr lang="en-US" altLang="ko-KR" dirty="0"/>
              <a:t>(</a:t>
            </a:r>
            <a:r>
              <a:rPr lang="ko-KR" altLang="en-US" dirty="0"/>
              <a:t>리스</a:t>
            </a:r>
            <a:r>
              <a:rPr lang="en-US" altLang="ko-KR" dirty="0"/>
              <a:t>), </a:t>
            </a:r>
            <a:r>
              <a:rPr lang="ko-KR" altLang="en-US" dirty="0" smtClean="0"/>
              <a:t>할부금융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신기술사업 </a:t>
            </a:r>
            <a:r>
              <a:rPr lang="ko-KR" altLang="en-US" dirty="0"/>
              <a:t>금융업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24247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금융</a:t>
            </a:r>
            <a:r>
              <a:rPr lang="ko-KR" altLang="en-US" dirty="0" smtClean="0"/>
              <a:t>회사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보험회사</a:t>
            </a:r>
            <a:endParaRPr lang="en-US" altLang="ko-KR" dirty="0" smtClean="0"/>
          </a:p>
          <a:p>
            <a:pPr lvl="1"/>
            <a:r>
              <a:rPr lang="ko-KR" altLang="en-US" dirty="0"/>
              <a:t>보험업을 취급하는 </a:t>
            </a:r>
            <a:r>
              <a:rPr lang="ko-KR" altLang="en-US" dirty="0" smtClean="0"/>
              <a:t>금융회사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생명보험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손해보험</a:t>
            </a:r>
            <a:endParaRPr lang="en-US" altLang="ko-KR" dirty="0" smtClean="0"/>
          </a:p>
          <a:p>
            <a:pPr lvl="1"/>
            <a:r>
              <a:rPr lang="ko-KR" altLang="en-US" dirty="0"/>
              <a:t>생명보험과 손해보험은 완전히 분리된 보험으로 서로 </a:t>
            </a:r>
            <a:r>
              <a:rPr lang="ko-KR" altLang="en-US" dirty="0" smtClean="0"/>
              <a:t>겸업하지 </a:t>
            </a:r>
            <a:r>
              <a:rPr lang="ko-KR" altLang="en-US" dirty="0"/>
              <a:t>않지만 사람의 질병</a:t>
            </a:r>
            <a:r>
              <a:rPr lang="en-US" altLang="ko-KR" dirty="0"/>
              <a:t>, </a:t>
            </a:r>
            <a:r>
              <a:rPr lang="ko-KR" altLang="en-US" dirty="0"/>
              <a:t>상해 또는 이로 인한 간병을 대상으로 하는 보험인 </a:t>
            </a:r>
            <a:r>
              <a:rPr lang="ko-KR" altLang="en-US" dirty="0" smtClean="0"/>
              <a:t>질병보험</a:t>
            </a:r>
            <a:r>
              <a:rPr lang="en-US" altLang="ko-KR" dirty="0"/>
              <a:t>, </a:t>
            </a:r>
            <a:r>
              <a:rPr lang="ko-KR" altLang="en-US" dirty="0"/>
              <a:t>상해보험</a:t>
            </a:r>
            <a:r>
              <a:rPr lang="en-US" altLang="ko-KR" dirty="0"/>
              <a:t>, </a:t>
            </a:r>
            <a:r>
              <a:rPr lang="ko-KR" altLang="en-US" dirty="0" err="1"/>
              <a:t>간병보험은</a:t>
            </a:r>
            <a:r>
              <a:rPr lang="ko-KR" altLang="en-US" dirty="0"/>
              <a:t> 생명보험이나 손해보험 회사들이 자유롭게 </a:t>
            </a:r>
            <a:r>
              <a:rPr lang="ko-KR" altLang="en-US" dirty="0" smtClean="0"/>
              <a:t>취급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19493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금융</a:t>
            </a:r>
            <a:r>
              <a:rPr lang="ko-KR" altLang="en-US" dirty="0" smtClean="0"/>
              <a:t>회사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금융투자회사</a:t>
            </a:r>
            <a:endParaRPr lang="en-US" altLang="ko-KR" dirty="0" smtClean="0"/>
          </a:p>
          <a:p>
            <a:pPr lvl="1"/>
            <a:r>
              <a:rPr lang="en-US" altLang="ko-KR" dirty="0"/>
              <a:t>6</a:t>
            </a:r>
            <a:r>
              <a:rPr lang="ko-KR" altLang="en-US" dirty="0"/>
              <a:t>가지 </a:t>
            </a:r>
            <a:r>
              <a:rPr lang="ko-KR" altLang="en-US" dirty="0" smtClean="0"/>
              <a:t>금융투자업무 </a:t>
            </a:r>
            <a:r>
              <a:rPr lang="ko-KR" altLang="en-US" dirty="0"/>
              <a:t>전부 또는 일부를 담당하는 회사를 </a:t>
            </a:r>
            <a:r>
              <a:rPr lang="ko-KR" altLang="en-US" dirty="0" smtClean="0"/>
              <a:t>금융투자회사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793" y="2792577"/>
            <a:ext cx="7779297" cy="406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35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금융유관기관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금융감독원</a:t>
            </a:r>
            <a:endParaRPr lang="en-US" altLang="ko-KR" dirty="0" smtClean="0"/>
          </a:p>
          <a:p>
            <a:r>
              <a:rPr lang="ko-KR" altLang="en-US" dirty="0" smtClean="0"/>
              <a:t>한국은행</a:t>
            </a:r>
            <a:endParaRPr lang="en-US" altLang="ko-KR" dirty="0" smtClean="0"/>
          </a:p>
          <a:p>
            <a:r>
              <a:rPr lang="ko-KR" altLang="en-US" dirty="0" smtClean="0"/>
              <a:t>예금보험공사</a:t>
            </a:r>
            <a:endParaRPr lang="en-US" altLang="ko-KR" dirty="0" smtClean="0"/>
          </a:p>
          <a:p>
            <a:r>
              <a:rPr lang="ko-KR" altLang="en-US" dirty="0" smtClean="0"/>
              <a:t>신용회복위원회</a:t>
            </a:r>
            <a:endParaRPr lang="en-US" altLang="ko-KR" dirty="0" smtClean="0"/>
          </a:p>
          <a:p>
            <a:r>
              <a:rPr lang="ko-KR" altLang="en-US" dirty="0" smtClean="0"/>
              <a:t>전국은행연합회</a:t>
            </a:r>
            <a:endParaRPr lang="en-US" altLang="ko-KR" dirty="0" smtClean="0"/>
          </a:p>
          <a:p>
            <a:r>
              <a:rPr lang="ko-KR" altLang="en-US" dirty="0" smtClean="0"/>
              <a:t>생명보험협회</a:t>
            </a:r>
            <a:endParaRPr lang="en-US" altLang="ko-KR" dirty="0" smtClean="0"/>
          </a:p>
          <a:p>
            <a:r>
              <a:rPr lang="ko-KR" altLang="en-US" dirty="0" smtClean="0"/>
              <a:t>손해보험협회</a:t>
            </a:r>
            <a:endParaRPr lang="en-US" altLang="ko-KR" dirty="0" smtClean="0"/>
          </a:p>
          <a:p>
            <a:r>
              <a:rPr lang="ko-KR" altLang="en-US" dirty="0" smtClean="0"/>
              <a:t>한국금융투자협회</a:t>
            </a:r>
            <a:endParaRPr lang="en-US" altLang="ko-KR" dirty="0" smtClean="0"/>
          </a:p>
          <a:p>
            <a:r>
              <a:rPr lang="ko-KR" altLang="en-US" dirty="0" smtClean="0"/>
              <a:t>여신금융협회</a:t>
            </a:r>
            <a:endParaRPr lang="en-US" altLang="ko-KR" dirty="0" smtClean="0"/>
          </a:p>
          <a:p>
            <a:r>
              <a:rPr lang="ko-KR" altLang="en-US" dirty="0" smtClean="0"/>
              <a:t>서민금융진흥원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6495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E5154-E504-4E27-874D-BD8D9844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개요 및 목표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2382044"/>
            <a:ext cx="108680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6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금융상품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금융상품의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금융 시장에서 거래되는 상품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저축상품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대출상품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금융투자상품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보험상품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연금상품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768" y="3142593"/>
            <a:ext cx="7266129" cy="279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3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금융상품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금융상품  한눈에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금융상품통합비교공시 사이트 운영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http://finlife.fss.or.kr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128" y="1690688"/>
            <a:ext cx="4926396" cy="477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금융</a:t>
            </a:r>
            <a:r>
              <a:rPr lang="en-US" altLang="ko-KR" dirty="0"/>
              <a:t> </a:t>
            </a:r>
            <a:r>
              <a:rPr lang="ko-KR" altLang="en-US" dirty="0" smtClean="0"/>
              <a:t>시장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금융 시장의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수요자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공급자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상품으로 구성</a:t>
            </a:r>
            <a:endParaRPr lang="en-US" altLang="ko-KR" dirty="0" smtClean="0"/>
          </a:p>
          <a:p>
            <a:pPr lvl="1"/>
            <a:r>
              <a:rPr lang="ko-KR" altLang="en-US" dirty="0"/>
              <a:t>기업</a:t>
            </a:r>
            <a:r>
              <a:rPr lang="en-US" altLang="ko-KR" dirty="0"/>
              <a:t>, </a:t>
            </a:r>
            <a:r>
              <a:rPr lang="ko-KR" altLang="en-US" dirty="0"/>
              <a:t>가계</a:t>
            </a:r>
            <a:r>
              <a:rPr lang="en-US" altLang="ko-KR" dirty="0"/>
              <a:t>, </a:t>
            </a:r>
            <a:r>
              <a:rPr lang="ko-KR" altLang="en-US" dirty="0"/>
              <a:t>정부 등 경제주체들이 금융상품을 거래하여 자금을 </a:t>
            </a:r>
            <a:r>
              <a:rPr lang="ko-KR" altLang="en-US" dirty="0" smtClean="0"/>
              <a:t>조달하고 여유자금을 </a:t>
            </a:r>
            <a:r>
              <a:rPr lang="ko-KR" altLang="en-US" dirty="0"/>
              <a:t>운용할 수 있도록 자금수요자와 자금공급자가 만나 금융거래를 </a:t>
            </a:r>
            <a:r>
              <a:rPr lang="ko-KR" altLang="en-US" dirty="0" smtClean="0"/>
              <a:t>하는 곳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27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금융</a:t>
            </a:r>
            <a:r>
              <a:rPr lang="en-US" altLang="ko-KR" dirty="0"/>
              <a:t> </a:t>
            </a:r>
            <a:r>
              <a:rPr lang="ko-KR" altLang="en-US" dirty="0" smtClean="0"/>
              <a:t>시장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직접 금융시장과 간접 금융시장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직접금융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간접금융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021" y="2734003"/>
            <a:ext cx="7239000" cy="1333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022" y="4782643"/>
            <a:ext cx="7239000" cy="136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3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금융</a:t>
            </a:r>
            <a:r>
              <a:rPr lang="en-US" altLang="ko-KR" dirty="0"/>
              <a:t> </a:t>
            </a:r>
            <a:r>
              <a:rPr lang="ko-KR" altLang="en-US" dirty="0" smtClean="0"/>
              <a:t>시장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단기금융시장과 장기금융시장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만기에 따라 구분</a:t>
            </a:r>
            <a:endParaRPr lang="en-US" altLang="ko-KR" dirty="0" smtClean="0"/>
          </a:p>
          <a:p>
            <a:pPr lvl="1"/>
            <a:r>
              <a:rPr lang="ko-KR" altLang="en-US" dirty="0"/>
              <a:t>금융상품의 </a:t>
            </a:r>
            <a:r>
              <a:rPr lang="ko-KR" altLang="en-US" dirty="0" err="1"/>
              <a:t>만기란</a:t>
            </a:r>
            <a:r>
              <a:rPr lang="ko-KR" altLang="en-US" dirty="0"/>
              <a:t> 금융회사에 맡기거나 </a:t>
            </a:r>
            <a:r>
              <a:rPr lang="ko-KR" altLang="en-US" dirty="0" smtClean="0"/>
              <a:t>금융회사로부터 </a:t>
            </a:r>
            <a:r>
              <a:rPr lang="ko-KR" altLang="en-US" dirty="0"/>
              <a:t>빌린 자금을 되돌려 받거나 갚아야 하는 </a:t>
            </a:r>
            <a:r>
              <a:rPr lang="ko-KR" altLang="en-US" dirty="0" smtClean="0"/>
              <a:t>기한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단기금융시장</a:t>
            </a:r>
            <a:endParaRPr lang="en-US" altLang="ko-KR" dirty="0" smtClean="0"/>
          </a:p>
          <a:p>
            <a:pPr lvl="2"/>
            <a:r>
              <a:rPr lang="ko-KR" altLang="en-US" dirty="0"/>
              <a:t>콜</a:t>
            </a:r>
            <a:r>
              <a:rPr lang="en-US" altLang="ko-KR" dirty="0"/>
              <a:t>(Call), </a:t>
            </a:r>
            <a:r>
              <a:rPr lang="ko-KR" altLang="en-US" dirty="0"/>
              <a:t>기업어음</a:t>
            </a:r>
            <a:r>
              <a:rPr lang="en-US" altLang="ko-KR" dirty="0"/>
              <a:t>(Commercial Paper), </a:t>
            </a:r>
            <a:r>
              <a:rPr lang="ko-KR" altLang="en-US" dirty="0" smtClean="0"/>
              <a:t>양도성예금증서</a:t>
            </a:r>
            <a:r>
              <a:rPr lang="en-US" altLang="ko-KR" dirty="0" smtClean="0"/>
              <a:t>(</a:t>
            </a:r>
            <a:r>
              <a:rPr lang="en-US" altLang="ko-KR" dirty="0"/>
              <a:t>Certificate of Deposit) </a:t>
            </a:r>
            <a:r>
              <a:rPr lang="ko-KR" altLang="en-US" dirty="0"/>
              <a:t>등 통상 만기 </a:t>
            </a:r>
            <a:r>
              <a:rPr lang="en-US" altLang="ko-KR" dirty="0"/>
              <a:t>1</a:t>
            </a:r>
            <a:r>
              <a:rPr lang="ko-KR" altLang="en-US" dirty="0"/>
              <a:t>년 이내의 금융자산이 </a:t>
            </a:r>
            <a:r>
              <a:rPr lang="ko-KR" altLang="en-US" dirty="0" smtClean="0"/>
              <a:t>거래</a:t>
            </a:r>
            <a:endParaRPr lang="en-US" altLang="ko-KR" dirty="0"/>
          </a:p>
          <a:p>
            <a:pPr lvl="1"/>
            <a:r>
              <a:rPr lang="ko-KR" altLang="en-US" dirty="0" smtClean="0"/>
              <a:t>장기금융시장</a:t>
            </a:r>
            <a:endParaRPr lang="en-US" altLang="ko-KR" dirty="0" smtClean="0"/>
          </a:p>
          <a:p>
            <a:pPr lvl="2"/>
            <a:r>
              <a:rPr lang="ko-KR" altLang="en-US" dirty="0"/>
              <a:t>자금수요자가 장기자금을 조달하기 위해 발행하는 </a:t>
            </a:r>
            <a:r>
              <a:rPr lang="ko-KR" altLang="en-US" dirty="0" smtClean="0"/>
              <a:t>유가증권이 발행 </a:t>
            </a:r>
            <a:r>
              <a:rPr lang="ko-KR" altLang="en-US" dirty="0"/>
              <a:t>또는 유통되는 </a:t>
            </a:r>
            <a:r>
              <a:rPr lang="ko-KR" altLang="en-US" dirty="0" smtClean="0"/>
              <a:t>시장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49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금융</a:t>
            </a:r>
            <a:r>
              <a:rPr lang="en-US" altLang="ko-KR" dirty="0"/>
              <a:t> </a:t>
            </a:r>
            <a:r>
              <a:rPr lang="ko-KR" altLang="en-US" dirty="0" smtClean="0"/>
              <a:t>시장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발행시장과</a:t>
            </a:r>
            <a:r>
              <a:rPr lang="ko-KR" altLang="en-US" dirty="0" smtClean="0"/>
              <a:t> 유통시장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발행시장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주식이나 채권을 </a:t>
            </a:r>
            <a:r>
              <a:rPr lang="ko-KR" altLang="en-US" dirty="0"/>
              <a:t>발행하여 투자자로부터 돈을 빌리는 시장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유통시장</a:t>
            </a:r>
            <a:endParaRPr lang="en-US" altLang="ko-KR" dirty="0" smtClean="0"/>
          </a:p>
          <a:p>
            <a:pPr lvl="2"/>
            <a:r>
              <a:rPr lang="ko-KR" altLang="en-US" dirty="0"/>
              <a:t>이미 발행된 </a:t>
            </a:r>
            <a:r>
              <a:rPr lang="ko-KR" altLang="en-US" dirty="0" smtClean="0"/>
              <a:t>채권이나 </a:t>
            </a:r>
            <a:r>
              <a:rPr lang="ko-KR" altLang="en-US" dirty="0"/>
              <a:t>주식이 투자자들 사이에서 거래되는 </a:t>
            </a:r>
            <a:r>
              <a:rPr lang="ko-KR" altLang="en-US" dirty="0" smtClean="0"/>
              <a:t>시장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주식거래소시장</a:t>
            </a:r>
            <a:r>
              <a:rPr lang="en-US" altLang="ko-KR" dirty="0"/>
              <a:t>, </a:t>
            </a:r>
            <a:r>
              <a:rPr lang="ko-KR" altLang="en-US" dirty="0"/>
              <a:t>채권시장</a:t>
            </a:r>
            <a:r>
              <a:rPr lang="en-US" altLang="ko-KR" dirty="0"/>
              <a:t>, </a:t>
            </a:r>
            <a:r>
              <a:rPr lang="ko-KR" altLang="en-US" dirty="0"/>
              <a:t>선물시장 등이 있는데</a:t>
            </a:r>
            <a:r>
              <a:rPr lang="en-US" altLang="ko-KR" dirty="0"/>
              <a:t>, </a:t>
            </a:r>
            <a:r>
              <a:rPr lang="ko-KR" altLang="en-US" dirty="0"/>
              <a:t>만기가 정해진 상품일지라도 쉽게 </a:t>
            </a:r>
            <a:r>
              <a:rPr lang="ko-KR" altLang="en-US" dirty="0" smtClean="0"/>
              <a:t>현금화할 </a:t>
            </a:r>
            <a:r>
              <a:rPr lang="ko-KR" altLang="en-US" dirty="0"/>
              <a:t>수 있고</a:t>
            </a:r>
            <a:r>
              <a:rPr lang="en-US" altLang="ko-KR" dirty="0"/>
              <a:t>, </a:t>
            </a:r>
            <a:r>
              <a:rPr lang="ko-KR" altLang="en-US" dirty="0"/>
              <a:t>시장가격도 이곳에서 결정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785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금융</a:t>
            </a:r>
            <a:r>
              <a:rPr lang="en-US" altLang="ko-KR" dirty="0"/>
              <a:t> </a:t>
            </a:r>
            <a:r>
              <a:rPr lang="ko-KR" altLang="en-US" dirty="0" smtClean="0"/>
              <a:t>시장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거래소시장과 장외시장</a:t>
            </a:r>
            <a:endParaRPr lang="en-US" altLang="ko-KR" dirty="0" smtClean="0"/>
          </a:p>
          <a:p>
            <a:pPr lvl="1"/>
            <a:r>
              <a:rPr lang="ko-KR" altLang="en-US" dirty="0"/>
              <a:t>유통시장은 거래소시장과 장외시장으로 </a:t>
            </a:r>
            <a:r>
              <a:rPr lang="ko-KR" altLang="en-US" dirty="0" smtClean="0"/>
              <a:t>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거래소시장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금융상품을 판매하고 </a:t>
            </a:r>
            <a:r>
              <a:rPr lang="ko-KR" altLang="en-US" dirty="0"/>
              <a:t>구입하는 장소와 거래의 형식이 일정하게 </a:t>
            </a:r>
            <a:r>
              <a:rPr lang="ko-KR" altLang="en-US" dirty="0" smtClean="0"/>
              <a:t>표준화</a:t>
            </a:r>
            <a:endParaRPr lang="en-US" altLang="ko-KR" dirty="0" smtClean="0"/>
          </a:p>
          <a:p>
            <a:pPr lvl="2"/>
            <a:r>
              <a:rPr lang="ko-KR" altLang="en-US" dirty="0"/>
              <a:t>거래의 </a:t>
            </a:r>
            <a:r>
              <a:rPr lang="ko-KR" altLang="en-US" dirty="0" smtClean="0"/>
              <a:t>익명성 보장</a:t>
            </a:r>
            <a:endParaRPr lang="en-US" altLang="ko-KR" dirty="0" smtClean="0"/>
          </a:p>
          <a:p>
            <a:pPr lvl="2"/>
            <a:r>
              <a:rPr lang="ko-KR" altLang="en-US" dirty="0"/>
              <a:t>한국거래소에서는 주식</a:t>
            </a:r>
            <a:r>
              <a:rPr lang="en-US" altLang="ko-KR" dirty="0"/>
              <a:t>, </a:t>
            </a:r>
            <a:r>
              <a:rPr lang="ko-KR" altLang="en-US" dirty="0"/>
              <a:t>채권</a:t>
            </a:r>
            <a:r>
              <a:rPr lang="en-US" altLang="ko-KR" dirty="0"/>
              <a:t>, </a:t>
            </a:r>
            <a:r>
              <a:rPr lang="ko-KR" altLang="en-US" dirty="0" smtClean="0"/>
              <a:t>상장지수펀드</a:t>
            </a:r>
            <a:r>
              <a:rPr lang="en-US" altLang="ko-KR" sz="1200" dirty="0"/>
              <a:t>(ETF)</a:t>
            </a:r>
            <a:r>
              <a:rPr lang="en-US" altLang="ko-KR" dirty="0"/>
              <a:t>, </a:t>
            </a:r>
            <a:r>
              <a:rPr lang="ko-KR" altLang="en-US" dirty="0"/>
              <a:t>상장지수증권</a:t>
            </a:r>
            <a:r>
              <a:rPr lang="en-US" altLang="ko-KR" sz="1200" dirty="0"/>
              <a:t>(ETN) </a:t>
            </a:r>
            <a:r>
              <a:rPr lang="ko-KR" altLang="en-US" dirty="0"/>
              <a:t>및 파생상품 등을 모두 </a:t>
            </a:r>
            <a:r>
              <a:rPr lang="ko-KR" altLang="en-US" dirty="0" smtClean="0"/>
              <a:t>거래</a:t>
            </a:r>
            <a:endParaRPr lang="en-US" altLang="ko-KR" dirty="0"/>
          </a:p>
          <a:p>
            <a:pPr lvl="1"/>
            <a:r>
              <a:rPr lang="ko-KR" altLang="en-US" dirty="0" smtClean="0"/>
              <a:t>장외시장</a:t>
            </a:r>
            <a:endParaRPr lang="en-US" altLang="ko-KR" dirty="0" smtClean="0"/>
          </a:p>
          <a:p>
            <a:pPr lvl="2"/>
            <a:r>
              <a:rPr lang="ko-KR" altLang="en-US" dirty="0"/>
              <a:t>특정한 규칙 없이 거래 당사자간에 매매가 이루어지는 </a:t>
            </a:r>
            <a:r>
              <a:rPr lang="ko-KR" altLang="en-US" dirty="0" smtClean="0"/>
              <a:t>시장</a:t>
            </a:r>
            <a:endParaRPr lang="en-US" altLang="ko-KR" dirty="0" smtClean="0"/>
          </a:p>
          <a:p>
            <a:pPr lvl="2"/>
            <a:r>
              <a:rPr lang="ko-KR" altLang="en-US" dirty="0"/>
              <a:t>주로 증권회사를 매개로 거래가 </a:t>
            </a:r>
            <a:r>
              <a:rPr lang="ko-KR" altLang="en-US" dirty="0" smtClean="0"/>
              <a:t>이루어짐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7065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387</Words>
  <Application>Microsoft Office PowerPoint</Application>
  <PresentationFormat>와이드스크린</PresentationFormat>
  <Paragraphs>106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대학생활과 금융</vt:lpstr>
      <vt:lpstr>학습 개요 및 목표 </vt:lpstr>
      <vt:lpstr>금융상품</vt:lpstr>
      <vt:lpstr>금융상품</vt:lpstr>
      <vt:lpstr>금융 시장</vt:lpstr>
      <vt:lpstr>금융 시장</vt:lpstr>
      <vt:lpstr>금융 시장</vt:lpstr>
      <vt:lpstr>금융 시장</vt:lpstr>
      <vt:lpstr>금융 시장</vt:lpstr>
      <vt:lpstr>금융회사</vt:lpstr>
      <vt:lpstr>금융회사</vt:lpstr>
      <vt:lpstr>금융회사</vt:lpstr>
      <vt:lpstr>금융회사</vt:lpstr>
      <vt:lpstr>금융회사</vt:lpstr>
      <vt:lpstr>금융회사</vt:lpstr>
      <vt:lpstr>금융회사</vt:lpstr>
      <vt:lpstr>금융유관기관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대학생활과 금융</dc:title>
  <dc:creator>Seo Moonseog</dc:creator>
  <cp:lastModifiedBy>Moonseog</cp:lastModifiedBy>
  <cp:revision>8</cp:revision>
  <dcterms:created xsi:type="dcterms:W3CDTF">2021-02-17T03:04:03Z</dcterms:created>
  <dcterms:modified xsi:type="dcterms:W3CDTF">2021-02-18T02:58:05Z</dcterms:modified>
</cp:coreProperties>
</file>