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E67BE-5DD0-4EBC-B0FA-2319ED636E31}" v="116" dt="2021-02-17T04:43:41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Moonseog" userId="2ebd63dc5eff4e6c" providerId="LiveId" clId="{7E6E67BE-5DD0-4EBC-B0FA-2319ED636E31}"/>
    <pc:docChg chg="undo custSel addSld modSld">
      <pc:chgData name="Seo Moonseog" userId="2ebd63dc5eff4e6c" providerId="LiveId" clId="{7E6E67BE-5DD0-4EBC-B0FA-2319ED636E31}" dt="2021-02-17T04:43:41.334" v="718"/>
      <pc:docMkLst>
        <pc:docMk/>
      </pc:docMkLst>
      <pc:sldChg chg="modSp">
        <pc:chgData name="Seo Moonseog" userId="2ebd63dc5eff4e6c" providerId="LiveId" clId="{7E6E67BE-5DD0-4EBC-B0FA-2319ED636E31}" dt="2021-02-17T04:42:02.571" v="712"/>
        <pc:sldMkLst>
          <pc:docMk/>
          <pc:sldMk cId="2226692283" sldId="25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2" creationId="{2B664A3C-10BD-4E1B-B712-CB9F0B413C5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3" creationId="{7F3600DA-F3BC-4F1A-B22F-3C4307F5B38A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351667458" sldId="25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67458" sldId="257"/>
            <ac:spMk id="2" creationId="{0E8E5154-E504-4E27-874D-BD8D9844C49D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1185937274" sldId="25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2" creationId="{A0508CD4-304D-402D-8B5C-7524678F8930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3" creationId="{53F9D0EB-00B7-469D-A21A-B22550F7B58E}"/>
          </ac:spMkLst>
        </pc:spChg>
      </pc:sldChg>
      <pc:sldChg chg="modSp">
        <pc:chgData name="Seo Moonseog" userId="2ebd63dc5eff4e6c" providerId="LiveId" clId="{7E6E67BE-5DD0-4EBC-B0FA-2319ED636E31}" dt="2021-02-17T04:43:41.334" v="718"/>
        <pc:sldMkLst>
          <pc:docMk/>
          <pc:sldMk cId="4000708692" sldId="25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000708692" sldId="259"/>
            <ac:spMk id="2" creationId="{43D3B5CD-17C7-4831-92F7-72E96DF3DFD5}"/>
          </ac:spMkLst>
        </pc:spChg>
        <pc:spChg chg="mod">
          <ac:chgData name="Seo Moonseog" userId="2ebd63dc5eff4e6c" providerId="LiveId" clId="{7E6E67BE-5DD0-4EBC-B0FA-2319ED636E31}" dt="2021-02-17T04:43:41.334" v="718"/>
          <ac:spMkLst>
            <pc:docMk/>
            <pc:sldMk cId="4000708692" sldId="259"/>
            <ac:spMk id="3" creationId="{38D5AB68-F10F-4A1A-B1CC-C4CE0F06583C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2198836454" sldId="26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2" creationId="{C2728133-1232-4832-A3C4-564BCDFD022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3" creationId="{55281004-4FD3-4535-981B-F9D06D7A8DC1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92272726" sldId="26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92272726" sldId="261"/>
            <ac:spMk id="2" creationId="{35EDC6C1-9841-426E-96AC-15FB01A9EA68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01863631" sldId="262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01863631" sldId="262"/>
            <ac:spMk id="2" creationId="{35EDC6C1-9841-426E-96AC-15FB01A9EA68}"/>
          </ac:spMkLst>
        </pc:spChg>
      </pc:sldChg>
      <pc:sldChg chg="modSp mod">
        <pc:chgData name="Seo Moonseog" userId="2ebd63dc5eff4e6c" providerId="LiveId" clId="{7E6E67BE-5DD0-4EBC-B0FA-2319ED636E31}" dt="2021-02-17T04:42:02.571" v="712"/>
        <pc:sldMkLst>
          <pc:docMk/>
          <pc:sldMk cId="3937403924" sldId="263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937403924" sldId="263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1:27.160" v="688" actId="20577"/>
          <ac:spMkLst>
            <pc:docMk/>
            <pc:sldMk cId="3937403924" sldId="263"/>
            <ac:spMk id="3" creationId="{74918882-0D3D-43FB-B3C4-69A854C35440}"/>
          </ac:spMkLst>
        </pc:spChg>
        <pc:picChg chg="mod">
          <ac:chgData name="Seo Moonseog" userId="2ebd63dc5eff4e6c" providerId="LiveId" clId="{7E6E67BE-5DD0-4EBC-B0FA-2319ED636E31}" dt="2021-02-17T03:58:53.125" v="1" actId="1076"/>
          <ac:picMkLst>
            <pc:docMk/>
            <pc:sldMk cId="3937403924" sldId="263"/>
            <ac:picMk id="4" creationId="{28CF2AB0-CD13-4C51-B95E-B433DA750D0E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881335306" sldId="264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881335306" sldId="264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3:11.730" v="87" actId="6549"/>
          <ac:spMkLst>
            <pc:docMk/>
            <pc:sldMk cId="881335306" sldId="264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3:59:02.656" v="3" actId="478"/>
          <ac:picMkLst>
            <pc:docMk/>
            <pc:sldMk cId="881335306" sldId="264"/>
            <ac:picMk id="4" creationId="{28CF2AB0-CD13-4C51-B95E-B433DA750D0E}"/>
          </ac:picMkLst>
        </pc:pic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2468232123" sldId="265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468232123" sldId="265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5:18.567" v="162" actId="6549"/>
          <ac:spMkLst>
            <pc:docMk/>
            <pc:sldMk cId="2468232123" sldId="265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1336469229" sldId="26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336469229" sldId="266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7:45.600" v="213" actId="20577"/>
          <ac:spMkLst>
            <pc:docMk/>
            <pc:sldMk cId="1336469229" sldId="266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07:36.389" v="188" actId="1076"/>
          <ac:picMkLst>
            <pc:docMk/>
            <pc:sldMk cId="1336469229" sldId="266"/>
            <ac:picMk id="4" creationId="{78BA7019-8713-4656-BD8D-D96092BD459B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717681109" sldId="26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717681109" sldId="267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13:25.588" v="390"/>
          <ac:spMkLst>
            <pc:docMk/>
            <pc:sldMk cId="717681109" sldId="267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08:16.166" v="215" actId="478"/>
          <ac:picMkLst>
            <pc:docMk/>
            <pc:sldMk cId="717681109" sldId="267"/>
            <ac:picMk id="4" creationId="{78BA7019-8713-4656-BD8D-D96092BD459B}"/>
          </ac:picMkLst>
        </pc:picChg>
      </pc:sldChg>
      <pc:sldChg chg="modSp add mod">
        <pc:chgData name="Seo Moonseog" userId="2ebd63dc5eff4e6c" providerId="LiveId" clId="{7E6E67BE-5DD0-4EBC-B0FA-2319ED636E31}" dt="2021-02-17T04:42:02.999" v="713" actId="27636"/>
        <pc:sldMkLst>
          <pc:docMk/>
          <pc:sldMk cId="591838093" sldId="26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591838093" sldId="268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42:02.999" v="713" actId="27636"/>
          <ac:spMkLst>
            <pc:docMk/>
            <pc:sldMk cId="591838093" sldId="268"/>
            <ac:spMk id="3" creationId="{74918882-0D3D-43FB-B3C4-69A854C35440}"/>
          </ac:spMkLst>
        </pc:sp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4186947073" sldId="26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186947073" sldId="269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22:40.948" v="632" actId="27636"/>
          <ac:spMkLst>
            <pc:docMk/>
            <pc:sldMk cId="4186947073" sldId="269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3351612952" sldId="27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12952" sldId="270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6:04.078" v="690"/>
          <ac:spMkLst>
            <pc:docMk/>
            <pc:sldMk cId="3351612952" sldId="270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25:27.100" v="663" actId="1076"/>
          <ac:picMkLst>
            <pc:docMk/>
            <pc:sldMk cId="3351612952" sldId="270"/>
            <ac:picMk id="4" creationId="{43A8A375-3377-44D1-AD6C-59BB9C45FAA8}"/>
          </ac:picMkLst>
        </pc:picChg>
        <pc:picChg chg="add mod">
          <ac:chgData name="Seo Moonseog" userId="2ebd63dc5eff4e6c" providerId="LiveId" clId="{7E6E67BE-5DD0-4EBC-B0FA-2319ED636E31}" dt="2021-02-17T04:36:12.461" v="693" actId="1076"/>
          <ac:picMkLst>
            <pc:docMk/>
            <pc:sldMk cId="3351612952" sldId="270"/>
            <ac:picMk id="5" creationId="{6AC02083-99DF-4E11-B4BE-D2159B98BBE7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3215051193" sldId="27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215051193" sldId="271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9:11.344" v="708" actId="6549"/>
          <ac:spMkLst>
            <pc:docMk/>
            <pc:sldMk cId="3215051193" sldId="271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25:56.486" v="665" actId="478"/>
          <ac:picMkLst>
            <pc:docMk/>
            <pc:sldMk cId="3215051193" sldId="271"/>
            <ac:picMk id="4" creationId="{43A8A375-3377-44D1-AD6C-59BB9C45FAA8}"/>
          </ac:picMkLst>
        </pc:picChg>
        <pc:picChg chg="del">
          <ac:chgData name="Seo Moonseog" userId="2ebd63dc5eff4e6c" providerId="LiveId" clId="{7E6E67BE-5DD0-4EBC-B0FA-2319ED636E31}" dt="2021-02-17T04:26:05.875" v="685" actId="478"/>
          <ac:picMkLst>
            <pc:docMk/>
            <pc:sldMk cId="3215051193" sldId="271"/>
            <ac:picMk id="5" creationId="{6AC02083-99DF-4E11-B4BE-D2159B98B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5DF4-F343-4CEB-B8A2-8992EB4E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6FCC-B97D-42AE-A2B8-60E076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2326-1EC8-433A-A684-21613A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1556-95D4-43DD-AA4C-8338674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0A06-DA91-4AD0-901B-874E9C8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7336-EB70-4161-98BC-818699F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C55B-9465-468A-A6A0-2D7D07C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79FC-2371-4E65-B737-B40AE87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85AF5-74B1-41C2-AB37-0BFAA8E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8031-6A69-4901-B4C7-5C3CCE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88521-84D6-4292-8678-480138D3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41A7-DC95-4CCD-A38F-2E5E9628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B661-33C2-4B73-A6FE-80BDB0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99C4-6536-4D35-A7EA-036CAB4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1F38-637B-47D6-B606-0315983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40F7-5ED4-4EB4-BD61-1745CEE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BDCA6-70B6-4C52-81D2-382E3C27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592C-D36A-4834-8978-699985B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757-C5C4-4FF9-9A5E-E049E3A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FB20E-6C50-4516-A993-9FE2617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E9C2-C338-4051-B152-86ABE52B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95E3A-DCC6-46F9-A671-E77FD1C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A982-DF0B-4E8F-997A-2ED25E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8752-7345-49B8-805C-5A6DAA0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EA7D-5966-4B12-B413-CB3E941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1020-F7D2-4214-BC15-EEFA49C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01B2-8A80-404B-B38A-20BEADCA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083FC-2599-4D7F-8BFA-A6B168A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757D0-E41B-439F-874B-C94A01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1FC86-C2FE-4298-9323-6488AE93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E0DF5-D157-4578-895C-563F32A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2272-E56D-4EE4-A825-98B6D3F4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A98F-AE50-425D-B2D4-5ACBC724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F81C-4348-4C4F-9B0C-25FC5952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13E-5600-435E-9656-4D6C2538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07EDC-557D-4DC9-8067-B919EE9C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E9B1-F9EE-4CE2-9299-B55ADF7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F8071-49DA-47D8-82EA-A348F48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CDB0E-C495-49D9-B95F-238C66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10F0-EA9D-41E0-8748-9792CC3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A6EB9-0081-46BE-AEF6-AD4E07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66A667-0C82-4920-B24D-29B9674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6BA0-C73D-442B-ABFC-829252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8F47-2EB1-44D0-98A7-42C2D4A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D7E4A-4CAC-48BF-BFA7-99D1858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2A7A-0E71-47CA-8A3D-11C6E8D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5AD7-2659-4DA7-9D58-2B895ED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6BA2E-DF76-4CB0-9D25-6B73E638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6B55-A095-4832-8A80-3F726C2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AD12-D893-47CC-B755-BC8A3E9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8826D-A85E-4662-AF7F-DE004A6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3498F-8198-438E-A725-8E1D06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1586-4E9F-4533-8C4B-DE119138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C2348-D6EE-4E47-AABF-749E442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6AA53-B49B-4CB8-92C6-B303E2D3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736B-8FFC-48B5-B459-2B78052F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18C-A900-438F-937D-C9A893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260F-77E5-43E6-8258-FA5270D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D928F-B7A3-438F-B2AE-F6D9E9C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C607-C440-4173-BD0C-D9338652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D5A53-1EE0-4C7B-9986-C2BCB3B5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437E-A18D-4809-A17B-39E0AB0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1408-781D-440B-9302-972DB80C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4A3C-10BD-4E1B-B712-CB9F0B41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대학생활과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00DA-F3BC-4F1A-B22F-3C4307F5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저축의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6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저축상품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요구불예금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예금자의 지급 </a:t>
            </a:r>
            <a:r>
              <a:rPr lang="ko-KR" altLang="en-US" dirty="0"/>
              <a:t>청구가 있으면 조건없이 지급해야 하는 </a:t>
            </a:r>
            <a:r>
              <a:rPr lang="ko-KR" altLang="en-US" dirty="0" smtClean="0"/>
              <a:t>예금</a:t>
            </a:r>
            <a:endParaRPr lang="en-US" altLang="ko-KR" dirty="0" smtClean="0"/>
          </a:p>
          <a:p>
            <a:pPr lvl="2"/>
            <a:r>
              <a:rPr lang="ko-KR" altLang="en-US" dirty="0"/>
              <a:t>고객의 지급결제 편의 </a:t>
            </a:r>
            <a:r>
              <a:rPr lang="ko-KR" altLang="en-US" dirty="0" smtClean="0"/>
              <a:t>도모 </a:t>
            </a:r>
            <a:r>
              <a:rPr lang="ko-KR" altLang="en-US" dirty="0"/>
              <a:t>또는 일시적 보관을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/>
            <a:r>
              <a:rPr lang="ko-KR" altLang="en-US" dirty="0"/>
              <a:t>당좌예금</a:t>
            </a:r>
            <a:r>
              <a:rPr lang="en-US" altLang="ko-KR" dirty="0"/>
              <a:t>, </a:t>
            </a:r>
            <a:r>
              <a:rPr lang="ko-KR" altLang="en-US" dirty="0"/>
              <a:t>보통예금</a:t>
            </a:r>
            <a:r>
              <a:rPr lang="en-US" altLang="ko-KR" dirty="0"/>
              <a:t>, </a:t>
            </a:r>
            <a:r>
              <a:rPr lang="ko-KR" altLang="en-US" dirty="0" err="1"/>
              <a:t>공공예금</a:t>
            </a:r>
            <a:r>
              <a:rPr lang="en-US" altLang="ko-KR" dirty="0"/>
              <a:t>, </a:t>
            </a:r>
            <a:r>
              <a:rPr lang="ko-KR" altLang="en-US" dirty="0" err="1" smtClean="0"/>
              <a:t>국고예금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저축성예금</a:t>
            </a:r>
            <a:endParaRPr lang="en-US" altLang="ko-KR" dirty="0" smtClean="0"/>
          </a:p>
          <a:p>
            <a:pPr lvl="2"/>
            <a:r>
              <a:rPr lang="ko-KR" altLang="en-US" dirty="0"/>
              <a:t>저축 및 이자수입을 주된 목적으로 </a:t>
            </a:r>
            <a:r>
              <a:rPr lang="ko-KR" altLang="en-US" dirty="0" smtClean="0"/>
              <a:t>하며 </a:t>
            </a:r>
            <a:r>
              <a:rPr lang="ko-KR" altLang="en-US" dirty="0"/>
              <a:t>예금의 납입 및 </a:t>
            </a:r>
            <a:r>
              <a:rPr lang="ko-KR" altLang="en-US" dirty="0" err="1"/>
              <a:t>인출방법에</a:t>
            </a:r>
            <a:r>
              <a:rPr lang="ko-KR" altLang="en-US" dirty="0"/>
              <a:t> 대해 특정 조건이 있는 기한부 </a:t>
            </a:r>
            <a:r>
              <a:rPr lang="ko-KR" altLang="en-US" dirty="0" smtClean="0"/>
              <a:t>예금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정기예금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금전신탁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재산형성저축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주택청약종합저축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금융실명거래 </a:t>
            </a:r>
            <a:r>
              <a:rPr lang="ko-KR" altLang="en-US" dirty="0"/>
              <a:t>및 비밀보장에 관한 </a:t>
            </a:r>
            <a:r>
              <a:rPr lang="ko-KR" altLang="en-US" dirty="0" err="1"/>
              <a:t>법률’에</a:t>
            </a:r>
            <a:r>
              <a:rPr lang="ko-KR" altLang="en-US" dirty="0"/>
              <a:t> 의하여 금융거래는 </a:t>
            </a:r>
            <a:r>
              <a:rPr lang="ko-KR" altLang="en-US" dirty="0" smtClean="0"/>
              <a:t>반드시 실명으로 거래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대포통장 불법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5469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저축상품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요구불예금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보통예금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MMDA</a:t>
            </a:r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80" y="3355587"/>
            <a:ext cx="7076910" cy="171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6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저축상품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저축성 예금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정기예금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정기적금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주택청약종합저축</a:t>
            </a:r>
            <a:endParaRPr lang="en-US" altLang="ko-KR" dirty="0" smtClean="0"/>
          </a:p>
          <a:p>
            <a:pPr lvl="2"/>
            <a:r>
              <a:rPr lang="ko-KR" altLang="en-US" dirty="0"/>
              <a:t>특정 </a:t>
            </a:r>
            <a:r>
              <a:rPr lang="ko-KR" altLang="en-US" dirty="0" smtClean="0"/>
              <a:t>계층에게만 </a:t>
            </a:r>
            <a:r>
              <a:rPr lang="ko-KR" altLang="en-US" dirty="0"/>
              <a:t>가입을 허용하면서 각종 </a:t>
            </a:r>
            <a:r>
              <a:rPr lang="ko-KR" altLang="en-US" dirty="0" smtClean="0"/>
              <a:t>혜택이 주어지는 </a:t>
            </a:r>
            <a:r>
              <a:rPr lang="ko-KR" altLang="en-US" dirty="0"/>
              <a:t>목적형 </a:t>
            </a:r>
            <a:r>
              <a:rPr lang="ko-KR" altLang="en-US" dirty="0" smtClean="0"/>
              <a:t>정기적금</a:t>
            </a:r>
            <a:endParaRPr lang="en-US" altLang="ko-KR" dirty="0" smtClean="0"/>
          </a:p>
          <a:p>
            <a:pPr lvl="2"/>
            <a:r>
              <a:rPr lang="ko-KR" altLang="en-US" dirty="0"/>
              <a:t>신규분양 </a:t>
            </a:r>
            <a:r>
              <a:rPr lang="ko-KR" altLang="en-US" dirty="0" smtClean="0"/>
              <a:t>아파트 청약에 </a:t>
            </a:r>
            <a:r>
              <a:rPr lang="ko-KR" altLang="en-US" dirty="0"/>
              <a:t>필요한 저축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38" y="2411759"/>
            <a:ext cx="5947541" cy="166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3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저축상품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22284" y="181681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주거래은행 정하기</a:t>
            </a:r>
            <a:endParaRPr lang="en-US" altLang="ko-KR" dirty="0" smtClean="0"/>
          </a:p>
          <a:p>
            <a:r>
              <a:rPr lang="ko-KR" altLang="en-US" dirty="0" smtClean="0"/>
              <a:t>세금우대활용하기</a:t>
            </a:r>
            <a:endParaRPr lang="en-US" altLang="ko-KR" dirty="0" smtClean="0"/>
          </a:p>
          <a:p>
            <a:r>
              <a:rPr lang="ko-KR" altLang="en-US" dirty="0" smtClean="0"/>
              <a:t>만기된 예</a:t>
            </a:r>
            <a:r>
              <a:rPr lang="en-US" altLang="ko-KR" dirty="0" smtClean="0"/>
              <a:t>.</a:t>
            </a:r>
            <a:r>
              <a:rPr lang="ko-KR" altLang="en-US" dirty="0" smtClean="0"/>
              <a:t>적금 바로 찾기</a:t>
            </a:r>
            <a:endParaRPr lang="en-US" altLang="ko-KR" dirty="0" smtClean="0"/>
          </a:p>
          <a:p>
            <a:r>
              <a:rPr lang="ko-KR" altLang="en-US" dirty="0" smtClean="0"/>
              <a:t>예금금리 </a:t>
            </a:r>
            <a:r>
              <a:rPr lang="ko-KR" altLang="en-US" dirty="0" err="1" smtClean="0"/>
              <a:t>변동내역</a:t>
            </a:r>
            <a:r>
              <a:rPr lang="ko-KR" altLang="en-US" dirty="0" smtClean="0"/>
              <a:t> 통보 서비스 활용하기</a:t>
            </a:r>
            <a:endParaRPr lang="en-US" altLang="ko-KR" dirty="0" smtClean="0"/>
          </a:p>
          <a:p>
            <a:r>
              <a:rPr lang="ko-KR" altLang="en-US" dirty="0" smtClean="0"/>
              <a:t>자동화기기 이용하기</a:t>
            </a:r>
            <a:endParaRPr lang="en-US" altLang="ko-KR" dirty="0" smtClean="0"/>
          </a:p>
          <a:p>
            <a:r>
              <a:rPr lang="ko-KR" altLang="en-US" dirty="0" smtClean="0"/>
              <a:t>엉뚱한 계좌로 송금한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일방적 거래 취소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이체 실행 은행에 통보 후 상대방 반환 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상대방이 반환을 거부하는 경우 소송 제기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잘못 </a:t>
            </a:r>
            <a:r>
              <a:rPr lang="ko-KR" altLang="en-US" dirty="0" err="1" smtClean="0"/>
              <a:t>송금받은</a:t>
            </a:r>
            <a:r>
              <a:rPr lang="ko-KR" altLang="en-US" dirty="0" smtClean="0"/>
              <a:t> 돈을 임의로 사용하면 소송비용 부담 및 횡령죄</a:t>
            </a:r>
            <a:endParaRPr lang="en-US" altLang="ko-KR" dirty="0" smtClean="0"/>
          </a:p>
          <a:p>
            <a:r>
              <a:rPr lang="ko-KR" altLang="en-US" dirty="0" smtClean="0"/>
              <a:t>계좌정보 통합관리서비스</a:t>
            </a:r>
            <a:r>
              <a:rPr lang="en-US" altLang="ko-KR" dirty="0" smtClean="0"/>
              <a:t>(https://www.patinfo.or.kr)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8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예금자 보호 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22284" y="1816812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금융회사도 도산할 수 있음</a:t>
            </a:r>
            <a:endParaRPr lang="en-US" altLang="ko-KR" dirty="0" smtClean="0"/>
          </a:p>
          <a:p>
            <a:r>
              <a:rPr lang="ko-KR" altLang="en-US" dirty="0" smtClean="0"/>
              <a:t>도산 조짐이 보일 시 예금인출쇄도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뱅크런</a:t>
            </a:r>
            <a:r>
              <a:rPr lang="en-US" altLang="ko-KR" dirty="0" smtClean="0"/>
              <a:t>: bank-run)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ko-KR" altLang="en-US" dirty="0" smtClean="0"/>
              <a:t>금융시스템 전체 붕괴</a:t>
            </a:r>
            <a:endParaRPr lang="en-US" altLang="ko-KR" dirty="0" smtClean="0"/>
          </a:p>
          <a:p>
            <a:r>
              <a:rPr lang="ko-KR" altLang="en-US" dirty="0" smtClean="0"/>
              <a:t>이런 사태를 방지하기 위해 예금자를 보호하기 위한 제도적 장치 필요</a:t>
            </a:r>
            <a:endParaRPr lang="en-US" altLang="ko-KR" dirty="0" smtClean="0"/>
          </a:p>
          <a:p>
            <a:r>
              <a:rPr lang="ko-KR" altLang="en-US" dirty="0" smtClean="0"/>
              <a:t>예금보험제도</a:t>
            </a:r>
            <a:endParaRPr lang="en-US" altLang="ko-KR" dirty="0" smtClean="0"/>
          </a:p>
          <a:p>
            <a:pPr lvl="1"/>
            <a:r>
              <a:rPr lang="ko-KR" altLang="en-US" dirty="0"/>
              <a:t>예금보험기관이 예금을 취급하는 금융기관으로부터 일정한 보험료를 미리 </a:t>
            </a:r>
            <a:r>
              <a:rPr lang="ko-KR" altLang="en-US" dirty="0" smtClean="0"/>
              <a:t>징수해 </a:t>
            </a:r>
            <a:r>
              <a:rPr lang="ko-KR" altLang="en-US" dirty="0"/>
              <a:t>두었다가 금융기관이 지급불능의 상태에 처했을 때 예금을 대신 </a:t>
            </a:r>
            <a:r>
              <a:rPr lang="ko-KR" altLang="en-US" dirty="0" smtClean="0"/>
              <a:t>지급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138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예금자 보호 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22284" y="1816812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우리나라의 예금보험 제도</a:t>
            </a:r>
            <a:endParaRPr lang="en-US" altLang="ko-KR" dirty="0" smtClean="0"/>
          </a:p>
          <a:p>
            <a:pPr lvl="1"/>
            <a:r>
              <a:rPr lang="ko-KR" altLang="en-US" dirty="0"/>
              <a:t>금융회사가 지급 불능 상태가 되더라도 대부분의 예금이나 </a:t>
            </a:r>
            <a:r>
              <a:rPr lang="ko-KR" altLang="en-US" dirty="0" smtClean="0"/>
              <a:t>보험</a:t>
            </a:r>
            <a:r>
              <a:rPr lang="en-US" altLang="ko-KR" dirty="0"/>
              <a:t>, </a:t>
            </a:r>
            <a:r>
              <a:rPr lang="ko-KR" altLang="en-US" dirty="0"/>
              <a:t>그리고 일부 투자금에 대해 </a:t>
            </a:r>
            <a:r>
              <a:rPr lang="en-US" altLang="ko-KR" dirty="0"/>
              <a:t>1</a:t>
            </a:r>
            <a:r>
              <a:rPr lang="ko-KR" altLang="en-US" dirty="0"/>
              <a:t>인당 최고 </a:t>
            </a:r>
            <a:r>
              <a:rPr lang="en-US" altLang="ko-KR" dirty="0"/>
              <a:t>5,000</a:t>
            </a:r>
            <a:r>
              <a:rPr lang="ko-KR" altLang="en-US" dirty="0"/>
              <a:t>만원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smtClean="0"/>
              <a:t>예금보험공사에 의해 </a:t>
            </a:r>
            <a:r>
              <a:rPr lang="ko-KR" altLang="en-US" dirty="0"/>
              <a:t>대신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금융상품 선택 시 예금보험 대상 여부 확인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86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예금자 보호 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22284" y="1816812"/>
            <a:ext cx="10515600" cy="4351338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46" y="0"/>
            <a:ext cx="5893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54-E504-4E27-874D-BD8D98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 및 목표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415381"/>
            <a:ext cx="108394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경제활동을 통하여 얻은 대가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경제활동의 종류에 따라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근로소득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사업소득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재산소득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이전소득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101" y="2764221"/>
            <a:ext cx="6961769" cy="41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소비와 저축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현명한 소비</a:t>
            </a:r>
            <a:endParaRPr lang="en-US" altLang="ko-KR" dirty="0" smtClean="0"/>
          </a:p>
          <a:p>
            <a:pPr lvl="2"/>
            <a:r>
              <a:rPr lang="ko-KR" altLang="en-US" dirty="0"/>
              <a:t>인간의 행복은 </a:t>
            </a:r>
            <a:r>
              <a:rPr lang="ko-KR" altLang="en-US" dirty="0" smtClean="0"/>
              <a:t>소득 그 </a:t>
            </a:r>
            <a:r>
              <a:rPr lang="ko-KR" altLang="en-US" dirty="0"/>
              <a:t>자체보다 번 돈으로 할 수 있는 많은 활동에 의해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/>
            <a:r>
              <a:rPr lang="ko-KR" altLang="en-US" dirty="0"/>
              <a:t>자신의 행복을 극대화하기 위해서는 </a:t>
            </a:r>
            <a:r>
              <a:rPr lang="ko-KR" altLang="en-US" dirty="0" smtClean="0">
                <a:solidFill>
                  <a:srgbClr val="FF0000"/>
                </a:solidFill>
              </a:rPr>
              <a:t>합리적인 소비생활</a:t>
            </a:r>
            <a:r>
              <a:rPr lang="ko-KR" altLang="en-US" dirty="0" smtClean="0"/>
              <a:t>을 </a:t>
            </a:r>
            <a:r>
              <a:rPr lang="ko-KR" altLang="en-US" dirty="0"/>
              <a:t>영위할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3"/>
            <a:r>
              <a:rPr lang="ko-KR" altLang="en-US" dirty="0"/>
              <a:t>장기적인 관점이란 소비자가 오늘의 </a:t>
            </a:r>
            <a:r>
              <a:rPr lang="ko-KR" altLang="en-US" dirty="0" err="1"/>
              <a:t>소비뿐만</a:t>
            </a:r>
            <a:r>
              <a:rPr lang="ko-KR" altLang="en-US" dirty="0"/>
              <a:t> 아니라 내일의 소비도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모방소비를</a:t>
            </a:r>
            <a:r>
              <a:rPr lang="ko-KR" altLang="en-US" dirty="0" smtClean="0"/>
              <a:t> 지양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사회에 </a:t>
            </a:r>
            <a:r>
              <a:rPr lang="ko-KR" altLang="en-US" dirty="0"/>
              <a:t>도움이 되는 </a:t>
            </a:r>
            <a:r>
              <a:rPr lang="ko-KR" altLang="en-US" dirty="0" smtClean="0"/>
              <a:t>이기적이지 </a:t>
            </a:r>
            <a:r>
              <a:rPr lang="ko-KR" altLang="en-US" dirty="0"/>
              <a:t>않은 </a:t>
            </a:r>
            <a:r>
              <a:rPr lang="ko-KR" altLang="en-US" dirty="0" smtClean="0"/>
              <a:t>소비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39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저축과 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현재의 </a:t>
            </a:r>
            <a:r>
              <a:rPr lang="ko-KR" altLang="en-US" dirty="0"/>
              <a:t>소비를 포기하고 미래로 소득을 </a:t>
            </a:r>
            <a:r>
              <a:rPr lang="ko-KR" altLang="en-US" dirty="0" smtClean="0"/>
              <a:t>이전하는 행위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투자도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저축의 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예정된 </a:t>
            </a:r>
            <a:r>
              <a:rPr lang="ko-KR" altLang="en-US" dirty="0"/>
              <a:t>일자에 이자 및 원금을 확실하게 회수하여 계획했던 </a:t>
            </a:r>
            <a:r>
              <a:rPr lang="ko-KR" altLang="en-US" dirty="0" smtClean="0"/>
              <a:t>미래 </a:t>
            </a:r>
            <a:r>
              <a:rPr lang="ko-KR" altLang="en-US" dirty="0"/>
              <a:t>소비에 사용하는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투자의 경우에는 미래의 현금흐름에 불확실성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리스크</a:t>
            </a:r>
            <a:r>
              <a:rPr lang="en-US" altLang="ko-KR" dirty="0" smtClean="0"/>
              <a:t>, risk)</a:t>
            </a:r>
            <a:r>
              <a:rPr lang="ko-KR" altLang="en-US" dirty="0" smtClean="0"/>
              <a:t> 존재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60" y="4873625"/>
            <a:ext cx="8715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저축과 이자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단리와</a:t>
            </a:r>
            <a:r>
              <a:rPr lang="ko-KR" altLang="en-US" dirty="0" smtClean="0"/>
              <a:t> 복리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단리</a:t>
            </a:r>
            <a:endParaRPr lang="en-US" altLang="ko-KR" dirty="0" smtClean="0"/>
          </a:p>
          <a:p>
            <a:pPr lvl="2"/>
            <a:r>
              <a:rPr lang="ko-KR" altLang="en-US" dirty="0"/>
              <a:t>오로지 원금에 대해서만 약정한 이율을 적용하여 </a:t>
            </a:r>
            <a:r>
              <a:rPr lang="ko-KR" altLang="en-US" dirty="0" smtClean="0"/>
              <a:t>이자를 계산하는 방법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67" y="3481388"/>
            <a:ext cx="3609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저축과 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원금과</a:t>
            </a:r>
            <a:r>
              <a:rPr lang="en-US" altLang="ko-KR" dirty="0"/>
              <a:t> </a:t>
            </a:r>
            <a:r>
              <a:rPr lang="ko-KR" altLang="en-US" dirty="0" smtClean="0"/>
              <a:t>이자가 재투자되어 이자에도 이자가 붙음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47" y="3089608"/>
            <a:ext cx="4318766" cy="32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저축과 이자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단리와</a:t>
            </a:r>
            <a:r>
              <a:rPr lang="ko-KR" altLang="en-US" dirty="0" smtClean="0"/>
              <a:t> 복리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72</a:t>
            </a:r>
            <a:r>
              <a:rPr lang="ko-KR" altLang="en-US" dirty="0" smtClean="0"/>
              <a:t>법칙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72/</a:t>
            </a:r>
            <a:r>
              <a:rPr lang="ko-KR" altLang="en-US" dirty="0" smtClean="0"/>
              <a:t>금리</a:t>
            </a:r>
            <a:r>
              <a:rPr lang="en-US" altLang="ko-KR" dirty="0" smtClean="0"/>
              <a:t>=</a:t>
            </a:r>
            <a:r>
              <a:rPr lang="ko-KR" altLang="en-US" dirty="0" smtClean="0"/>
              <a:t>원금이 두배가 되는 시기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579" y="1581141"/>
            <a:ext cx="6027026" cy="36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1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저축과 인플레이션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인플레이션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지속적으로 물가가 상승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화폐 가치 하락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저축이 능사인가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저축과 세금</a:t>
            </a:r>
            <a:endParaRPr lang="en-US" altLang="ko-KR" dirty="0" smtClean="0"/>
          </a:p>
          <a:p>
            <a:pPr lvl="1"/>
            <a:r>
              <a:rPr lang="ko-KR" altLang="en-US" dirty="0"/>
              <a:t>금융거래 및 금융상품 매매에는 세금이 </a:t>
            </a:r>
            <a:r>
              <a:rPr lang="ko-KR" altLang="en-US" dirty="0" smtClean="0"/>
              <a:t>부과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이자소득을포함한 </a:t>
            </a:r>
            <a:r>
              <a:rPr lang="ko-KR" altLang="en-US" dirty="0"/>
              <a:t>금융소득에 대해서 분리과세</a:t>
            </a:r>
            <a:r>
              <a:rPr lang="en-US" altLang="ko-KR" sz="400" b="1" dirty="0"/>
              <a:t>4</a:t>
            </a:r>
            <a:r>
              <a:rPr lang="ko-KR" altLang="en-US" dirty="0"/>
              <a:t>를 통해 금융회사가 일률적으로 </a:t>
            </a:r>
            <a:r>
              <a:rPr lang="en-US" altLang="ko-KR" dirty="0"/>
              <a:t>14%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지방소득세를 </a:t>
            </a:r>
            <a:r>
              <a:rPr lang="ko-KR" altLang="en-US" sz="1600" dirty="0"/>
              <a:t>포함하면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15.4%)</a:t>
            </a:r>
            <a:r>
              <a:rPr lang="ko-KR" altLang="en-US" dirty="0"/>
              <a:t>를 원천징수하고 나머지를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비과세상품</a:t>
            </a:r>
            <a:endParaRPr lang="en-US" altLang="ko-KR" dirty="0" smtClean="0"/>
          </a:p>
          <a:p>
            <a:pPr lvl="2"/>
            <a:r>
              <a:rPr lang="ko-KR" altLang="en-US" dirty="0"/>
              <a:t>개인종합자산관리계좌</a:t>
            </a:r>
            <a:r>
              <a:rPr lang="en-US" altLang="ko-KR" dirty="0"/>
              <a:t>(ISA : </a:t>
            </a:r>
            <a:r>
              <a:rPr lang="en-US" altLang="ko-KR" dirty="0" err="1" smtClean="0"/>
              <a:t>IndividualSavings</a:t>
            </a:r>
            <a:r>
              <a:rPr lang="en-US" altLang="ko-KR" dirty="0" smtClean="0"/>
              <a:t> Account)</a:t>
            </a:r>
          </a:p>
          <a:p>
            <a:pPr lvl="2"/>
            <a:r>
              <a:rPr lang="ko-KR" altLang="en-US" dirty="0" smtClean="0"/>
              <a:t>장기저축성보험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367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453</Words>
  <Application>Microsoft Office PowerPoint</Application>
  <PresentationFormat>와이드스크린</PresentationFormat>
  <Paragraphs>107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대학생활과 금융</vt:lpstr>
      <vt:lpstr>학습 개요 및 목표 </vt:lpstr>
      <vt:lpstr>소득, 소비, 저축</vt:lpstr>
      <vt:lpstr>소득, 소비, 저축</vt:lpstr>
      <vt:lpstr>소득, 소비, 저축</vt:lpstr>
      <vt:lpstr>저축의 가치</vt:lpstr>
      <vt:lpstr>저축의 가치</vt:lpstr>
      <vt:lpstr>저축의 가치</vt:lpstr>
      <vt:lpstr>저축의 가치</vt:lpstr>
      <vt:lpstr>저축상품</vt:lpstr>
      <vt:lpstr>저축상품</vt:lpstr>
      <vt:lpstr>저축상품</vt:lpstr>
      <vt:lpstr>저축상품</vt:lpstr>
      <vt:lpstr>예금자 보호 제도</vt:lpstr>
      <vt:lpstr>예금자 보호 제도</vt:lpstr>
      <vt:lpstr>예금자 보호 제도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대학생활과 금융</dc:title>
  <dc:creator>Seo Moonseog</dc:creator>
  <cp:lastModifiedBy>Moonseog</cp:lastModifiedBy>
  <cp:revision>15</cp:revision>
  <dcterms:created xsi:type="dcterms:W3CDTF">2021-02-17T03:04:03Z</dcterms:created>
  <dcterms:modified xsi:type="dcterms:W3CDTF">2021-02-18T03:46:20Z</dcterms:modified>
</cp:coreProperties>
</file>