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E67BE-5DD0-4EBC-B0FA-2319ED636E31}" v="116" dt="2021-02-17T04:43:41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금융투자의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금융투자상품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증권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파생상품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증권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지분증권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채권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채무증권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펀드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수익증권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주식의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주식회사가 </a:t>
            </a:r>
            <a:r>
              <a:rPr lang="ko-KR" altLang="en-US" dirty="0"/>
              <a:t>발행한 </a:t>
            </a:r>
            <a:r>
              <a:rPr lang="ko-KR" altLang="en-US" dirty="0" smtClean="0"/>
              <a:t>출자증권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주식회사는 주주들에게 자본금 명목으로 </a:t>
            </a:r>
            <a:r>
              <a:rPr lang="ko-KR" altLang="en-US" dirty="0"/>
              <a:t>돈을 받고 그 대가로 주식을 </a:t>
            </a:r>
            <a:r>
              <a:rPr lang="ko-KR" altLang="en-US" dirty="0" smtClean="0"/>
              <a:t>발행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6633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주식의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주주 권리 및 책임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주식 </a:t>
            </a:r>
            <a:r>
              <a:rPr lang="ko-KR" altLang="en-US" dirty="0" err="1" smtClean="0"/>
              <a:t>보유수에</a:t>
            </a:r>
            <a:r>
              <a:rPr lang="ko-KR" altLang="en-US" dirty="0" smtClean="0"/>
              <a:t> </a:t>
            </a:r>
            <a:r>
              <a:rPr lang="ko-KR" altLang="en-US" dirty="0"/>
              <a:t>따라 회사의 순이익과 순자산에 대한 </a:t>
            </a:r>
            <a:r>
              <a:rPr lang="ko-KR" altLang="en-US" dirty="0" err="1" smtClean="0"/>
              <a:t>지분청구권</a:t>
            </a:r>
            <a:endParaRPr lang="en-US" altLang="ko-KR" dirty="0" smtClean="0"/>
          </a:p>
          <a:p>
            <a:pPr lvl="2"/>
            <a:r>
              <a:rPr lang="ko-KR" altLang="en-US" dirty="0"/>
              <a:t>회사가 유상 또는 무상으로 신주를 발행할 경우 </a:t>
            </a:r>
            <a:r>
              <a:rPr lang="ko-KR" altLang="en-US" dirty="0" smtClean="0"/>
              <a:t>우선적으로 </a:t>
            </a:r>
            <a:r>
              <a:rPr lang="ko-KR" altLang="en-US" dirty="0"/>
              <a:t>신주를 인수할 수 있는 </a:t>
            </a:r>
            <a:r>
              <a:rPr lang="ko-KR" altLang="en-US" dirty="0" smtClean="0"/>
              <a:t>신주인수권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이익배당청구권</a:t>
            </a:r>
            <a:endParaRPr lang="en-US" altLang="ko-KR" dirty="0" smtClean="0"/>
          </a:p>
          <a:p>
            <a:pPr lvl="2"/>
            <a:r>
              <a:rPr lang="ko-KR" altLang="en-US" dirty="0"/>
              <a:t>잔여재산 </a:t>
            </a:r>
            <a:r>
              <a:rPr lang="ko-KR" altLang="en-US" dirty="0" err="1" smtClean="0"/>
              <a:t>분배청구권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주주총회 의결권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회계장부 </a:t>
            </a:r>
            <a:r>
              <a:rPr lang="ko-KR" altLang="en-US" dirty="0" smtClean="0">
                <a:solidFill>
                  <a:srgbClr val="FF0000"/>
                </a:solidFill>
              </a:rPr>
              <a:t>열람청구권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이사해임요구권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주주총회 </a:t>
            </a:r>
            <a:r>
              <a:rPr lang="ko-KR" altLang="en-US" dirty="0" err="1">
                <a:solidFill>
                  <a:srgbClr val="FF0000"/>
                </a:solidFill>
              </a:rPr>
              <a:t>소집요구권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주주는 유한책임을 원칙으로 하므로 출자한 자본액의 한도 </a:t>
            </a:r>
            <a:r>
              <a:rPr lang="ko-KR" altLang="en-US" dirty="0" smtClean="0"/>
              <a:t>내에서만 경제적 </a:t>
            </a:r>
            <a:r>
              <a:rPr lang="ko-KR" altLang="en-US" dirty="0"/>
              <a:t>책임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363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주식의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보통주와</a:t>
            </a:r>
            <a:r>
              <a:rPr lang="ko-KR" altLang="en-US" dirty="0" smtClean="0"/>
              <a:t> 우선주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보통주는</a:t>
            </a:r>
            <a:r>
              <a:rPr lang="ko-KR" altLang="en-US" dirty="0" smtClean="0"/>
              <a:t> 대부분의 권리를 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우선주는 이익배당이나 잔여재산 분배에 관한 우선적 지위 인정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우선주에는 의결권이 없음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854" y="3615004"/>
            <a:ext cx="5097517" cy="30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1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주식의 발행과 유통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발행시장</a:t>
            </a:r>
            <a:r>
              <a:rPr lang="en-US" altLang="ko-KR" dirty="0" smtClean="0"/>
              <a:t>(primary market)</a:t>
            </a:r>
          </a:p>
          <a:p>
            <a:pPr lvl="2"/>
            <a:r>
              <a:rPr lang="ko-KR" altLang="en-US" dirty="0"/>
              <a:t>기업이 새로운 주식을 발행하여 장기적으로 </a:t>
            </a:r>
            <a:r>
              <a:rPr lang="ko-KR" altLang="en-US" dirty="0" smtClean="0"/>
              <a:t>자기자본을조달하는 시장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직접발행</a:t>
            </a:r>
            <a:endParaRPr lang="en-US" altLang="ko-KR" dirty="0" smtClean="0"/>
          </a:p>
          <a:p>
            <a:pPr lvl="3"/>
            <a:r>
              <a:rPr lang="ko-KR" altLang="en-US" dirty="0"/>
              <a:t>발행기업이 중개기관을 거치지 않고 투자자에게 직접 주식을 팔아서 자금을 </a:t>
            </a:r>
            <a:r>
              <a:rPr lang="ko-KR" altLang="en-US" dirty="0" smtClean="0"/>
              <a:t>조달하는 방식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간접발행</a:t>
            </a:r>
            <a:endParaRPr lang="en-US" altLang="ko-KR" dirty="0" smtClean="0"/>
          </a:p>
          <a:p>
            <a:pPr lvl="3"/>
            <a:r>
              <a:rPr lang="ko-KR" altLang="en-US" dirty="0"/>
              <a:t>전문성과 판매망을 갖춘 중개기관을 </a:t>
            </a:r>
            <a:r>
              <a:rPr lang="ko-KR" altLang="en-US" dirty="0" smtClean="0"/>
              <a:t>거쳐 주식을 발행</a:t>
            </a:r>
            <a:endParaRPr lang="en-US" altLang="ko-KR" dirty="0" smtClean="0"/>
          </a:p>
          <a:p>
            <a:pPr lvl="1"/>
            <a:r>
              <a:rPr lang="ko-KR" altLang="en-US" dirty="0"/>
              <a:t>유통시장</a:t>
            </a:r>
            <a:r>
              <a:rPr lang="en-US" altLang="ko-KR" dirty="0"/>
              <a:t>(secondary market)</a:t>
            </a:r>
          </a:p>
          <a:p>
            <a:pPr lvl="2"/>
            <a:r>
              <a:rPr lang="ko-KR" altLang="en-US" dirty="0"/>
              <a:t>발행된 주식의 거래가 이루어지는 시장</a:t>
            </a:r>
            <a:endParaRPr lang="en-US" altLang="ko-KR" dirty="0"/>
          </a:p>
          <a:p>
            <a:pPr lvl="2"/>
            <a:r>
              <a:rPr lang="ko-KR" altLang="en-US" dirty="0"/>
              <a:t>유가증권시장</a:t>
            </a:r>
            <a:r>
              <a:rPr lang="en-US" altLang="ko-KR" dirty="0"/>
              <a:t>, </a:t>
            </a:r>
            <a:r>
              <a:rPr lang="ko-KR" altLang="en-US" dirty="0"/>
              <a:t>코스닥</a:t>
            </a:r>
            <a:r>
              <a:rPr lang="en-US" altLang="ko-KR" dirty="0"/>
              <a:t>, </a:t>
            </a:r>
            <a:r>
              <a:rPr lang="ko-KR" altLang="en-US" dirty="0" err="1"/>
              <a:t>코넥스</a:t>
            </a:r>
            <a:r>
              <a:rPr lang="en-US" altLang="ko-KR" dirty="0"/>
              <a:t>, </a:t>
            </a:r>
            <a:r>
              <a:rPr lang="ko-KR" altLang="en-US" dirty="0" smtClean="0"/>
              <a:t>프리보드시장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508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주식투자의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자본 이득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주식의 매매차익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배당금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기업 이익의 배분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주식투자의 위험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주식의 가격은 </a:t>
            </a:r>
            <a:r>
              <a:rPr lang="ko-KR" altLang="en-US" dirty="0" err="1"/>
              <a:t>매매체결에</a:t>
            </a:r>
            <a:r>
              <a:rPr lang="ko-KR" altLang="en-US" dirty="0"/>
              <a:t> 따라 매순간 바뀌므로 가격 변동에 의해 </a:t>
            </a:r>
            <a:r>
              <a:rPr lang="ko-KR" altLang="en-US" dirty="0" smtClean="0"/>
              <a:t>원금손실 가능</a:t>
            </a:r>
            <a:endParaRPr lang="en-US" altLang="ko-KR" dirty="0" smtClean="0"/>
          </a:p>
          <a:p>
            <a:pPr lvl="1"/>
            <a:r>
              <a:rPr lang="ko-KR" altLang="en-US" dirty="0"/>
              <a:t>주식이 상장 폐지되거나 </a:t>
            </a:r>
            <a:r>
              <a:rPr lang="ko-KR" altLang="en-US" dirty="0" smtClean="0"/>
              <a:t>기업이 </a:t>
            </a:r>
            <a:r>
              <a:rPr lang="ko-KR" altLang="en-US" dirty="0"/>
              <a:t>도산하여 주식이 </a:t>
            </a:r>
            <a:r>
              <a:rPr lang="ko-KR" altLang="en-US" dirty="0" smtClean="0"/>
              <a:t>휴지조각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환금성 위험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831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주식 거래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증권회사 계좌 개설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매체를 통해 주문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HTS/MTS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10" y="3741452"/>
            <a:ext cx="6268107" cy="23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4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매매체결 방법</a:t>
            </a:r>
            <a:endParaRPr lang="en-US" altLang="ko-KR" dirty="0" smtClean="0"/>
          </a:p>
          <a:p>
            <a:pPr lvl="1"/>
            <a:r>
              <a:rPr lang="ko-KR" altLang="en-US" dirty="0"/>
              <a:t>가격우선원칙과 시간우선원칙을 적용하여 개별경쟁으로 </a:t>
            </a:r>
            <a:r>
              <a:rPr lang="ko-KR" altLang="en-US" dirty="0" smtClean="0"/>
              <a:t>매매거</a:t>
            </a:r>
            <a:r>
              <a:rPr lang="ko-KR" altLang="en-US" sz="2400" dirty="0" smtClean="0"/>
              <a:t>래 체결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시초가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종가</a:t>
            </a:r>
            <a:endParaRPr lang="en-US" altLang="ko-KR" dirty="0" smtClean="0"/>
          </a:p>
          <a:p>
            <a:pPr lvl="2"/>
            <a:r>
              <a:rPr lang="ko-KR" altLang="en-US" dirty="0"/>
              <a:t>시간의 선후에 상관없이 일정 시간 동안 </a:t>
            </a:r>
            <a:r>
              <a:rPr lang="ko-KR" altLang="en-US" dirty="0" smtClean="0"/>
              <a:t>주문을 받아 </a:t>
            </a:r>
            <a:r>
              <a:rPr lang="ko-KR" altLang="en-US" dirty="0"/>
              <a:t>제시된 가격을 모아 단일가격으로 가격이 결정되는 동시호가제도를 </a:t>
            </a:r>
            <a:r>
              <a:rPr lang="ko-KR" altLang="en-US" dirty="0" smtClean="0"/>
              <a:t>채택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시간외 거래</a:t>
            </a:r>
            <a:endParaRPr lang="en-US" altLang="ko-KR" dirty="0" smtClean="0"/>
          </a:p>
          <a:p>
            <a:r>
              <a:rPr lang="ko-KR" altLang="en-US" dirty="0" err="1" smtClean="0"/>
              <a:t>주문방법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지정가주문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가격을 지정하야 주문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시장가주문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주문시점에</a:t>
            </a:r>
            <a:r>
              <a:rPr lang="ko-KR" altLang="en-US" dirty="0" smtClean="0"/>
              <a:t> 가장 유리한 가격에 우선적 거래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주식매매단위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가격제한제도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최대가격변동폭을 제한</a:t>
            </a:r>
            <a:r>
              <a:rPr lang="en-US" altLang="ko-KR" dirty="0" smtClean="0"/>
              <a:t>, 30%</a:t>
            </a:r>
          </a:p>
          <a:p>
            <a:pPr lvl="1"/>
            <a:r>
              <a:rPr lang="ko-KR" altLang="en-US" dirty="0" err="1" smtClean="0"/>
              <a:t>체결일로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영업일 결제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066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거래비용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배당금에 대한 소득세</a:t>
            </a:r>
            <a:r>
              <a:rPr lang="en-US" altLang="ko-KR" dirty="0" smtClean="0"/>
              <a:t>: 15.4% </a:t>
            </a:r>
            <a:r>
              <a:rPr lang="ko-KR" altLang="en-US" dirty="0" smtClean="0"/>
              <a:t>원천징수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자본이득에 대해서는 비과세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현재까지</a:t>
            </a:r>
            <a:r>
              <a:rPr lang="en-US" altLang="ko-KR" dirty="0" smtClean="0"/>
              <a:t>..)</a:t>
            </a:r>
          </a:p>
          <a:p>
            <a:pPr lvl="1"/>
            <a:r>
              <a:rPr lang="ko-KR" altLang="en-US" dirty="0" smtClean="0"/>
              <a:t>거래세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매도시</a:t>
            </a:r>
            <a:r>
              <a:rPr lang="ko-KR" altLang="en-US" dirty="0" smtClean="0"/>
              <a:t> 부과</a:t>
            </a:r>
            <a:r>
              <a:rPr lang="en-US" altLang="ko-KR" dirty="0" smtClean="0"/>
              <a:t>, 0.25%</a:t>
            </a:r>
          </a:p>
          <a:p>
            <a:pPr lvl="1"/>
            <a:r>
              <a:rPr lang="ko-KR" altLang="en-US" dirty="0" smtClean="0"/>
              <a:t>거래수수료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증권회사에 지불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매입 및 </a:t>
            </a:r>
            <a:r>
              <a:rPr lang="ko-KR" altLang="en-US" dirty="0" err="1" smtClean="0"/>
              <a:t>매도시</a:t>
            </a:r>
            <a:r>
              <a:rPr lang="ko-KR" altLang="en-US" dirty="0" smtClean="0"/>
              <a:t> 거래금액의 </a:t>
            </a:r>
            <a:r>
              <a:rPr lang="en-US" altLang="ko-KR" dirty="0" smtClean="0"/>
              <a:t>0.001%~0.5%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808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채권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채권의 개념</a:t>
            </a:r>
            <a:endParaRPr lang="en-US" altLang="ko-KR" dirty="0" smtClean="0"/>
          </a:p>
          <a:p>
            <a:pPr lvl="1"/>
            <a:r>
              <a:rPr lang="ko-KR" altLang="en-US" dirty="0"/>
              <a:t>정부</a:t>
            </a:r>
            <a:r>
              <a:rPr lang="en-US" altLang="ko-KR" dirty="0"/>
              <a:t>, </a:t>
            </a:r>
            <a:r>
              <a:rPr lang="ko-KR" altLang="en-US" dirty="0"/>
              <a:t>공공기관</a:t>
            </a:r>
            <a:r>
              <a:rPr lang="en-US" altLang="ko-KR" dirty="0"/>
              <a:t>, </a:t>
            </a:r>
            <a:r>
              <a:rPr lang="ko-KR" altLang="en-US" dirty="0"/>
              <a:t>특수법인 등과 주식회사의 형태를 갖춘 기업이 </a:t>
            </a:r>
            <a:r>
              <a:rPr lang="ko-KR" altLang="en-US" dirty="0" smtClean="0"/>
              <a:t>비교적 거액의 </a:t>
            </a:r>
            <a:r>
              <a:rPr lang="ko-KR" altLang="en-US" dirty="0"/>
              <a:t>장기자금을 일시에 대량으로 조달하기 위하여 발행하는 일종의 </a:t>
            </a:r>
            <a:r>
              <a:rPr lang="ko-KR" altLang="en-US" dirty="0" smtClean="0"/>
              <a:t>차용증서</a:t>
            </a:r>
            <a:endParaRPr lang="en-US" altLang="ko-KR" dirty="0" smtClean="0"/>
          </a:p>
          <a:p>
            <a:pPr lvl="1"/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월말 기준 상장종목 수가 약 </a:t>
            </a: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천개에 달하고 </a:t>
            </a:r>
            <a:r>
              <a:rPr lang="ko-KR" altLang="en-US" dirty="0" smtClean="0"/>
              <a:t>금액으로는 </a:t>
            </a:r>
            <a:r>
              <a:rPr lang="en-US" altLang="ko-KR" dirty="0" smtClean="0"/>
              <a:t>1,721</a:t>
            </a:r>
            <a:r>
              <a:rPr lang="ko-KR" altLang="en-US" dirty="0"/>
              <a:t>조원에 </a:t>
            </a:r>
            <a:r>
              <a:rPr lang="ko-KR" altLang="en-US" dirty="0" smtClean="0"/>
              <a:t>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채권의 특징</a:t>
            </a:r>
            <a:endParaRPr lang="en-US" altLang="ko-KR" dirty="0" smtClean="0"/>
          </a:p>
          <a:p>
            <a:pPr lvl="2"/>
            <a:r>
              <a:rPr lang="ko-KR" altLang="en-US" sz="2400" dirty="0" err="1"/>
              <a:t>확정이자부</a:t>
            </a:r>
            <a:r>
              <a:rPr lang="ko-KR" altLang="en-US" sz="2400" dirty="0"/>
              <a:t> 증권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fixed income </a:t>
            </a:r>
            <a:r>
              <a:rPr lang="en-US" altLang="ko-KR" sz="2400" dirty="0"/>
              <a:t>securities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액면가 표시</a:t>
            </a:r>
            <a:endParaRPr lang="en-US" altLang="ko-KR" sz="2400" dirty="0" smtClean="0"/>
          </a:p>
          <a:p>
            <a:pPr lvl="2"/>
            <a:r>
              <a:rPr lang="ko-KR" altLang="en-US" dirty="0"/>
              <a:t>수익의 발생여부와 관계없이 </a:t>
            </a:r>
            <a:r>
              <a:rPr lang="ko-KR" altLang="en-US" dirty="0" smtClean="0"/>
              <a:t>이자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표면금리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지급</a:t>
            </a:r>
            <a:endParaRPr lang="en-US" altLang="ko-KR" dirty="0" smtClean="0"/>
          </a:p>
          <a:p>
            <a:pPr lvl="2"/>
            <a:r>
              <a:rPr lang="ko-KR" altLang="en-US" dirty="0"/>
              <a:t>원리금의 상환기간이 미리 정해져 </a:t>
            </a:r>
            <a:r>
              <a:rPr lang="ko-KR" altLang="en-US" dirty="0" smtClean="0"/>
              <a:t>있는 </a:t>
            </a:r>
            <a:r>
              <a:rPr lang="ko-KR" altLang="en-US" dirty="0"/>
              <a:t>기한부 증권</a:t>
            </a:r>
            <a:r>
              <a:rPr lang="en-US" altLang="ko-KR" dirty="0"/>
              <a:t>(term-limited securities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채권투자의 이익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이자소득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자본소득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663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채권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채권의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채권투자의 위험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채권가격의 변화로 </a:t>
            </a:r>
            <a:r>
              <a:rPr lang="ko-KR" altLang="en-US" dirty="0"/>
              <a:t>인해 발생하는 </a:t>
            </a:r>
            <a:r>
              <a:rPr lang="ko-KR" altLang="en-US" dirty="0" err="1"/>
              <a:t>시장위험</a:t>
            </a:r>
            <a:endParaRPr lang="en-US" altLang="ko-KR" dirty="0" smtClean="0"/>
          </a:p>
          <a:p>
            <a:pPr lvl="2"/>
            <a:r>
              <a:rPr lang="ko-KR" altLang="en-US" dirty="0"/>
              <a:t>발행기관의 경영 및 </a:t>
            </a:r>
            <a:r>
              <a:rPr lang="ko-KR" altLang="en-US" dirty="0" smtClean="0"/>
              <a:t>재무상태가 </a:t>
            </a:r>
            <a:r>
              <a:rPr lang="ko-KR" altLang="en-US" dirty="0"/>
              <a:t>악화될 경우 약정한 이자 및 원금의 지급이 지연되거나 </a:t>
            </a:r>
            <a:r>
              <a:rPr lang="ko-KR" altLang="en-US" dirty="0" err="1" smtClean="0"/>
              <a:t>지급불능가</a:t>
            </a:r>
            <a:r>
              <a:rPr lang="ko-KR" altLang="en-US" dirty="0" smtClean="0"/>
              <a:t> 되는 채무 불이행 위험</a:t>
            </a:r>
            <a:endParaRPr lang="en-US" altLang="ko-KR" dirty="0" smtClean="0"/>
          </a:p>
          <a:p>
            <a:pPr lvl="2"/>
            <a:r>
              <a:rPr lang="ko-KR" altLang="en-US" dirty="0"/>
              <a:t>채권을 현금화하기 어려운 유동성 </a:t>
            </a:r>
            <a:r>
              <a:rPr lang="ko-KR" altLang="en-US" dirty="0" smtClean="0"/>
              <a:t>위험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채권의 분류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발행주체별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국채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지방채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특수채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상환기간별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단기채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중기채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장기채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이자지급 </a:t>
            </a:r>
            <a:r>
              <a:rPr lang="ko-KR" altLang="en-US" dirty="0" err="1" smtClean="0"/>
              <a:t>방법별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이표채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할인채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복리채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단리채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거치채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보증유무별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보증채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무보증채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3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263"/>
            <a:ext cx="10564011" cy="34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채권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채권의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채권시장</a:t>
            </a:r>
            <a:endParaRPr lang="en-US" altLang="ko-KR" dirty="0" smtClean="0"/>
          </a:p>
          <a:p>
            <a:pPr lvl="2"/>
            <a:r>
              <a:rPr lang="ko-KR" altLang="en-US" dirty="0"/>
              <a:t>채권은 일반인을 상대로 발행되는 것이 아니라 전문투자자들을 상대로 </a:t>
            </a:r>
            <a:r>
              <a:rPr lang="ko-KR" altLang="en-US" dirty="0" smtClean="0"/>
              <a:t>발행되는 </a:t>
            </a:r>
            <a:r>
              <a:rPr lang="ko-KR" altLang="en-US" dirty="0"/>
              <a:t>것이 </a:t>
            </a:r>
            <a:r>
              <a:rPr lang="ko-KR" altLang="en-US" dirty="0" smtClean="0"/>
              <a:t>일반적</a:t>
            </a:r>
            <a:endParaRPr lang="en-US" altLang="ko-KR" dirty="0" smtClean="0"/>
          </a:p>
          <a:p>
            <a:pPr lvl="2"/>
            <a:r>
              <a:rPr lang="ko-KR" altLang="en-US" dirty="0"/>
              <a:t>채권시장도 </a:t>
            </a:r>
            <a:r>
              <a:rPr lang="ko-KR" altLang="en-US" dirty="0" err="1"/>
              <a:t>발행시장과</a:t>
            </a:r>
            <a:r>
              <a:rPr lang="ko-KR" altLang="en-US" dirty="0"/>
              <a:t> 유통시장으로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/>
              <a:t>발행시장에는 일반개인투자자의 참여는 </a:t>
            </a:r>
            <a:r>
              <a:rPr lang="ko-KR" altLang="en-US" dirty="0" smtClean="0"/>
              <a:t>이루어지지 </a:t>
            </a:r>
            <a:r>
              <a:rPr lang="ko-KR" altLang="en-US" dirty="0"/>
              <a:t>않으며</a:t>
            </a:r>
            <a:r>
              <a:rPr lang="en-US" altLang="ko-KR" dirty="0"/>
              <a:t>, </a:t>
            </a:r>
            <a:r>
              <a:rPr lang="ko-KR" altLang="en-US" dirty="0"/>
              <a:t>기관투자자를 중심으로 거래가 </a:t>
            </a:r>
            <a:r>
              <a:rPr lang="ko-KR" altLang="en-US" dirty="0" smtClean="0"/>
              <a:t>이루어짐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11945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채권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소액채권거래제도</a:t>
            </a:r>
            <a:endParaRPr lang="en-US" altLang="ko-KR" dirty="0" smtClean="0"/>
          </a:p>
          <a:p>
            <a:pPr lvl="1"/>
            <a:r>
              <a:rPr lang="ko-KR" altLang="en-US" dirty="0"/>
              <a:t>채권투자는 소액투자자인 일반인들이 범접하기 어려운 대규모 투자가 </a:t>
            </a:r>
            <a:r>
              <a:rPr lang="ko-KR" altLang="en-US" dirty="0" smtClean="0"/>
              <a:t>일반적</a:t>
            </a:r>
            <a:endParaRPr lang="en-US" altLang="ko-KR" dirty="0" smtClean="0"/>
          </a:p>
          <a:p>
            <a:pPr lvl="1"/>
            <a:r>
              <a:rPr lang="ko-KR" altLang="en-US" dirty="0"/>
              <a:t>의무매입국공채의 환금성을 높여서 채권시장의 공신력을 </a:t>
            </a:r>
            <a:r>
              <a:rPr lang="ko-KR" altLang="en-US" dirty="0" smtClean="0"/>
              <a:t>높이고</a:t>
            </a:r>
            <a:r>
              <a:rPr lang="en-US" altLang="ko-KR" dirty="0"/>
              <a:t>, </a:t>
            </a:r>
            <a:r>
              <a:rPr lang="ko-KR" altLang="en-US" dirty="0"/>
              <a:t>첨가소화채권을 통해 채권이라는 것을 처음 가지게 된 일반 대다수 국민의 </a:t>
            </a:r>
            <a:r>
              <a:rPr lang="ko-KR" altLang="en-US" dirty="0" smtClean="0"/>
              <a:t>채권시장에 </a:t>
            </a:r>
            <a:r>
              <a:rPr lang="ko-KR" altLang="en-US" dirty="0"/>
              <a:t>대한 신뢰도를 높이기 위해 소액국공채거래제도를 </a:t>
            </a:r>
            <a:r>
              <a:rPr lang="ko-KR" altLang="en-US" dirty="0" smtClean="0"/>
              <a:t>운영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295447"/>
            <a:ext cx="7086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채권 투자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특수한 형태의 </a:t>
            </a:r>
            <a:r>
              <a:rPr lang="ko-KR" altLang="en-US" dirty="0" smtClean="0"/>
              <a:t>채권</a:t>
            </a:r>
            <a:endParaRPr lang="en-US" altLang="ko-KR" dirty="0" smtClean="0"/>
          </a:p>
          <a:p>
            <a:pPr lvl="1"/>
            <a:r>
              <a:rPr lang="ko-KR" altLang="en-US" dirty="0"/>
              <a:t>일반사채와는 달리</a:t>
            </a:r>
            <a:r>
              <a:rPr lang="en-US" altLang="ko-KR" dirty="0"/>
              <a:t>, </a:t>
            </a:r>
            <a:r>
              <a:rPr lang="ko-KR" altLang="en-US" dirty="0"/>
              <a:t>계약 조건이 </a:t>
            </a:r>
            <a:r>
              <a:rPr lang="ko-KR" altLang="en-US" dirty="0" smtClean="0"/>
              <a:t>다양하게 </a:t>
            </a:r>
            <a:r>
              <a:rPr lang="ko-KR" altLang="en-US" dirty="0"/>
              <a:t>변형된 특수한 형태의 </a:t>
            </a:r>
            <a:r>
              <a:rPr lang="ko-KR" altLang="en-US" dirty="0" smtClean="0"/>
              <a:t>채권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전환사채</a:t>
            </a:r>
            <a:r>
              <a:rPr lang="en-US" altLang="ko-KR" dirty="0" smtClean="0"/>
              <a:t>(CB: </a:t>
            </a:r>
            <a:r>
              <a:rPr lang="en-US" altLang="ko-KR" dirty="0" err="1" smtClean="0"/>
              <a:t>Convertable</a:t>
            </a:r>
            <a:r>
              <a:rPr lang="en-US" altLang="ko-KR" dirty="0" smtClean="0"/>
              <a:t> Bond)</a:t>
            </a:r>
          </a:p>
          <a:p>
            <a:pPr lvl="2"/>
            <a:r>
              <a:rPr lang="ko-KR" altLang="en-US" dirty="0"/>
              <a:t>발행 당시에는 순수한 회사채의 형태로 발행되지만 일정 기간이 경과된 후 </a:t>
            </a:r>
            <a:r>
              <a:rPr lang="ko-KR" altLang="en-US" dirty="0" smtClean="0"/>
              <a:t>보유자의 </a:t>
            </a:r>
            <a:r>
              <a:rPr lang="ko-KR" altLang="en-US" dirty="0"/>
              <a:t>청구에 의하여 발행회사의 주식으로 전환될 수 있는 권리가 붙어 있는 </a:t>
            </a:r>
            <a:r>
              <a:rPr lang="ko-KR" altLang="en-US" dirty="0" smtClean="0"/>
              <a:t>사채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신주인수권부사채</a:t>
            </a:r>
            <a:r>
              <a:rPr lang="en-US" altLang="ko-KR" dirty="0" smtClean="0"/>
              <a:t>(BW: Bond with Warrant)</a:t>
            </a:r>
          </a:p>
          <a:p>
            <a:pPr lvl="2"/>
            <a:r>
              <a:rPr lang="ko-KR" altLang="en-US" dirty="0"/>
              <a:t>채권자에게 일정기간이 경과한 후에 일정한 가격</a:t>
            </a:r>
            <a:r>
              <a:rPr lang="en-US" altLang="ko-KR" sz="1200" dirty="0"/>
              <a:t>(</a:t>
            </a:r>
            <a:r>
              <a:rPr lang="ko-KR" altLang="en-US" sz="1200" dirty="0"/>
              <a:t>행사가격</a:t>
            </a:r>
            <a:r>
              <a:rPr lang="en-US" altLang="ko-KR" sz="1200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/>
              <a:t>발행회사의 일정 수의 신주를 인수할 수 있는 권리</a:t>
            </a:r>
            <a:r>
              <a:rPr lang="en-US" altLang="ko-KR" dirty="0"/>
              <a:t>, </a:t>
            </a:r>
            <a:r>
              <a:rPr lang="ko-KR" altLang="en-US" dirty="0"/>
              <a:t>즉 신주인수권이 </a:t>
            </a:r>
            <a:r>
              <a:rPr lang="ko-KR" altLang="en-US" dirty="0" smtClean="0"/>
              <a:t>부여된 </a:t>
            </a:r>
            <a:r>
              <a:rPr lang="ko-KR" altLang="en-US" dirty="0"/>
              <a:t>사채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교환사채</a:t>
            </a:r>
            <a:r>
              <a:rPr lang="en-US" altLang="ko-KR" dirty="0" smtClean="0"/>
              <a:t>(EB: Exchangeable Bond)</a:t>
            </a:r>
          </a:p>
          <a:p>
            <a:pPr lvl="1"/>
            <a:r>
              <a:rPr lang="ko-KR" altLang="en-US" dirty="0" err="1" smtClean="0"/>
              <a:t>옵션부사채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변동금리부채권</a:t>
            </a:r>
            <a:r>
              <a:rPr lang="en-US" altLang="ko-KR" dirty="0" smtClean="0"/>
              <a:t>(FRN: Floating Rate Bond)</a:t>
            </a:r>
          </a:p>
        </p:txBody>
      </p:sp>
    </p:spTree>
    <p:extLst>
      <p:ext uri="{BB962C8B-B14F-4D97-AF65-F5344CB8AC3E}">
        <p14:creationId xmlns:p14="http://schemas.microsoft.com/office/powerpoint/2010/main" val="405282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증권분석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증권의 투자가치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ko-KR" altLang="en-US" dirty="0"/>
              <a:t>자신이 투자하는 증권이 어떤 </a:t>
            </a:r>
            <a:r>
              <a:rPr lang="ko-KR" altLang="en-US" dirty="0" smtClean="0"/>
              <a:t>가치를 </a:t>
            </a:r>
            <a:r>
              <a:rPr lang="ko-KR" altLang="en-US" dirty="0"/>
              <a:t>가지고 있는지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 분석</a:t>
            </a:r>
            <a:r>
              <a:rPr lang="en-US" altLang="ko-KR" dirty="0" smtClean="0"/>
              <a:t>(</a:t>
            </a:r>
            <a:r>
              <a:rPr lang="en-US" altLang="ko-KR" dirty="0"/>
              <a:t>fundamental analysis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증권의 </a:t>
            </a:r>
            <a:r>
              <a:rPr lang="ko-KR" altLang="en-US" dirty="0"/>
              <a:t>내재가치를 중점적으로 분석하는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환경적 분석</a:t>
            </a:r>
            <a:endParaRPr lang="en-US" altLang="ko-KR" dirty="0" smtClean="0"/>
          </a:p>
          <a:p>
            <a:pPr lvl="3"/>
            <a:r>
              <a:rPr lang="ko-KR" altLang="en-US" dirty="0"/>
              <a:t>경제분석</a:t>
            </a:r>
            <a:r>
              <a:rPr lang="en-US" altLang="ko-KR" dirty="0"/>
              <a:t>, </a:t>
            </a:r>
            <a:r>
              <a:rPr lang="ko-KR" altLang="en-US" dirty="0"/>
              <a:t>산업분석</a:t>
            </a:r>
            <a:r>
              <a:rPr lang="en-US" altLang="ko-KR" dirty="0"/>
              <a:t>, </a:t>
            </a:r>
            <a:r>
              <a:rPr lang="ko-KR" altLang="en-US" dirty="0" smtClean="0"/>
              <a:t>기업분석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재무분석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재무제표를 </a:t>
            </a:r>
            <a:r>
              <a:rPr lang="ko-KR" altLang="en-US" dirty="0"/>
              <a:t>중심으로 기업의 </a:t>
            </a:r>
            <a:r>
              <a:rPr lang="ko-KR" altLang="en-US" dirty="0" smtClean="0"/>
              <a:t>재무상태와 </a:t>
            </a:r>
            <a:r>
              <a:rPr lang="ko-KR" altLang="en-US" dirty="0"/>
              <a:t>경영성과를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기술적 분석</a:t>
            </a:r>
            <a:r>
              <a:rPr lang="en-US" altLang="ko-KR" dirty="0" smtClean="0"/>
              <a:t>(</a:t>
            </a:r>
            <a:r>
              <a:rPr lang="en-US" altLang="ko-KR" dirty="0"/>
              <a:t>technical analysis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과거의 </a:t>
            </a:r>
            <a:r>
              <a:rPr lang="ko-KR" altLang="en-US" dirty="0" smtClean="0"/>
              <a:t>증권 가격 </a:t>
            </a:r>
            <a:r>
              <a:rPr lang="ko-KR" altLang="en-US" dirty="0"/>
              <a:t>및 거래량의 추세와 </a:t>
            </a:r>
            <a:r>
              <a:rPr lang="ko-KR" altLang="en-US" dirty="0" smtClean="0"/>
              <a:t>변동 패턴에 </a:t>
            </a:r>
            <a:r>
              <a:rPr lang="ko-KR" altLang="en-US" dirty="0"/>
              <a:t>관한 </a:t>
            </a:r>
            <a:r>
              <a:rPr lang="ko-KR" altLang="en-US" dirty="0" smtClean="0"/>
              <a:t>역사적 정보를 </a:t>
            </a:r>
            <a:r>
              <a:rPr lang="ko-KR" altLang="en-US" dirty="0"/>
              <a:t>이용하여 미래 </a:t>
            </a:r>
            <a:r>
              <a:rPr lang="ko-KR" altLang="en-US" dirty="0" smtClean="0"/>
              <a:t>증권 가격의 </a:t>
            </a:r>
            <a:r>
              <a:rPr lang="ko-KR" altLang="en-US" dirty="0"/>
              <a:t>움직임을 예측하는 </a:t>
            </a:r>
            <a:r>
              <a:rPr lang="ko-KR" altLang="en-US" dirty="0" smtClean="0"/>
              <a:t>분석기법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490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증권분석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기업정보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기업공시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2"/>
            <a:r>
              <a:rPr lang="ko-KR" altLang="en-US" dirty="0"/>
              <a:t>상장기업은 기업공시제도</a:t>
            </a:r>
            <a:r>
              <a:rPr lang="en-US" altLang="ko-KR" dirty="0"/>
              <a:t>(corporate disclosure system)</a:t>
            </a:r>
            <a:r>
              <a:rPr lang="ko-KR" altLang="en-US" dirty="0"/>
              <a:t>에 따라 자사 증권의 </a:t>
            </a:r>
            <a:r>
              <a:rPr lang="ko-KR" altLang="en-US" dirty="0" smtClean="0"/>
              <a:t>투자판단에 </a:t>
            </a:r>
            <a:r>
              <a:rPr lang="ko-KR" altLang="en-US" dirty="0"/>
              <a:t>중대한 영향을 미칠 수 있는 중요한 기업 내용에 관한 정보를 반드시 </a:t>
            </a:r>
            <a:r>
              <a:rPr lang="ko-KR" altLang="en-US" dirty="0" smtClean="0"/>
              <a:t>공시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경영실적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2"/>
            <a:r>
              <a:rPr lang="ko-KR" altLang="en-US" dirty="0"/>
              <a:t>상장기업의 </a:t>
            </a:r>
            <a:r>
              <a:rPr lang="ko-KR" altLang="en-US" dirty="0" smtClean="0"/>
              <a:t>경우에는 </a:t>
            </a:r>
            <a:r>
              <a:rPr lang="ko-KR" altLang="en-US" dirty="0"/>
              <a:t>매 분기마다 매출액</a:t>
            </a:r>
            <a:r>
              <a:rPr lang="en-US" altLang="ko-KR" dirty="0"/>
              <a:t>, </a:t>
            </a:r>
            <a:r>
              <a:rPr lang="ko-KR" altLang="en-US" dirty="0"/>
              <a:t>영업이익</a:t>
            </a:r>
            <a:r>
              <a:rPr lang="en-US" altLang="ko-KR" dirty="0"/>
              <a:t>, </a:t>
            </a:r>
            <a:r>
              <a:rPr lang="ko-KR" altLang="en-US" dirty="0" err="1"/>
              <a:t>당기순이익</a:t>
            </a:r>
            <a:r>
              <a:rPr lang="ko-KR" altLang="en-US" dirty="0"/>
              <a:t> 등의 주요한 재무정보를 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지배구조 및 경영권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유행성 정보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8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증권분석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재무비율 분석</a:t>
            </a:r>
            <a:endParaRPr lang="en-US" altLang="ko-KR" dirty="0" smtClean="0"/>
          </a:p>
          <a:p>
            <a:pPr lvl="1"/>
            <a:r>
              <a:rPr lang="ko-KR" altLang="en-US" dirty="0"/>
              <a:t>기업의 재무상태와 경영성과를 객관적으로 평가할 수 있는 가장 중요한 </a:t>
            </a:r>
            <a:r>
              <a:rPr lang="ko-KR" altLang="en-US" dirty="0" smtClean="0"/>
              <a:t>자료가 </a:t>
            </a:r>
            <a:r>
              <a:rPr lang="ko-KR" altLang="en-US" dirty="0"/>
              <a:t>재무상태표와 손익계산서로 대표되는 </a:t>
            </a:r>
            <a:r>
              <a:rPr lang="ko-KR" altLang="en-US" dirty="0" smtClean="0"/>
              <a:t>재무제표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재무제표 분석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재무비율분석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중요한 정보만을 </a:t>
            </a:r>
            <a:r>
              <a:rPr lang="ko-KR" altLang="en-US" dirty="0"/>
              <a:t>정리하여 간결한 수치로 나타내서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재무비율지표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레버리지비율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유동성비율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활동성비율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수익성비율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226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증권분석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레버리지비율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err="1" smtClean="0"/>
              <a:t>유동성비율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err="1" smtClean="0"/>
              <a:t>활동성비율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수익성비율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49" y="2191904"/>
            <a:ext cx="4245851" cy="644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6" y="2181394"/>
            <a:ext cx="4310884" cy="668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49" y="3298856"/>
            <a:ext cx="4245851" cy="6745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244219"/>
            <a:ext cx="4301360" cy="682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149" y="4436349"/>
            <a:ext cx="4245851" cy="6328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077" y="5527324"/>
            <a:ext cx="4310884" cy="6878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149" y="5532140"/>
            <a:ext cx="4245851" cy="6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0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증권분석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주가배수</a:t>
            </a:r>
            <a:r>
              <a:rPr lang="ko-KR" altLang="en-US" dirty="0" smtClean="0"/>
              <a:t> 평가</a:t>
            </a:r>
            <a:endParaRPr lang="en-US" altLang="ko-KR" dirty="0" smtClean="0"/>
          </a:p>
          <a:p>
            <a:pPr lvl="1"/>
            <a:r>
              <a:rPr lang="ko-KR" altLang="en-US" dirty="0"/>
              <a:t>기본적 분석의 핵심은 기업의 가치와 현재 주가를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기업의 가치를 </a:t>
            </a:r>
            <a:r>
              <a:rPr lang="ko-KR" altLang="en-US" dirty="0"/>
              <a:t>각각 </a:t>
            </a:r>
            <a:r>
              <a:rPr lang="ko-KR" altLang="en-US" dirty="0" err="1"/>
              <a:t>수익수준과</a:t>
            </a:r>
            <a:r>
              <a:rPr lang="ko-KR" altLang="en-US" dirty="0"/>
              <a:t> </a:t>
            </a:r>
            <a:r>
              <a:rPr lang="ko-KR" altLang="en-US" dirty="0" err="1"/>
              <a:t>장부가치로</a:t>
            </a:r>
            <a:r>
              <a:rPr lang="ko-KR" altLang="en-US" dirty="0"/>
              <a:t> 측정하여 현재 주가와 비교하는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PBR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주가이익비율</a:t>
            </a:r>
            <a:r>
              <a:rPr lang="en-US" altLang="ko-KR" dirty="0"/>
              <a:t>(PER: Price Earning Ratio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주가장부가치비율</a:t>
            </a:r>
            <a:r>
              <a:rPr lang="en-US" altLang="ko-KR" dirty="0"/>
              <a:t>(PBR: Price </a:t>
            </a:r>
            <a:r>
              <a:rPr lang="en-US" altLang="ko-KR" dirty="0" err="1"/>
              <a:t>Bookvalue</a:t>
            </a:r>
            <a:r>
              <a:rPr lang="en-US" altLang="ko-KR" dirty="0"/>
              <a:t> Ratio)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4238626"/>
            <a:ext cx="5204684" cy="8273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5761774"/>
            <a:ext cx="51244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7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투자의 기초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투자의 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투자</a:t>
            </a:r>
            <a:endParaRPr lang="en-US" altLang="ko-KR" dirty="0" smtClean="0"/>
          </a:p>
          <a:p>
            <a:pPr lvl="2"/>
            <a:r>
              <a:rPr lang="ko-KR" altLang="en-US" dirty="0"/>
              <a:t>미래에 긍정적인 이익이 발생하길 바라며</a:t>
            </a:r>
            <a:r>
              <a:rPr lang="en-US" altLang="ko-KR" dirty="0"/>
              <a:t>, </a:t>
            </a:r>
            <a:r>
              <a:rPr lang="ko-KR" altLang="en-US" dirty="0"/>
              <a:t>불확실성을 무릅쓰고 </a:t>
            </a:r>
            <a:r>
              <a:rPr lang="ko-KR" altLang="en-US" dirty="0" smtClean="0"/>
              <a:t>경제적 </a:t>
            </a:r>
            <a:r>
              <a:rPr lang="ko-KR" altLang="en-US" dirty="0"/>
              <a:t>가치가 있는 자산을 운용하는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/>
              <a:t>개인이 자산을 다양하게 운용하고 관리하기 위해 활용할 수 있는 </a:t>
            </a:r>
            <a:r>
              <a:rPr lang="ko-KR" altLang="en-US" dirty="0" smtClean="0"/>
              <a:t>일종의 </a:t>
            </a:r>
            <a:r>
              <a:rPr lang="ko-KR" altLang="en-US" dirty="0"/>
              <a:t>금융적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투기</a:t>
            </a:r>
            <a:endParaRPr lang="en-US" altLang="ko-KR" dirty="0" smtClean="0"/>
          </a:p>
          <a:p>
            <a:pPr lvl="2"/>
            <a:r>
              <a:rPr lang="ko-KR" altLang="en-US" dirty="0"/>
              <a:t>과도한 이익을 목표로 비합리적인 자금 </a:t>
            </a:r>
            <a:r>
              <a:rPr lang="ko-KR" altLang="en-US" dirty="0" smtClean="0"/>
              <a:t>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요행을 </a:t>
            </a:r>
            <a:r>
              <a:rPr lang="ko-KR" altLang="en-US" dirty="0"/>
              <a:t>바라고 과도한 리스크를 떠안으면서 비교적 단기간에 부당한 이득을 </a:t>
            </a:r>
            <a:r>
              <a:rPr lang="ko-KR" altLang="en-US" dirty="0" smtClean="0"/>
              <a:t>취하려는 경우</a:t>
            </a:r>
            <a:endParaRPr lang="en-US" altLang="ko-KR" dirty="0" smtClean="0"/>
          </a:p>
          <a:p>
            <a:pPr lvl="2"/>
            <a:r>
              <a:rPr lang="ko-KR" altLang="en-US" dirty="0"/>
              <a:t>경제활동을 </a:t>
            </a:r>
            <a:r>
              <a:rPr lang="ko-KR" altLang="en-US" dirty="0" smtClean="0"/>
              <a:t>위한 정상적인 </a:t>
            </a:r>
            <a:r>
              <a:rPr lang="ko-KR" altLang="en-US" dirty="0"/>
              <a:t>자금의 흐름을 방해하며</a:t>
            </a:r>
            <a:r>
              <a:rPr lang="en-US" altLang="ko-KR" dirty="0"/>
              <a:t>, </a:t>
            </a:r>
            <a:r>
              <a:rPr lang="ko-KR" altLang="en-US" dirty="0"/>
              <a:t>경제 곳곳에 가격 거품을 형성하여 사회의 </a:t>
            </a:r>
            <a:r>
              <a:rPr lang="ko-KR" altLang="en-US" dirty="0" smtClean="0"/>
              <a:t>경제적 </a:t>
            </a:r>
            <a:r>
              <a:rPr lang="ko-KR" altLang="en-US" dirty="0"/>
              <a:t>안정성을 </a:t>
            </a:r>
            <a:r>
              <a:rPr lang="ko-KR" altLang="en-US" dirty="0" smtClean="0"/>
              <a:t>해침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투자의 기초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투자 수익률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수익률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년을 기준으로 표준화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annualization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수익률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시 고려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거래비용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세금 등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기회비용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정보비용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1" y="2695575"/>
            <a:ext cx="5382775" cy="8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2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투자의 기초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투자의 위험</a:t>
            </a:r>
            <a:r>
              <a:rPr lang="en-US" altLang="ko-KR" dirty="0" smtClean="0"/>
              <a:t>(risk)</a:t>
            </a:r>
          </a:p>
          <a:p>
            <a:pPr lvl="1"/>
            <a:r>
              <a:rPr lang="ko-KR" altLang="en-US" dirty="0"/>
              <a:t>불확실성에 노출</a:t>
            </a:r>
            <a:r>
              <a:rPr lang="en-US" altLang="ko-KR" dirty="0"/>
              <a:t>(exposure to uncertainty)</a:t>
            </a:r>
            <a:r>
              <a:rPr lang="ko-KR" altLang="en-US" dirty="0"/>
              <a:t>된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부정적 </a:t>
            </a:r>
            <a:r>
              <a:rPr lang="ko-KR" altLang="en-US" dirty="0"/>
              <a:t>상황 외에 긍정적 가능성도 </a:t>
            </a:r>
            <a:r>
              <a:rPr lang="ko-KR" altLang="en-US" dirty="0" smtClean="0"/>
              <a:t>내포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Danger</a:t>
            </a:r>
            <a:r>
              <a:rPr lang="ko-KR" altLang="en-US" dirty="0" smtClean="0"/>
              <a:t>와 구분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수익률과 리스크의 관계</a:t>
            </a:r>
            <a:endParaRPr lang="en-US" altLang="ko-KR" dirty="0" smtClean="0"/>
          </a:p>
          <a:p>
            <a:pPr lvl="2"/>
            <a:r>
              <a:rPr lang="ko-KR" altLang="en-US" dirty="0"/>
              <a:t>리스크가 </a:t>
            </a:r>
            <a:r>
              <a:rPr lang="ko-KR" altLang="en-US" dirty="0" smtClean="0"/>
              <a:t>크다는 </a:t>
            </a:r>
            <a:r>
              <a:rPr lang="ko-KR" altLang="en-US" dirty="0"/>
              <a:t>것은 투자 결과의 변동 폭이 크다는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/>
              <a:t>리스크가 클수록 </a:t>
            </a:r>
            <a:r>
              <a:rPr lang="ko-KR" altLang="en-US" dirty="0" smtClean="0"/>
              <a:t>기대 수익률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사전에 예측하는 수익률</a:t>
            </a:r>
            <a:r>
              <a:rPr lang="en-US" altLang="ko-KR" dirty="0" smtClean="0"/>
              <a:t>)</a:t>
            </a:r>
            <a:r>
              <a:rPr lang="ko-KR" altLang="en-US" dirty="0" smtClean="0"/>
              <a:t>도 높음</a:t>
            </a:r>
            <a:endParaRPr lang="en-US" altLang="ko-KR" dirty="0" smtClean="0"/>
          </a:p>
          <a:p>
            <a:pPr lvl="2"/>
            <a:r>
              <a:rPr lang="en-US" altLang="ko-KR" dirty="0"/>
              <a:t>‘high risk high return(</a:t>
            </a:r>
            <a:r>
              <a:rPr lang="ko-KR" altLang="en-US" dirty="0"/>
              <a:t>고수익 고위험</a:t>
            </a:r>
            <a:r>
              <a:rPr lang="en-US" altLang="ko-KR" dirty="0"/>
              <a:t>)</a:t>
            </a:r>
            <a:r>
              <a:rPr lang="ko-KR" altLang="en-US" dirty="0"/>
              <a:t>’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97" y="5436476"/>
            <a:ext cx="5791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0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투자의 기초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투자의 위험</a:t>
            </a:r>
            <a:r>
              <a:rPr lang="en-US" altLang="ko-KR" dirty="0" smtClean="0"/>
              <a:t>(risk)</a:t>
            </a:r>
          </a:p>
          <a:p>
            <a:pPr lvl="1"/>
            <a:r>
              <a:rPr lang="ko-KR" altLang="en-US" dirty="0" smtClean="0"/>
              <a:t>투자위험의 관리와 분산투자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리스크 관리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분산투자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위험을 줄임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17" y="3244294"/>
            <a:ext cx="6821214" cy="31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투자의 기초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투자의 위험</a:t>
            </a:r>
            <a:r>
              <a:rPr lang="en-US" altLang="ko-KR" dirty="0" smtClean="0"/>
              <a:t>(risk)</a:t>
            </a:r>
          </a:p>
          <a:p>
            <a:pPr lvl="1"/>
            <a:r>
              <a:rPr lang="ko-KR" altLang="en-US" dirty="0" err="1" smtClean="0"/>
              <a:t>레버리지</a:t>
            </a:r>
            <a:r>
              <a:rPr lang="ko-KR" altLang="en-US" dirty="0" smtClean="0"/>
              <a:t> 효과와 투자위험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투자위험을 늘리는 전략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투자 </a:t>
            </a:r>
            <a:r>
              <a:rPr lang="ko-KR" altLang="en-US" dirty="0" err="1" smtClean="0"/>
              <a:t>레버리지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손익을 확대시켜 수익률이 양</a:t>
            </a:r>
            <a:r>
              <a:rPr lang="en-US" altLang="ko-KR" sz="1200" dirty="0"/>
              <a:t>(+)</a:t>
            </a:r>
            <a:r>
              <a:rPr lang="ko-KR" altLang="en-US" dirty="0"/>
              <a:t>일 경우에는 이익의 </a:t>
            </a:r>
            <a:r>
              <a:rPr lang="ko-KR" altLang="en-US" dirty="0" smtClean="0"/>
              <a:t>폭이 </a:t>
            </a:r>
            <a:r>
              <a:rPr lang="ko-KR" altLang="en-US" dirty="0"/>
              <a:t>증가되지만 반대로 실제 수익률이 음</a:t>
            </a:r>
            <a:r>
              <a:rPr lang="en-US" altLang="ko-KR" sz="1200" dirty="0"/>
              <a:t>(-)</a:t>
            </a:r>
            <a:r>
              <a:rPr lang="ko-KR" altLang="en-US" dirty="0"/>
              <a:t>이 되면 손실의 폭도 </a:t>
            </a:r>
            <a:r>
              <a:rPr lang="ko-KR" altLang="en-US" dirty="0" smtClean="0"/>
              <a:t>확대</a:t>
            </a:r>
            <a:endParaRPr lang="en-US" altLang="ko-KR" dirty="0" smtClean="0"/>
          </a:p>
          <a:p>
            <a:pPr lvl="2"/>
            <a:r>
              <a:rPr lang="ko-KR" altLang="en-US" dirty="0" err="1"/>
              <a:t>레버리지는</a:t>
            </a:r>
            <a:r>
              <a:rPr lang="ko-KR" altLang="en-US" dirty="0"/>
              <a:t> 부채를 사용함으로써 발생하게 되는데</a:t>
            </a:r>
            <a:r>
              <a:rPr lang="en-US" altLang="ko-KR" dirty="0"/>
              <a:t>, </a:t>
            </a:r>
            <a:r>
              <a:rPr lang="ko-KR" altLang="en-US" dirty="0"/>
              <a:t>정상적인 기업이 부채 </a:t>
            </a:r>
            <a:r>
              <a:rPr lang="ko-KR" altLang="en-US" dirty="0" smtClean="0"/>
              <a:t>없이 </a:t>
            </a:r>
            <a:r>
              <a:rPr lang="ko-KR" altLang="en-US" dirty="0"/>
              <a:t>자기자본만으로 사업을 하는 것은 불가능할 뿐 아니라 재무적으로도 </a:t>
            </a:r>
            <a:r>
              <a:rPr lang="ko-KR" altLang="en-US" dirty="0" smtClean="0"/>
              <a:t>적절하지 못한 전략</a:t>
            </a:r>
            <a:endParaRPr lang="en-US" altLang="ko-KR" dirty="0" smtClean="0"/>
          </a:p>
          <a:p>
            <a:pPr lvl="2"/>
            <a:r>
              <a:rPr lang="ko-KR" altLang="en-US" dirty="0"/>
              <a:t>개인의 투자는 부채 없이 여유자금으로 하는 것이 </a:t>
            </a:r>
            <a:r>
              <a:rPr lang="ko-KR" altLang="en-US" dirty="0" smtClean="0"/>
              <a:t>원칙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3352281"/>
            <a:ext cx="58102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8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투자의 기초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금융투자상품의 투자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금융투자상품은 위험성을 가진 금융상품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신중한 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전문투자자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일잔투자자로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일반투자자에게 </a:t>
            </a:r>
            <a:r>
              <a:rPr lang="ko-KR" altLang="en-US" dirty="0" err="1" smtClean="0"/>
              <a:t>상품권유</a:t>
            </a:r>
            <a:r>
              <a:rPr lang="ko-KR" altLang="en-US" dirty="0" smtClean="0"/>
              <a:t> 시 투자권유준칙을 준수하여 판매하도록 규정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투자권유 준칙</a:t>
            </a:r>
            <a:endParaRPr lang="en-US" altLang="ko-KR" dirty="0" smtClean="0"/>
          </a:p>
          <a:p>
            <a:pPr lvl="2"/>
            <a:r>
              <a:rPr lang="ko-KR" altLang="en-US" dirty="0"/>
              <a:t>금융투자상품의 판매자인 금융회사 입장에서 지켜야 </a:t>
            </a:r>
            <a:r>
              <a:rPr lang="ko-KR" altLang="en-US" dirty="0" smtClean="0"/>
              <a:t>할 기준과 </a:t>
            </a:r>
            <a:r>
              <a:rPr lang="ko-KR" altLang="en-US" dirty="0"/>
              <a:t>절차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499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투자의 기초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금융투자상품의 투자 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70" y="2344135"/>
            <a:ext cx="5726893" cy="45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1074</Words>
  <Application>Microsoft Office PowerPoint</Application>
  <PresentationFormat>와이드스크린</PresentationFormat>
  <Paragraphs>230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대학생활과 금융</vt:lpstr>
      <vt:lpstr>학습 개요 및 목표 </vt:lpstr>
      <vt:lpstr>투자의 기초</vt:lpstr>
      <vt:lpstr>투자의 기초</vt:lpstr>
      <vt:lpstr>투자의 기초</vt:lpstr>
      <vt:lpstr>투자의 기초</vt:lpstr>
      <vt:lpstr>투자의 기초</vt:lpstr>
      <vt:lpstr>투자의 기초</vt:lpstr>
      <vt:lpstr>투자의 기초</vt:lpstr>
      <vt:lpstr>주식 투자</vt:lpstr>
      <vt:lpstr>주식 투자</vt:lpstr>
      <vt:lpstr>주식 투자</vt:lpstr>
      <vt:lpstr>주식 투자</vt:lpstr>
      <vt:lpstr>주식 투자</vt:lpstr>
      <vt:lpstr>주식 투자</vt:lpstr>
      <vt:lpstr>주식 투자</vt:lpstr>
      <vt:lpstr>주식 투자</vt:lpstr>
      <vt:lpstr>채권 투자</vt:lpstr>
      <vt:lpstr>채권 투자</vt:lpstr>
      <vt:lpstr>채권 투자</vt:lpstr>
      <vt:lpstr>채권 투자</vt:lpstr>
      <vt:lpstr>채권 투자</vt:lpstr>
      <vt:lpstr>증권분석</vt:lpstr>
      <vt:lpstr>증권분석</vt:lpstr>
      <vt:lpstr>증권분석</vt:lpstr>
      <vt:lpstr>증권분석</vt:lpstr>
      <vt:lpstr>증권분석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Moonseog</cp:lastModifiedBy>
  <cp:revision>31</cp:revision>
  <dcterms:created xsi:type="dcterms:W3CDTF">2021-02-17T03:04:03Z</dcterms:created>
  <dcterms:modified xsi:type="dcterms:W3CDTF">2021-02-18T05:58:29Z</dcterms:modified>
</cp:coreProperties>
</file>