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9" r:id="rId8"/>
    <p:sldId id="270" r:id="rId9"/>
    <p:sldId id="260" r:id="rId10"/>
    <p:sldId id="261" r:id="rId11"/>
    <p:sldId id="271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2A1BA-877B-4E02-92F7-1B33D2AF7D46}" v="112" dt="2021-02-18T11:20:46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F992A1BA-877B-4E02-92F7-1B33D2AF7D46}"/>
    <pc:docChg chg="custSel addSld delSld modSld sldOrd">
      <pc:chgData name="Seo Moonseog" userId="2ebd63dc5eff4e6c" providerId="LiveId" clId="{F992A1BA-877B-4E02-92F7-1B33D2AF7D46}" dt="2021-02-18T11:20:48.274" v="640" actId="27636"/>
      <pc:docMkLst>
        <pc:docMk/>
      </pc:docMkLst>
      <pc:sldChg chg="modSp mod">
        <pc:chgData name="Seo Moonseog" userId="2ebd63dc5eff4e6c" providerId="LiveId" clId="{F992A1BA-877B-4E02-92F7-1B33D2AF7D46}" dt="2021-02-18T10:46:00.408" v="33" actId="27636"/>
        <pc:sldMkLst>
          <pc:docMk/>
          <pc:sldMk cId="1185937274" sldId="258"/>
        </pc:sldMkLst>
        <pc:spChg chg="mod">
          <ac:chgData name="Seo Moonseog" userId="2ebd63dc5eff4e6c" providerId="LiveId" clId="{F992A1BA-877B-4E02-92F7-1B33D2AF7D46}" dt="2021-02-18T10:46:00.408" v="33" actId="27636"/>
          <ac:spMkLst>
            <pc:docMk/>
            <pc:sldMk cId="1185937274" sldId="258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F992A1BA-877B-4E02-92F7-1B33D2AF7D46}" dt="2021-02-18T10:52:41.996" v="134" actId="1076"/>
        <pc:sldMkLst>
          <pc:docMk/>
          <pc:sldMk cId="1721992013" sldId="259"/>
        </pc:sldMkLst>
        <pc:spChg chg="mod">
          <ac:chgData name="Seo Moonseog" userId="2ebd63dc5eff4e6c" providerId="LiveId" clId="{F992A1BA-877B-4E02-92F7-1B33D2AF7D46}" dt="2021-02-18T10:52:29.427" v="131" actId="27636"/>
          <ac:spMkLst>
            <pc:docMk/>
            <pc:sldMk cId="1721992013" sldId="259"/>
            <ac:spMk id="3" creationId="{53F9D0EB-00B7-469D-A21A-B22550F7B58E}"/>
          </ac:spMkLst>
        </pc:spChg>
        <pc:picChg chg="add mod">
          <ac:chgData name="Seo Moonseog" userId="2ebd63dc5eff4e6c" providerId="LiveId" clId="{F992A1BA-877B-4E02-92F7-1B33D2AF7D46}" dt="2021-02-18T10:52:41.996" v="134" actId="1076"/>
          <ac:picMkLst>
            <pc:docMk/>
            <pc:sldMk cId="1721992013" sldId="259"/>
            <ac:picMk id="4" creationId="{B1297EC2-29CD-4E66-8161-67565786CD04}"/>
          </ac:picMkLst>
        </pc:picChg>
      </pc:sldChg>
      <pc:sldChg chg="modSp mod">
        <pc:chgData name="Seo Moonseog" userId="2ebd63dc5eff4e6c" providerId="LiveId" clId="{F992A1BA-877B-4E02-92F7-1B33D2AF7D46}" dt="2021-02-18T11:00:28.975" v="230"/>
        <pc:sldMkLst>
          <pc:docMk/>
          <pc:sldMk cId="3322745657" sldId="260"/>
        </pc:sldMkLst>
        <pc:spChg chg="mod">
          <ac:chgData name="Seo Moonseog" userId="2ebd63dc5eff4e6c" providerId="LiveId" clId="{F992A1BA-877B-4E02-92F7-1B33D2AF7D46}" dt="2021-02-18T11:00:28.975" v="230"/>
          <ac:spMkLst>
            <pc:docMk/>
            <pc:sldMk cId="3322745657" sldId="260"/>
            <ac:spMk id="3" creationId="{53F9D0EB-00B7-469D-A21A-B22550F7B58E}"/>
          </ac:spMkLst>
        </pc:spChg>
      </pc:sldChg>
      <pc:sldChg chg="modSp mod">
        <pc:chgData name="Seo Moonseog" userId="2ebd63dc5eff4e6c" providerId="LiveId" clId="{F992A1BA-877B-4E02-92F7-1B33D2AF7D46}" dt="2021-02-18T11:05:06.284" v="357" actId="27636"/>
        <pc:sldMkLst>
          <pc:docMk/>
          <pc:sldMk cId="2425772492" sldId="261"/>
        </pc:sldMkLst>
        <pc:spChg chg="mod">
          <ac:chgData name="Seo Moonseog" userId="2ebd63dc5eff4e6c" providerId="LiveId" clId="{F992A1BA-877B-4E02-92F7-1B33D2AF7D46}" dt="2021-02-18T11:05:06.284" v="357" actId="27636"/>
          <ac:spMkLst>
            <pc:docMk/>
            <pc:sldMk cId="2425772492" sldId="261"/>
            <ac:spMk id="3" creationId="{53F9D0EB-00B7-469D-A21A-B22550F7B58E}"/>
          </ac:spMkLst>
        </pc:spChg>
      </pc:sldChg>
      <pc:sldChg chg="modSp mod">
        <pc:chgData name="Seo Moonseog" userId="2ebd63dc5eff4e6c" providerId="LiveId" clId="{F992A1BA-877B-4E02-92F7-1B33D2AF7D46}" dt="2021-02-18T11:11:05.502" v="426" actId="6549"/>
        <pc:sldMkLst>
          <pc:docMk/>
          <pc:sldMk cId="223587225" sldId="262"/>
        </pc:sldMkLst>
        <pc:spChg chg="mod">
          <ac:chgData name="Seo Moonseog" userId="2ebd63dc5eff4e6c" providerId="LiveId" clId="{F992A1BA-877B-4E02-92F7-1B33D2AF7D46}" dt="2021-02-18T11:11:05.502" v="426" actId="6549"/>
          <ac:spMkLst>
            <pc:docMk/>
            <pc:sldMk cId="223587225" sldId="262"/>
            <ac:spMk id="3" creationId="{53F9D0EB-00B7-469D-A21A-B22550F7B58E}"/>
          </ac:spMkLst>
        </pc:spChg>
      </pc:sldChg>
      <pc:sldChg chg="modSp mod">
        <pc:chgData name="Seo Moonseog" userId="2ebd63dc5eff4e6c" providerId="LiveId" clId="{F992A1BA-877B-4E02-92F7-1B33D2AF7D46}" dt="2021-02-18T11:14:51.449" v="463" actId="6549"/>
        <pc:sldMkLst>
          <pc:docMk/>
          <pc:sldMk cId="3213149673" sldId="263"/>
        </pc:sldMkLst>
        <pc:spChg chg="mod">
          <ac:chgData name="Seo Moonseog" userId="2ebd63dc5eff4e6c" providerId="LiveId" clId="{F992A1BA-877B-4E02-92F7-1B33D2AF7D46}" dt="2021-02-18T11:14:51.449" v="463" actId="6549"/>
          <ac:spMkLst>
            <pc:docMk/>
            <pc:sldMk cId="3213149673" sldId="263"/>
            <ac:spMk id="3" creationId="{53F9D0EB-00B7-469D-A21A-B22550F7B58E}"/>
          </ac:spMkLst>
        </pc:spChg>
      </pc:sldChg>
      <pc:sldChg chg="del">
        <pc:chgData name="Seo Moonseog" userId="2ebd63dc5eff4e6c" providerId="LiveId" clId="{F992A1BA-877B-4E02-92F7-1B33D2AF7D46}" dt="2021-02-18T11:14:59.819" v="464" actId="2696"/>
        <pc:sldMkLst>
          <pc:docMk/>
          <pc:sldMk cId="2563100643" sldId="264"/>
        </pc:sldMkLst>
      </pc:sldChg>
      <pc:sldChg chg="modSp mod">
        <pc:chgData name="Seo Moonseog" userId="2ebd63dc5eff4e6c" providerId="LiveId" clId="{F992A1BA-877B-4E02-92F7-1B33D2AF7D46}" dt="2021-02-18T11:17:47.182" v="506" actId="27636"/>
        <pc:sldMkLst>
          <pc:docMk/>
          <pc:sldMk cId="3897385431" sldId="265"/>
        </pc:sldMkLst>
        <pc:spChg chg="mod">
          <ac:chgData name="Seo Moonseog" userId="2ebd63dc5eff4e6c" providerId="LiveId" clId="{F992A1BA-877B-4E02-92F7-1B33D2AF7D46}" dt="2021-02-18T11:17:47.182" v="506" actId="27636"/>
          <ac:spMkLst>
            <pc:docMk/>
            <pc:sldMk cId="3897385431" sldId="265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F992A1BA-877B-4E02-92F7-1B33D2AF7D46}" dt="2021-02-18T11:20:48.274" v="640" actId="27636"/>
        <pc:sldMkLst>
          <pc:docMk/>
          <pc:sldMk cId="2486154841" sldId="266"/>
        </pc:sldMkLst>
        <pc:spChg chg="mod">
          <ac:chgData name="Seo Moonseog" userId="2ebd63dc5eff4e6c" providerId="LiveId" clId="{F992A1BA-877B-4E02-92F7-1B33D2AF7D46}" dt="2021-02-18T11:20:48.274" v="640" actId="27636"/>
          <ac:spMkLst>
            <pc:docMk/>
            <pc:sldMk cId="2486154841" sldId="266"/>
            <ac:spMk id="3" creationId="{53F9D0EB-00B7-469D-A21A-B22550F7B58E}"/>
          </ac:spMkLst>
        </pc:spChg>
        <pc:picChg chg="add mod">
          <ac:chgData name="Seo Moonseog" userId="2ebd63dc5eff4e6c" providerId="LiveId" clId="{F992A1BA-877B-4E02-92F7-1B33D2AF7D46}" dt="2021-02-18T11:18:20.015" v="510" actId="1076"/>
          <ac:picMkLst>
            <pc:docMk/>
            <pc:sldMk cId="2486154841" sldId="266"/>
            <ac:picMk id="4" creationId="{A75C448C-C416-478E-952D-25821908091C}"/>
          </ac:picMkLst>
        </pc:picChg>
      </pc:sldChg>
      <pc:sldChg chg="modSp add mod">
        <pc:chgData name="Seo Moonseog" userId="2ebd63dc5eff4e6c" providerId="LiveId" clId="{F992A1BA-877B-4E02-92F7-1B33D2AF7D46}" dt="2021-02-18T10:50:46.232" v="107"/>
        <pc:sldMkLst>
          <pc:docMk/>
          <pc:sldMk cId="2286007469" sldId="267"/>
        </pc:sldMkLst>
        <pc:spChg chg="mod">
          <ac:chgData name="Seo Moonseog" userId="2ebd63dc5eff4e6c" providerId="LiveId" clId="{F992A1BA-877B-4E02-92F7-1B33D2AF7D46}" dt="2021-02-18T10:50:46.232" v="107"/>
          <ac:spMkLst>
            <pc:docMk/>
            <pc:sldMk cId="2286007469" sldId="267"/>
            <ac:spMk id="3" creationId="{53F9D0EB-00B7-469D-A21A-B22550F7B58E}"/>
          </ac:spMkLst>
        </pc:spChg>
      </pc:sldChg>
      <pc:sldChg chg="addSp modSp add mod ord">
        <pc:chgData name="Seo Moonseog" userId="2ebd63dc5eff4e6c" providerId="LiveId" clId="{F992A1BA-877B-4E02-92F7-1B33D2AF7D46}" dt="2021-02-18T10:46:03.230" v="35"/>
        <pc:sldMkLst>
          <pc:docMk/>
          <pc:sldMk cId="2448565131" sldId="268"/>
        </pc:sldMkLst>
        <pc:spChg chg="mod">
          <ac:chgData name="Seo Moonseog" userId="2ebd63dc5eff4e6c" providerId="LiveId" clId="{F992A1BA-877B-4E02-92F7-1B33D2AF7D46}" dt="2021-02-18T10:45:38.932" v="27" actId="6549"/>
          <ac:spMkLst>
            <pc:docMk/>
            <pc:sldMk cId="2448565131" sldId="268"/>
            <ac:spMk id="3" creationId="{53F9D0EB-00B7-469D-A21A-B22550F7B58E}"/>
          </ac:spMkLst>
        </pc:spChg>
        <pc:picChg chg="add mod">
          <ac:chgData name="Seo Moonseog" userId="2ebd63dc5eff4e6c" providerId="LiveId" clId="{F992A1BA-877B-4E02-92F7-1B33D2AF7D46}" dt="2021-02-18T10:45:52.496" v="31" actId="1076"/>
          <ac:picMkLst>
            <pc:docMk/>
            <pc:sldMk cId="2448565131" sldId="268"/>
            <ac:picMk id="4" creationId="{7439F157-9979-4EEF-9B64-0370834EB95B}"/>
          </ac:picMkLst>
        </pc:picChg>
      </pc:sldChg>
      <pc:sldChg chg="addSp delSp modSp add mod">
        <pc:chgData name="Seo Moonseog" userId="2ebd63dc5eff4e6c" providerId="LiveId" clId="{F992A1BA-877B-4E02-92F7-1B33D2AF7D46}" dt="2021-02-18T10:55:12.100" v="154" actId="1076"/>
        <pc:sldMkLst>
          <pc:docMk/>
          <pc:sldMk cId="2040479322" sldId="269"/>
        </pc:sldMkLst>
        <pc:spChg chg="mod">
          <ac:chgData name="Seo Moonseog" userId="2ebd63dc5eff4e6c" providerId="LiveId" clId="{F992A1BA-877B-4E02-92F7-1B33D2AF7D46}" dt="2021-02-18T10:54:51.230" v="152" actId="27636"/>
          <ac:spMkLst>
            <pc:docMk/>
            <pc:sldMk cId="2040479322" sldId="269"/>
            <ac:spMk id="3" creationId="{53F9D0EB-00B7-469D-A21A-B22550F7B58E}"/>
          </ac:spMkLst>
        </pc:spChg>
        <pc:picChg chg="del">
          <ac:chgData name="Seo Moonseog" userId="2ebd63dc5eff4e6c" providerId="LiveId" clId="{F992A1BA-877B-4E02-92F7-1B33D2AF7D46}" dt="2021-02-18T10:52:45.817" v="135" actId="478"/>
          <ac:picMkLst>
            <pc:docMk/>
            <pc:sldMk cId="2040479322" sldId="269"/>
            <ac:picMk id="4" creationId="{B1297EC2-29CD-4E66-8161-67565786CD04}"/>
          </ac:picMkLst>
        </pc:picChg>
        <pc:picChg chg="add mod">
          <ac:chgData name="Seo Moonseog" userId="2ebd63dc5eff4e6c" providerId="LiveId" clId="{F992A1BA-877B-4E02-92F7-1B33D2AF7D46}" dt="2021-02-18T10:55:12.100" v="154" actId="1076"/>
          <ac:picMkLst>
            <pc:docMk/>
            <pc:sldMk cId="2040479322" sldId="269"/>
            <ac:picMk id="5" creationId="{B6668101-BF5A-4111-A403-D7CDE2C19A89}"/>
          </ac:picMkLst>
        </pc:picChg>
      </pc:sldChg>
      <pc:sldChg chg="modSp add mod">
        <pc:chgData name="Seo Moonseog" userId="2ebd63dc5eff4e6c" providerId="LiveId" clId="{F992A1BA-877B-4E02-92F7-1B33D2AF7D46}" dt="2021-02-18T10:58:13.525" v="185"/>
        <pc:sldMkLst>
          <pc:docMk/>
          <pc:sldMk cId="262374743" sldId="270"/>
        </pc:sldMkLst>
        <pc:spChg chg="mod">
          <ac:chgData name="Seo Moonseog" userId="2ebd63dc5eff4e6c" providerId="LiveId" clId="{F992A1BA-877B-4E02-92F7-1B33D2AF7D46}" dt="2021-02-18T10:58:13.525" v="185"/>
          <ac:spMkLst>
            <pc:docMk/>
            <pc:sldMk cId="262374743" sldId="270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F992A1BA-877B-4E02-92F7-1B33D2AF7D46}" dt="2021-02-18T11:07:17.012" v="400"/>
        <pc:sldMkLst>
          <pc:docMk/>
          <pc:sldMk cId="2989122103" sldId="271"/>
        </pc:sldMkLst>
        <pc:spChg chg="mod">
          <ac:chgData name="Seo Moonseog" userId="2ebd63dc5eff4e6c" providerId="LiveId" clId="{F992A1BA-877B-4E02-92F7-1B33D2AF7D46}" dt="2021-02-18T11:07:17.012" v="400"/>
          <ac:spMkLst>
            <pc:docMk/>
            <pc:sldMk cId="2989122103" sldId="271"/>
            <ac:spMk id="3" creationId="{53F9D0EB-00B7-469D-A21A-B22550F7B58E}"/>
          </ac:spMkLst>
        </pc:spChg>
      </pc:sldChg>
    </pc:docChg>
  </pc:docChgLst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다양한 투자상품과 투자 유의사항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장내파생상품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85700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파생상품</a:t>
            </a:r>
            <a:r>
              <a:rPr lang="en-US" altLang="ko-KR" dirty="0"/>
              <a:t>(derivatives)</a:t>
            </a:r>
            <a:r>
              <a:rPr lang="ko-KR" altLang="en-US" dirty="0"/>
              <a:t>이란 기초자산의 가치 변동에 따라 가격이 결정되는 금융상품</a:t>
            </a:r>
            <a:endParaRPr lang="en-US" altLang="ko-KR" dirty="0"/>
          </a:p>
          <a:p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채권</a:t>
            </a:r>
            <a:r>
              <a:rPr lang="en-US" altLang="ko-KR" dirty="0"/>
              <a:t>, </a:t>
            </a:r>
            <a:r>
              <a:rPr lang="ko-KR" altLang="en-US" dirty="0"/>
              <a:t>외화 등의 금융상품 및 금</a:t>
            </a:r>
            <a:r>
              <a:rPr lang="en-US" altLang="ko-KR" dirty="0"/>
              <a:t>, </a:t>
            </a:r>
            <a:r>
              <a:rPr lang="ko-KR" altLang="en-US" dirty="0"/>
              <a:t>은 등의 물품</a:t>
            </a:r>
            <a:r>
              <a:rPr lang="en-US" altLang="ko-KR" dirty="0"/>
              <a:t>·</a:t>
            </a:r>
            <a:r>
              <a:rPr lang="ko-KR" altLang="en-US" dirty="0"/>
              <a:t>원자재 </a:t>
            </a:r>
            <a:r>
              <a:rPr lang="en-US" altLang="ko-KR" dirty="0"/>
              <a:t>(commodity) </a:t>
            </a:r>
            <a:r>
              <a:rPr lang="ko-KR" altLang="en-US" dirty="0"/>
              <a:t>등을 기초자산으로 하는 선물 또는 옵션이 일반적</a:t>
            </a:r>
            <a:endParaRPr lang="en-US" altLang="ko-KR" dirty="0"/>
          </a:p>
          <a:p>
            <a:r>
              <a:rPr lang="ko-KR" altLang="en-US" dirty="0"/>
              <a:t>불확실한 미래 가격변동에서 오는 리스크를 줄 이는 </a:t>
            </a:r>
            <a:r>
              <a:rPr lang="ko-KR" altLang="en-US" dirty="0" err="1"/>
              <a:t>헤징이</a:t>
            </a:r>
            <a:r>
              <a:rPr lang="ko-KR" altLang="en-US" dirty="0"/>
              <a:t> 본래의 목적</a:t>
            </a:r>
            <a:endParaRPr lang="en-US" altLang="ko-KR" dirty="0"/>
          </a:p>
          <a:p>
            <a:r>
              <a:rPr lang="ko-KR" altLang="en-US" dirty="0"/>
              <a:t>기초자산의 미래 가격변동을 예상하고 레버리지를 이용한 투기적 목적으로도 많이 활용</a:t>
            </a:r>
            <a:endParaRPr lang="en-US" altLang="ko-KR" dirty="0"/>
          </a:p>
          <a:p>
            <a:r>
              <a:rPr lang="ko-KR" altLang="en-US" dirty="0"/>
              <a:t>장내파생상품</a:t>
            </a:r>
            <a:endParaRPr lang="en-US" altLang="ko-KR" dirty="0"/>
          </a:p>
          <a:p>
            <a:pPr lvl="1"/>
            <a:r>
              <a:rPr lang="ko-KR" altLang="en-US" dirty="0"/>
              <a:t>가격 외의 거래조건을 </a:t>
            </a:r>
            <a:r>
              <a:rPr lang="ko-KR" altLang="en-US" dirty="0" err="1"/>
              <a:t>표준화하여</a:t>
            </a:r>
            <a:r>
              <a:rPr lang="ko-KR" altLang="en-US" dirty="0"/>
              <a:t> 거래소에서 거래</a:t>
            </a:r>
            <a:endParaRPr lang="en-US" altLang="ko-KR" dirty="0"/>
          </a:p>
          <a:p>
            <a:pPr lvl="1"/>
            <a:r>
              <a:rPr lang="ko-KR" altLang="en-US" dirty="0"/>
              <a:t>선물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endParaRPr lang="en-US" altLang="ko-KR" dirty="0"/>
          </a:p>
          <a:p>
            <a:r>
              <a:rPr lang="ko-KR" altLang="en-US" dirty="0"/>
              <a:t>장외파생상품</a:t>
            </a:r>
            <a:endParaRPr lang="en-US" altLang="ko-KR" dirty="0"/>
          </a:p>
          <a:p>
            <a:pPr lvl="1"/>
            <a:r>
              <a:rPr lang="ko-KR" altLang="en-US" dirty="0"/>
              <a:t>거래소 밖에서 </a:t>
            </a:r>
            <a:r>
              <a:rPr lang="ko-KR" altLang="en-US" dirty="0" err="1"/>
              <a:t>비표준화되어</a:t>
            </a:r>
            <a:r>
              <a:rPr lang="ko-KR" altLang="en-US" dirty="0"/>
              <a:t> 거래</a:t>
            </a:r>
            <a:endParaRPr lang="en-US" altLang="ko-KR" dirty="0"/>
          </a:p>
          <a:p>
            <a:pPr lvl="1"/>
            <a:r>
              <a:rPr lang="ko-KR" altLang="en-US" dirty="0"/>
              <a:t>선도</a:t>
            </a:r>
            <a:r>
              <a:rPr lang="en-US" altLang="ko-KR" dirty="0"/>
              <a:t>, </a:t>
            </a:r>
            <a:r>
              <a:rPr lang="ko-KR" altLang="en-US" dirty="0" err="1"/>
              <a:t>스왑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577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장내파생상품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선물계약</a:t>
            </a:r>
            <a:endParaRPr lang="en-US" altLang="ko-KR" dirty="0"/>
          </a:p>
          <a:p>
            <a:pPr lvl="1"/>
            <a:r>
              <a:rPr lang="ko-KR" altLang="en-US" dirty="0" err="1"/>
              <a:t>선물계약의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2"/>
            <a:r>
              <a:rPr lang="ko-KR" altLang="en-US" dirty="0"/>
              <a:t>장래의 일정 시점을 인수</a:t>
            </a:r>
            <a:r>
              <a:rPr lang="en-US" altLang="ko-KR" dirty="0"/>
              <a:t>·</a:t>
            </a:r>
            <a:r>
              <a:rPr lang="ko-KR" altLang="en-US" dirty="0"/>
              <a:t>인도일로 하여 일정한 품질과 수량의 어떤 물품 또는 금융상품을 미리 정한 가격에 </a:t>
            </a:r>
            <a:r>
              <a:rPr lang="ko-KR" altLang="en-US" dirty="0" err="1"/>
              <a:t>사고팔기로</a:t>
            </a:r>
            <a:r>
              <a:rPr lang="ko-KR" altLang="en-US" dirty="0"/>
              <a:t> 약속하는 계약</a:t>
            </a:r>
            <a:endParaRPr lang="en-US" altLang="ko-KR" dirty="0"/>
          </a:p>
          <a:p>
            <a:pPr lvl="1"/>
            <a:r>
              <a:rPr lang="ko-KR" altLang="en-US" dirty="0"/>
              <a:t>선물거래의 기능</a:t>
            </a:r>
            <a:endParaRPr lang="en-US" altLang="ko-KR" dirty="0"/>
          </a:p>
          <a:p>
            <a:pPr lvl="2"/>
            <a:r>
              <a:rPr lang="ko-KR" altLang="en-US" dirty="0" err="1"/>
              <a:t>가격변동리스크를</a:t>
            </a:r>
            <a:r>
              <a:rPr lang="ko-KR" altLang="en-US" dirty="0"/>
              <a:t> 줄이는 </a:t>
            </a:r>
            <a:r>
              <a:rPr lang="ko-KR" altLang="en-US" dirty="0" err="1"/>
              <a:t>헤징</a:t>
            </a:r>
            <a:r>
              <a:rPr lang="ko-KR" altLang="en-US" dirty="0"/>
              <a:t> </a:t>
            </a:r>
            <a:r>
              <a:rPr lang="en-US" altLang="ko-KR" dirty="0"/>
              <a:t>(hedging)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현물시장의 유동성 확대</a:t>
            </a:r>
            <a:endParaRPr lang="en-US" altLang="ko-KR" dirty="0"/>
          </a:p>
          <a:p>
            <a:pPr lvl="2"/>
            <a:r>
              <a:rPr lang="ko-KR" altLang="en-US" dirty="0"/>
              <a:t>장래의 가격정보를 제공하는 기능</a:t>
            </a:r>
            <a:endParaRPr lang="en-US" altLang="ko-KR" dirty="0"/>
          </a:p>
          <a:p>
            <a:pPr lvl="2"/>
            <a:r>
              <a:rPr lang="ko-KR" altLang="en-US" dirty="0"/>
              <a:t>새로운 투자수단을 제공</a:t>
            </a:r>
            <a:endParaRPr lang="en-US" altLang="ko-KR" dirty="0"/>
          </a:p>
          <a:p>
            <a:pPr lvl="1"/>
            <a:r>
              <a:rPr lang="ko-KR" altLang="en-US" dirty="0"/>
              <a:t>선물계약의 종류</a:t>
            </a:r>
            <a:endParaRPr lang="en-US" altLang="ko-KR" dirty="0"/>
          </a:p>
          <a:p>
            <a:pPr lvl="2"/>
            <a:r>
              <a:rPr lang="ko-KR" altLang="en-US" dirty="0"/>
              <a:t>상품선물</a:t>
            </a:r>
            <a:endParaRPr lang="en-US" altLang="ko-KR" dirty="0"/>
          </a:p>
          <a:p>
            <a:pPr lvl="2"/>
            <a:r>
              <a:rPr lang="ko-KR" altLang="en-US" dirty="0"/>
              <a:t>금융선물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12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장내파생상품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옵션계약</a:t>
            </a:r>
            <a:endParaRPr lang="en-US" altLang="ko-KR" dirty="0"/>
          </a:p>
          <a:p>
            <a:pPr lvl="1"/>
            <a:r>
              <a:rPr lang="ko-KR" altLang="en-US" dirty="0"/>
              <a:t>옵션의 개념</a:t>
            </a:r>
            <a:endParaRPr lang="en-US" altLang="ko-KR" dirty="0"/>
          </a:p>
          <a:p>
            <a:pPr lvl="2"/>
            <a:r>
              <a:rPr lang="ko-KR" altLang="en-US" dirty="0"/>
              <a:t>장래의 일정시점 또는 일정기간 내에 특정 기초자산을 정한 가격에 팔거나 살 수 있는 권리</a:t>
            </a:r>
            <a:endParaRPr lang="en-US" altLang="ko-KR" dirty="0"/>
          </a:p>
          <a:p>
            <a:pPr lvl="2"/>
            <a:r>
              <a:rPr lang="ko-KR" altLang="en-US" dirty="0"/>
              <a:t>선물계약은 </a:t>
            </a:r>
            <a:r>
              <a:rPr lang="ko-KR" altLang="en-US" dirty="0" err="1"/>
              <a:t>매입측과</a:t>
            </a:r>
            <a:r>
              <a:rPr lang="ko-KR" altLang="en-US" dirty="0"/>
              <a:t> 매도측 쌍방이 모두 계약이행의 의무</a:t>
            </a:r>
            <a:endParaRPr lang="en-US" altLang="ko-KR" dirty="0"/>
          </a:p>
          <a:p>
            <a:pPr lvl="2"/>
            <a:r>
              <a:rPr lang="ko-KR" altLang="en-US" dirty="0"/>
              <a:t>옵션계약의 경우에는 계약당사자 중 일방이 자기에게 유리하면 계약을 이 행하고 그렇지 않으면 계약을 이행하지 않을 수 있는 권리를 갖는 데 반해 상대방 은 이러한 권리행사에 대해 계약이행의 의무만을 짐</a:t>
            </a:r>
            <a:endParaRPr lang="en-US" altLang="ko-KR" dirty="0"/>
          </a:p>
          <a:p>
            <a:pPr lvl="1"/>
            <a:r>
              <a:rPr lang="ko-KR" altLang="en-US" dirty="0"/>
              <a:t>옵션의 기능</a:t>
            </a:r>
            <a:endParaRPr lang="en-US" altLang="ko-KR" dirty="0"/>
          </a:p>
          <a:p>
            <a:pPr lvl="2"/>
            <a:r>
              <a:rPr lang="ko-KR" altLang="en-US" dirty="0"/>
              <a:t>다양한 투자수단을 제공</a:t>
            </a:r>
            <a:endParaRPr lang="en-US" altLang="ko-KR" dirty="0"/>
          </a:p>
          <a:p>
            <a:pPr lvl="2"/>
            <a:r>
              <a:rPr lang="ko-KR" altLang="en-US" dirty="0"/>
              <a:t>불확실한 미래가격변 동에 따른 위험을 </a:t>
            </a:r>
            <a:r>
              <a:rPr lang="ko-KR" altLang="en-US" dirty="0" err="1"/>
              <a:t>헤지하는</a:t>
            </a:r>
            <a:r>
              <a:rPr lang="ko-KR" altLang="en-US" dirty="0"/>
              <a:t> 수단</a:t>
            </a:r>
            <a:endParaRPr lang="en-US" altLang="ko-KR" dirty="0"/>
          </a:p>
          <a:p>
            <a:pPr lvl="2"/>
            <a:r>
              <a:rPr lang="ko-KR" altLang="en-US" dirty="0"/>
              <a:t>투기거래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58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 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구조화 상품의 개념</a:t>
            </a:r>
            <a:endParaRPr lang="en-US" altLang="ko-KR" dirty="0"/>
          </a:p>
          <a:p>
            <a:pPr lvl="1"/>
            <a:r>
              <a:rPr lang="ko-KR" altLang="en-US" dirty="0"/>
              <a:t>당초의 자산</a:t>
            </a:r>
            <a:r>
              <a:rPr lang="en-US" altLang="ko-KR" dirty="0"/>
              <a:t>(</a:t>
            </a:r>
            <a:r>
              <a:rPr lang="ko-KR" altLang="en-US" dirty="0"/>
              <a:t>예금</a:t>
            </a:r>
            <a:r>
              <a:rPr lang="en-US" altLang="ko-KR" dirty="0"/>
              <a:t>, </a:t>
            </a:r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채권</a:t>
            </a:r>
            <a:r>
              <a:rPr lang="en-US" altLang="ko-KR" dirty="0"/>
              <a:t>, </a:t>
            </a:r>
            <a:r>
              <a:rPr lang="ko-KR" altLang="en-US" dirty="0"/>
              <a:t>통화</a:t>
            </a:r>
            <a:r>
              <a:rPr lang="en-US" altLang="ko-KR" dirty="0"/>
              <a:t>, </a:t>
            </a:r>
            <a:r>
              <a:rPr lang="ko-KR" altLang="en-US" dirty="0"/>
              <a:t>부동산 등</a:t>
            </a:r>
            <a:r>
              <a:rPr lang="en-US" altLang="ko-KR" dirty="0"/>
              <a:t>)</a:t>
            </a:r>
            <a:r>
              <a:rPr lang="ko-KR" altLang="en-US" dirty="0"/>
              <a:t>을 가공하거나 혼합하여 만들어진 새로운 금융상품</a:t>
            </a:r>
            <a:endParaRPr lang="en-US" altLang="ko-KR" dirty="0"/>
          </a:p>
          <a:p>
            <a:pPr lvl="1"/>
            <a:r>
              <a:rPr lang="ko-KR" altLang="en-US" dirty="0"/>
              <a:t>주식이나 채권</a:t>
            </a:r>
            <a:r>
              <a:rPr lang="en-US" altLang="ko-KR" dirty="0"/>
              <a:t>, </a:t>
            </a:r>
            <a:r>
              <a:rPr lang="ko-KR" altLang="en-US" dirty="0"/>
              <a:t>파생상품 등을 혼합하여 만든 </a:t>
            </a:r>
            <a:r>
              <a:rPr lang="en-US" altLang="ko-KR" dirty="0"/>
              <a:t>ELS(Equity Linked Securities), DLS(Derivative Linked Securities)</a:t>
            </a:r>
          </a:p>
          <a:p>
            <a:pPr lvl="1"/>
            <a:r>
              <a:rPr lang="ko-KR" altLang="en-US" dirty="0"/>
              <a:t>예금과 주식을 혼합하여 만들어진 주가연계예금</a:t>
            </a:r>
            <a:r>
              <a:rPr lang="en-US" altLang="ko-KR" dirty="0"/>
              <a:t>(ELD: Equity Linked Deposit)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구조화 상품 등장 배경</a:t>
            </a:r>
            <a:endParaRPr lang="en-US" altLang="ko-KR" dirty="0"/>
          </a:p>
          <a:p>
            <a:pPr lvl="2"/>
            <a:r>
              <a:rPr lang="ko-KR" altLang="en-US" dirty="0" err="1"/>
              <a:t>중위험</a:t>
            </a:r>
            <a:r>
              <a:rPr lang="en-US" altLang="ko-KR" dirty="0"/>
              <a:t>/</a:t>
            </a:r>
            <a:r>
              <a:rPr lang="ko-KR" altLang="en-US" dirty="0" err="1"/>
              <a:t>중수익</a:t>
            </a:r>
            <a:r>
              <a:rPr lang="ko-KR" altLang="en-US" dirty="0"/>
              <a:t> 금융상품 필요성 대두</a:t>
            </a:r>
            <a:endParaRPr lang="en-US" altLang="ko-KR" dirty="0"/>
          </a:p>
          <a:p>
            <a:pPr lvl="2"/>
            <a:r>
              <a:rPr lang="ko-KR" altLang="en-US" dirty="0"/>
              <a:t>다양한 투자대상에 대한 개인의 관심 증가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314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금융투자상품 </a:t>
            </a:r>
            <a:r>
              <a:rPr lang="ko-KR" altLang="en-US" dirty="0" err="1"/>
              <a:t>투자시</a:t>
            </a:r>
            <a:r>
              <a:rPr lang="ko-KR" altLang="en-US" dirty="0"/>
              <a:t>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주식</a:t>
            </a:r>
            <a:r>
              <a:rPr lang="en-US" altLang="ko-KR" dirty="0"/>
              <a:t>·</a:t>
            </a:r>
            <a:r>
              <a:rPr lang="ko-KR" altLang="en-US" dirty="0"/>
              <a:t>채 권</a:t>
            </a:r>
            <a:r>
              <a:rPr lang="en-US" altLang="ko-KR" dirty="0"/>
              <a:t>·</a:t>
            </a:r>
            <a:r>
              <a:rPr lang="ko-KR" altLang="en-US" dirty="0"/>
              <a:t>집합투자증권 등은 투자자가 낸 원금의 범위 내에서 손실이 발생</a:t>
            </a:r>
            <a:endParaRPr lang="en-US" altLang="ko-KR" dirty="0"/>
          </a:p>
          <a:p>
            <a:r>
              <a:rPr lang="ko-KR" altLang="en-US" dirty="0"/>
              <a:t>파생상품은 원금을 초과하는 손실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원금을 전부 내고도 추가로 금전을 내야 하는 위 </a:t>
            </a:r>
            <a:r>
              <a:rPr lang="ko-KR" altLang="en-US" dirty="0" err="1"/>
              <a:t>험</a:t>
            </a:r>
            <a:r>
              <a:rPr lang="en-US" altLang="ko-KR" dirty="0"/>
              <a:t>)</a:t>
            </a:r>
            <a:r>
              <a:rPr lang="ko-KR" altLang="en-US" dirty="0"/>
              <a:t>이 발생</a:t>
            </a:r>
            <a:endParaRPr lang="en-US" altLang="ko-KR" dirty="0"/>
          </a:p>
          <a:p>
            <a:r>
              <a:rPr lang="ko-KR" altLang="en-US" dirty="0"/>
              <a:t>투자 위험에 대처하는 방법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수익’보다는</a:t>
            </a:r>
            <a:r>
              <a:rPr lang="ko-KR" altLang="en-US" dirty="0"/>
              <a:t> ‘</a:t>
            </a:r>
            <a:r>
              <a:rPr lang="ko-KR" altLang="en-US" dirty="0" err="1"/>
              <a:t>위험’을</a:t>
            </a:r>
            <a:r>
              <a:rPr lang="ko-KR" altLang="en-US" dirty="0"/>
              <a:t> 먼저 생각</a:t>
            </a:r>
            <a:endParaRPr lang="en-US" altLang="ko-KR" dirty="0"/>
          </a:p>
          <a:p>
            <a:pPr lvl="1"/>
            <a:r>
              <a:rPr lang="ko-KR" altLang="en-US" dirty="0"/>
              <a:t>투자에 실패할 경우를 생각</a:t>
            </a:r>
            <a:endParaRPr lang="en-US" altLang="ko-KR" dirty="0"/>
          </a:p>
          <a:p>
            <a:pPr lvl="1"/>
            <a:r>
              <a:rPr lang="ko-KR" altLang="en-US" dirty="0"/>
              <a:t>직원과 충분한 상담을 통해 투자정보 획득</a:t>
            </a:r>
            <a:endParaRPr lang="en-US" altLang="ko-KR" dirty="0"/>
          </a:p>
          <a:p>
            <a:pPr lvl="1"/>
            <a:r>
              <a:rPr lang="ko-KR" altLang="en-US" dirty="0"/>
              <a:t>금융회사직원이 적법하게 투자권유를 하는지 확인</a:t>
            </a:r>
            <a:endParaRPr lang="en-US" altLang="ko-KR" dirty="0"/>
          </a:p>
          <a:p>
            <a:pPr lvl="1"/>
            <a:r>
              <a:rPr lang="ko-KR" altLang="en-US" dirty="0"/>
              <a:t>금융투자상품에 대한 투자 결과는 수익</a:t>
            </a:r>
            <a:r>
              <a:rPr lang="en-US" altLang="ko-KR" dirty="0"/>
              <a:t>·</a:t>
            </a:r>
            <a:r>
              <a:rPr lang="ko-KR" altLang="en-US" dirty="0"/>
              <a:t>손실 여부를 불문하고 전부 투자자에 게 귀속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38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금융투자상품 </a:t>
            </a:r>
            <a:r>
              <a:rPr lang="ko-KR" altLang="en-US" dirty="0" err="1"/>
              <a:t>투자시</a:t>
            </a:r>
            <a:r>
              <a:rPr lang="ko-KR" altLang="en-US" dirty="0"/>
              <a:t> 유의사항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불공정거래에 빠지지 않기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손실과 손해는 다름을 이해하기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손실’이란</a:t>
            </a:r>
            <a:r>
              <a:rPr lang="ko-KR" altLang="en-US" dirty="0"/>
              <a:t> 투자의 본질적 속성에 의한 마이너스</a:t>
            </a:r>
            <a:r>
              <a:rPr lang="en-US" altLang="ko-KR" dirty="0"/>
              <a:t>(-) </a:t>
            </a:r>
            <a:r>
              <a:rPr lang="ko-KR" altLang="en-US" dirty="0"/>
              <a:t>수익이고 현재 평가액이 투자 원금보다 줄어드는 것을 의미</a:t>
            </a:r>
            <a:endParaRPr lang="en-US" altLang="ko-KR" dirty="0"/>
          </a:p>
          <a:p>
            <a:pPr lvl="1"/>
            <a:r>
              <a:rPr lang="ko-KR" altLang="en-US" dirty="0"/>
              <a:t>손해란 금융회사의 불법적인 행동으로 투자한 돈을 날리는 경우</a:t>
            </a:r>
            <a:r>
              <a:rPr lang="en-US" altLang="ko-KR" dirty="0"/>
              <a:t>, </a:t>
            </a:r>
            <a:r>
              <a:rPr lang="ko-KR" altLang="en-US" dirty="0"/>
              <a:t>이를 투자 피해</a:t>
            </a:r>
            <a:r>
              <a:rPr lang="en-US" altLang="ko-KR" dirty="0"/>
              <a:t>, </a:t>
            </a:r>
            <a:r>
              <a:rPr lang="ko-KR" altLang="en-US" dirty="0"/>
              <a:t>투자 손해라 하고 이런 경우 배상 받아야 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C448C-C416-478E-952D-25821908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71" y="2163584"/>
            <a:ext cx="6559500" cy="22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61925" cy="27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펀드란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본래 펀드</a:t>
            </a:r>
            <a:r>
              <a:rPr lang="en-US" altLang="ko-KR" dirty="0"/>
              <a:t>(fund)</a:t>
            </a:r>
            <a:r>
              <a:rPr lang="ko-KR" altLang="en-US" dirty="0"/>
              <a:t>는 기금을 의미하며</a:t>
            </a:r>
            <a:r>
              <a:rPr lang="en-US" altLang="ko-KR" dirty="0"/>
              <a:t>, ‘</a:t>
            </a:r>
            <a:r>
              <a:rPr lang="ko-KR" altLang="en-US" dirty="0"/>
              <a:t>특정 목적을 위해 모은 돈이나 단체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여러 사람의 돈을 모은 후 수익이 예상 되는 곳에 투자하여 돈을 벌고</a:t>
            </a:r>
            <a:r>
              <a:rPr lang="en-US" altLang="ko-KR" dirty="0"/>
              <a:t>, </a:t>
            </a:r>
            <a:r>
              <a:rPr lang="ko-KR" altLang="en-US" dirty="0"/>
              <a:t>그 수익금을 나누어서 투자한 금액에 비례하여 돌려주는 금융상품</a:t>
            </a:r>
            <a:endParaRPr lang="en-US" altLang="ko-KR" dirty="0"/>
          </a:p>
          <a:p>
            <a:pPr lvl="1"/>
            <a:r>
              <a:rPr lang="ko-KR" altLang="en-US" dirty="0"/>
              <a:t>법적으로는 집합투자증권</a:t>
            </a:r>
            <a:endParaRPr lang="en-US" altLang="ko-KR" dirty="0"/>
          </a:p>
          <a:p>
            <a:pPr lvl="1"/>
            <a:r>
              <a:rPr lang="ko-KR" altLang="en-US" dirty="0"/>
              <a:t>전문가가 투자자를 대신하여 주식이나 채권 등 다양한 투자상품으로 운용하는 간 접투자상품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펀드란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펀드의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9F157-9979-4EEF-9B64-0370834E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41" y="2687153"/>
            <a:ext cx="5850517" cy="33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펀드란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펀드투자 비용</a:t>
            </a:r>
            <a:endParaRPr lang="en-US" altLang="ko-KR" dirty="0"/>
          </a:p>
          <a:p>
            <a:pPr lvl="2"/>
            <a:r>
              <a:rPr lang="ko-KR" altLang="en-US" dirty="0"/>
              <a:t>수수료 및 보수</a:t>
            </a:r>
            <a:endParaRPr lang="en-US" altLang="ko-KR" dirty="0"/>
          </a:p>
          <a:p>
            <a:pPr lvl="3"/>
            <a:r>
              <a:rPr lang="ko-KR" altLang="en-US" dirty="0"/>
              <a:t>펀드에 모인 돈을 운용하는 대가로 자산운용회사가 받는 돈을 운용보수</a:t>
            </a:r>
            <a:endParaRPr lang="en-US" altLang="ko-KR" dirty="0"/>
          </a:p>
          <a:p>
            <a:pPr lvl="3"/>
            <a:r>
              <a:rPr lang="ko-KR" altLang="en-US" dirty="0"/>
              <a:t>펀드판매회사가 판매서비스 에 대해 받는 대가에는 판매수수료와 판매보수</a:t>
            </a:r>
            <a:endParaRPr lang="en-US" altLang="ko-KR" dirty="0"/>
          </a:p>
          <a:p>
            <a:pPr lvl="3"/>
            <a:r>
              <a:rPr lang="ko-KR" altLang="en-US" dirty="0"/>
              <a:t>자산보관회사가 받는 신탁 보수와 일반사무수탁회사가 받는 사무수탁보수</a:t>
            </a:r>
            <a:endParaRPr lang="en-US" altLang="ko-KR" dirty="0"/>
          </a:p>
          <a:p>
            <a:pPr lvl="3"/>
            <a:r>
              <a:rPr lang="ko-KR" altLang="en-US" dirty="0"/>
              <a:t>환매수수료</a:t>
            </a:r>
            <a:endParaRPr lang="en-US" altLang="ko-KR" dirty="0"/>
          </a:p>
          <a:p>
            <a:pPr lvl="1"/>
            <a:r>
              <a:rPr lang="ko-KR" altLang="en-US" dirty="0"/>
              <a:t>펀드투자의 이점</a:t>
            </a:r>
            <a:endParaRPr lang="en-US" altLang="ko-KR" dirty="0"/>
          </a:p>
          <a:p>
            <a:pPr lvl="2"/>
            <a:r>
              <a:rPr lang="ko-KR" altLang="en-US" dirty="0"/>
              <a:t>소액으로 분산투자가 가능</a:t>
            </a:r>
            <a:endParaRPr lang="en-US" altLang="ko-KR" dirty="0"/>
          </a:p>
          <a:p>
            <a:pPr lvl="2"/>
            <a:r>
              <a:rPr lang="ko-KR" altLang="en-US" dirty="0"/>
              <a:t>펀드는 투자전문가에 의해 관리 및 운영이 되는 장점</a:t>
            </a:r>
            <a:endParaRPr lang="en-US" altLang="ko-KR" dirty="0"/>
          </a:p>
          <a:p>
            <a:pPr lvl="2"/>
            <a:r>
              <a:rPr lang="ko-KR" altLang="en-US" dirty="0"/>
              <a:t>규모의 경제로 인한 비용절감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0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펀드의 유형</a:t>
            </a:r>
            <a:endParaRPr lang="en-US" altLang="ko-KR" dirty="0"/>
          </a:p>
          <a:p>
            <a:pPr lvl="1"/>
            <a:r>
              <a:rPr lang="ko-KR" altLang="en-US" dirty="0"/>
              <a:t>기본 유형</a:t>
            </a:r>
            <a:endParaRPr lang="en-US" altLang="ko-KR" dirty="0"/>
          </a:p>
          <a:p>
            <a:pPr lvl="2"/>
            <a:r>
              <a:rPr lang="ko-KR" altLang="en-US" dirty="0"/>
              <a:t>중도 환매가능 여부</a:t>
            </a:r>
            <a:endParaRPr lang="en-US" altLang="ko-KR" dirty="0"/>
          </a:p>
          <a:p>
            <a:pPr lvl="2"/>
            <a:r>
              <a:rPr lang="ko-KR" altLang="en-US" dirty="0"/>
              <a:t>투자 자금의 추가 불입 가능 여부</a:t>
            </a:r>
            <a:endParaRPr lang="en-US" altLang="ko-KR" dirty="0"/>
          </a:p>
          <a:p>
            <a:pPr lvl="2"/>
            <a:r>
              <a:rPr lang="ko-KR" altLang="en-US" dirty="0"/>
              <a:t>투자자금의 모집 대상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97EC2-29CD-4E66-8161-67565786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43" y="3708223"/>
            <a:ext cx="7805913" cy="27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9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펀드의 유형</a:t>
            </a:r>
            <a:endParaRPr lang="en-US" altLang="ko-KR" dirty="0"/>
          </a:p>
          <a:p>
            <a:pPr lvl="1"/>
            <a:r>
              <a:rPr lang="ko-KR" altLang="en-US" dirty="0"/>
              <a:t>투자대상에 따른 유형</a:t>
            </a:r>
            <a:endParaRPr lang="en-US" altLang="ko-KR" dirty="0"/>
          </a:p>
          <a:p>
            <a:pPr lvl="2"/>
            <a:r>
              <a:rPr lang="ko-KR" altLang="en-US" dirty="0"/>
              <a:t>주식</a:t>
            </a:r>
            <a:r>
              <a:rPr lang="en-US" altLang="ko-KR" dirty="0"/>
              <a:t>, </a:t>
            </a:r>
            <a:r>
              <a:rPr lang="ko-KR" altLang="en-US" dirty="0"/>
              <a:t>채권에 투자하는 증권펀드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부동산에 투자하는 부동산펀드</a:t>
            </a:r>
            <a:endParaRPr lang="en-US" altLang="ko-KR" dirty="0"/>
          </a:p>
          <a:p>
            <a:pPr lvl="2"/>
            <a:r>
              <a:rPr lang="ko-KR" altLang="en-US" dirty="0"/>
              <a:t>금</a:t>
            </a:r>
            <a:r>
              <a:rPr lang="en-US" altLang="ko-KR" dirty="0"/>
              <a:t>·</a:t>
            </a:r>
            <a:r>
              <a:rPr lang="ko-KR" altLang="en-US" dirty="0"/>
              <a:t>구리 같은 상품에 투자하는 실물펀드</a:t>
            </a:r>
            <a:endParaRPr lang="en-US" altLang="ko-KR" dirty="0"/>
          </a:p>
          <a:p>
            <a:pPr lvl="2"/>
            <a:r>
              <a:rPr lang="ko-KR" altLang="en-US" dirty="0"/>
              <a:t>다른 펀드에 투자 하는 재간접펀드</a:t>
            </a:r>
            <a:endParaRPr lang="en-US" altLang="ko-KR" dirty="0"/>
          </a:p>
          <a:p>
            <a:pPr lvl="2"/>
            <a:r>
              <a:rPr lang="ko-KR" altLang="en-US" dirty="0"/>
              <a:t>선박이나 도로 등 특수자원에 투자하는 특별자산펀드 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68101-BF5A-4111-A403-D7CDE2C1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92" y="4459185"/>
            <a:ext cx="5038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펀드의 유형</a:t>
            </a:r>
            <a:endParaRPr lang="en-US" altLang="ko-KR" dirty="0"/>
          </a:p>
          <a:p>
            <a:pPr lvl="1"/>
            <a:r>
              <a:rPr lang="ko-KR" altLang="en-US" dirty="0"/>
              <a:t>상장지수펀드</a:t>
            </a:r>
            <a:r>
              <a:rPr lang="en-US" altLang="ko-KR" dirty="0"/>
              <a:t>(ETF: Exchange Traded Funds)</a:t>
            </a:r>
          </a:p>
          <a:p>
            <a:pPr lvl="2"/>
            <a:r>
              <a:rPr lang="ko-KR" altLang="en-US" dirty="0"/>
              <a:t>특정한 지수의 움직임에 연동해서 운용 되는 인덱스 펀드의 일종으로 거래소에 상장되어 실시간으로 매매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부동산투자신탁</a:t>
            </a:r>
            <a:r>
              <a:rPr lang="en-US" altLang="ko-KR" dirty="0"/>
              <a:t>(REITs : Real Estate Investment Trusts)</a:t>
            </a:r>
          </a:p>
          <a:p>
            <a:pPr lvl="2"/>
            <a:r>
              <a:rPr lang="ko-KR" altLang="en-US" dirty="0"/>
              <a:t>투자자금을 모아 부동산 개발</a:t>
            </a:r>
            <a:r>
              <a:rPr lang="en-US" altLang="ko-KR" dirty="0"/>
              <a:t>, </a:t>
            </a:r>
            <a:r>
              <a:rPr lang="ko-KR" altLang="en-US" dirty="0"/>
              <a:t>매매</a:t>
            </a:r>
            <a:r>
              <a:rPr lang="en-US" altLang="ko-KR" dirty="0"/>
              <a:t>, </a:t>
            </a:r>
            <a:r>
              <a:rPr lang="ko-KR" altLang="en-US" dirty="0"/>
              <a:t>임대 및 주택저당채권</a:t>
            </a:r>
            <a:r>
              <a:rPr lang="en-US" altLang="ko-KR" dirty="0"/>
              <a:t>(MBS) </a:t>
            </a:r>
            <a:r>
              <a:rPr lang="ko-KR" altLang="en-US" dirty="0"/>
              <a:t>등에 투자한 후 이익을 배당하는 금융상품</a:t>
            </a:r>
            <a:endParaRPr lang="en-US" altLang="ko-KR" dirty="0"/>
          </a:p>
          <a:p>
            <a:pPr lvl="2"/>
            <a:r>
              <a:rPr lang="ko-KR" altLang="en-US" dirty="0"/>
              <a:t>설립형태에 따라 회사형과 신탁형으로 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3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펀드 투자 시</a:t>
            </a:r>
            <a:r>
              <a:rPr lang="en-US" altLang="ko-KR" dirty="0"/>
              <a:t> </a:t>
            </a:r>
            <a:r>
              <a:rPr lang="ko-KR" altLang="en-US" dirty="0"/>
              <a:t>유의사항</a:t>
            </a:r>
            <a:endParaRPr lang="en-US" altLang="ko-KR" dirty="0"/>
          </a:p>
          <a:p>
            <a:pPr lvl="1"/>
            <a:r>
              <a:rPr lang="ko-KR" altLang="en-US" dirty="0"/>
              <a:t>펀드는 예금자보호대상이 아닐 뿐 만 아니라 투자성과에 따라 손실이 발생할 수 있으며</a:t>
            </a:r>
            <a:r>
              <a:rPr lang="en-US" altLang="ko-KR" dirty="0"/>
              <a:t>, </a:t>
            </a:r>
            <a:r>
              <a:rPr lang="ko-KR" altLang="en-US" dirty="0"/>
              <a:t>때에 따라서는 전액 원금 손실이 발생 인지</a:t>
            </a:r>
            <a:endParaRPr lang="en-US" altLang="ko-KR" dirty="0"/>
          </a:p>
          <a:p>
            <a:pPr lvl="1"/>
            <a:r>
              <a:rPr lang="ko-KR" altLang="en-US" dirty="0"/>
              <a:t>펀드도 분산해서 투자</a:t>
            </a:r>
            <a:endParaRPr lang="en-US" altLang="ko-KR" dirty="0"/>
          </a:p>
          <a:p>
            <a:pPr lvl="1"/>
            <a:r>
              <a:rPr lang="ko-KR" altLang="en-US" dirty="0"/>
              <a:t>펀드에 가입하기 전에 선취 또는 후취수수료</a:t>
            </a:r>
            <a:r>
              <a:rPr lang="en-US" altLang="ko-KR" dirty="0"/>
              <a:t>, </a:t>
            </a:r>
            <a:r>
              <a:rPr lang="ko-KR" altLang="en-US" dirty="0"/>
              <a:t>판매보수와 운용보수</a:t>
            </a:r>
            <a:r>
              <a:rPr lang="en-US" altLang="ko-KR" dirty="0"/>
              <a:t>, </a:t>
            </a:r>
            <a:r>
              <a:rPr lang="ko-KR" altLang="en-US" dirty="0"/>
              <a:t>환매수수료 등 계약조건 확인</a:t>
            </a:r>
            <a:endParaRPr lang="en-US" altLang="ko-KR" dirty="0"/>
          </a:p>
          <a:p>
            <a:pPr lvl="1"/>
            <a:r>
              <a:rPr lang="ko-KR" altLang="en-US" dirty="0"/>
              <a:t>과거 수익률을 참조하되 과신해서는 안됨</a:t>
            </a:r>
            <a:endParaRPr lang="en-US" altLang="ko-KR" dirty="0"/>
          </a:p>
          <a:p>
            <a:pPr lvl="1"/>
            <a:r>
              <a:rPr lang="en-US" altLang="ko-KR" dirty="0"/>
              <a:t>‘high risk high return’ </a:t>
            </a:r>
            <a:r>
              <a:rPr lang="ko-KR" altLang="en-US" dirty="0"/>
              <a:t>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7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672</Words>
  <Application>Microsoft Office PowerPoint</Application>
  <PresentationFormat>와이드스크린</PresentationFormat>
  <Paragraphs>120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대학생활과 금융</vt:lpstr>
      <vt:lpstr>학습 개요 및 목표 </vt:lpstr>
      <vt:lpstr>펀드</vt:lpstr>
      <vt:lpstr>펀드</vt:lpstr>
      <vt:lpstr>펀드</vt:lpstr>
      <vt:lpstr>펀드</vt:lpstr>
      <vt:lpstr>펀드</vt:lpstr>
      <vt:lpstr>펀드</vt:lpstr>
      <vt:lpstr>펀드</vt:lpstr>
      <vt:lpstr>장내파생상품</vt:lpstr>
      <vt:lpstr>장내파생상품</vt:lpstr>
      <vt:lpstr>장내파생상품</vt:lpstr>
      <vt:lpstr>구조화 상품</vt:lpstr>
      <vt:lpstr>금융투자상품 투자시 유의사항</vt:lpstr>
      <vt:lpstr>금융투자상품 투자시 유의사항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19</cp:revision>
  <dcterms:created xsi:type="dcterms:W3CDTF">2021-02-17T03:04:03Z</dcterms:created>
  <dcterms:modified xsi:type="dcterms:W3CDTF">2021-02-18T11:20:56Z</dcterms:modified>
</cp:coreProperties>
</file>