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F0150-FE37-4BD8-AE35-A05C528DC221}" v="65" dt="2021-02-18T12:09:2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DF5F0150-FE37-4BD8-AE35-A05C528DC221}"/>
    <pc:docChg chg="undo custSel addSld modSld">
      <pc:chgData name="Seo Moonseog" userId="2ebd63dc5eff4e6c" providerId="LiveId" clId="{DF5F0150-FE37-4BD8-AE35-A05C528DC221}" dt="2021-02-18T12:09:37.946" v="343" actId="14100"/>
      <pc:docMkLst>
        <pc:docMk/>
      </pc:docMkLst>
      <pc:sldChg chg="modSp mod">
        <pc:chgData name="Seo Moonseog" userId="2ebd63dc5eff4e6c" providerId="LiveId" clId="{DF5F0150-FE37-4BD8-AE35-A05C528DC221}" dt="2021-02-18T11:46:42.381" v="8" actId="6549"/>
        <pc:sldMkLst>
          <pc:docMk/>
          <pc:sldMk cId="1185937274" sldId="258"/>
        </pc:sldMkLst>
        <pc:spChg chg="mod">
          <ac:chgData name="Seo Moonseog" userId="2ebd63dc5eff4e6c" providerId="LiveId" clId="{DF5F0150-FE37-4BD8-AE35-A05C528DC221}" dt="2021-02-18T11:46:42.381" v="8" actId="6549"/>
          <ac:spMkLst>
            <pc:docMk/>
            <pc:sldMk cId="1185937274" sldId="258"/>
            <ac:spMk id="3" creationId="{53F9D0EB-00B7-469D-A21A-B22550F7B58E}"/>
          </ac:spMkLst>
        </pc:spChg>
      </pc:sldChg>
      <pc:sldChg chg="modSp mod">
        <pc:chgData name="Seo Moonseog" userId="2ebd63dc5eff4e6c" providerId="LiveId" clId="{DF5F0150-FE37-4BD8-AE35-A05C528DC221}" dt="2021-02-18T11:48:35.433" v="28" actId="6549"/>
        <pc:sldMkLst>
          <pc:docMk/>
          <pc:sldMk cId="781651219" sldId="259"/>
        </pc:sldMkLst>
        <pc:spChg chg="mod">
          <ac:chgData name="Seo Moonseog" userId="2ebd63dc5eff4e6c" providerId="LiveId" clId="{DF5F0150-FE37-4BD8-AE35-A05C528DC221}" dt="2021-02-18T11:48:35.433" v="28" actId="6549"/>
          <ac:spMkLst>
            <pc:docMk/>
            <pc:sldMk cId="781651219" sldId="259"/>
            <ac:spMk id="3" creationId="{53F9D0EB-00B7-469D-A21A-B22550F7B58E}"/>
          </ac:spMkLst>
        </pc:spChg>
      </pc:sldChg>
      <pc:sldChg chg="modSp mod">
        <pc:chgData name="Seo Moonseog" userId="2ebd63dc5eff4e6c" providerId="LiveId" clId="{DF5F0150-FE37-4BD8-AE35-A05C528DC221}" dt="2021-02-18T11:52:34.554" v="77"/>
        <pc:sldMkLst>
          <pc:docMk/>
          <pc:sldMk cId="3920578975" sldId="260"/>
        </pc:sldMkLst>
        <pc:spChg chg="mod">
          <ac:chgData name="Seo Moonseog" userId="2ebd63dc5eff4e6c" providerId="LiveId" clId="{DF5F0150-FE37-4BD8-AE35-A05C528DC221}" dt="2021-02-18T11:52:34.554" v="77"/>
          <ac:spMkLst>
            <pc:docMk/>
            <pc:sldMk cId="3920578975" sldId="260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DF5F0150-FE37-4BD8-AE35-A05C528DC221}" dt="2021-02-18T11:55:02.123" v="100" actId="14100"/>
        <pc:sldMkLst>
          <pc:docMk/>
          <pc:sldMk cId="986425882" sldId="261"/>
        </pc:sldMkLst>
        <pc:spChg chg="mod">
          <ac:chgData name="Seo Moonseog" userId="2ebd63dc5eff4e6c" providerId="LiveId" clId="{DF5F0150-FE37-4BD8-AE35-A05C528DC221}" dt="2021-02-18T11:54:24.883" v="96"/>
          <ac:spMkLst>
            <pc:docMk/>
            <pc:sldMk cId="986425882" sldId="261"/>
            <ac:spMk id="3" creationId="{53F9D0EB-00B7-469D-A21A-B22550F7B58E}"/>
          </ac:spMkLst>
        </pc:spChg>
        <pc:picChg chg="add mod">
          <ac:chgData name="Seo Moonseog" userId="2ebd63dc5eff4e6c" providerId="LiveId" clId="{DF5F0150-FE37-4BD8-AE35-A05C528DC221}" dt="2021-02-18T11:55:02.123" v="100" actId="14100"/>
          <ac:picMkLst>
            <pc:docMk/>
            <pc:sldMk cId="986425882" sldId="261"/>
            <ac:picMk id="4" creationId="{749E4D94-2A1E-49DE-8347-4F216D4E3301}"/>
          </ac:picMkLst>
        </pc:picChg>
      </pc:sldChg>
      <pc:sldChg chg="addSp modSp mod">
        <pc:chgData name="Seo Moonseog" userId="2ebd63dc5eff4e6c" providerId="LiveId" clId="{DF5F0150-FE37-4BD8-AE35-A05C528DC221}" dt="2021-02-18T11:59:00.866" v="205" actId="27636"/>
        <pc:sldMkLst>
          <pc:docMk/>
          <pc:sldMk cId="1712801614" sldId="262"/>
        </pc:sldMkLst>
        <pc:spChg chg="mod">
          <ac:chgData name="Seo Moonseog" userId="2ebd63dc5eff4e6c" providerId="LiveId" clId="{DF5F0150-FE37-4BD8-AE35-A05C528DC221}" dt="2021-02-18T11:59:00.866" v="205" actId="27636"/>
          <ac:spMkLst>
            <pc:docMk/>
            <pc:sldMk cId="1712801614" sldId="262"/>
            <ac:spMk id="3" creationId="{53F9D0EB-00B7-469D-A21A-B22550F7B58E}"/>
          </ac:spMkLst>
        </pc:spChg>
        <pc:picChg chg="add mod">
          <ac:chgData name="Seo Moonseog" userId="2ebd63dc5eff4e6c" providerId="LiveId" clId="{DF5F0150-FE37-4BD8-AE35-A05C528DC221}" dt="2021-02-18T11:58:45.013" v="200" actId="1076"/>
          <ac:picMkLst>
            <pc:docMk/>
            <pc:sldMk cId="1712801614" sldId="262"/>
            <ac:picMk id="4" creationId="{27527C97-704B-45C5-83AB-C6E86EBFEA13}"/>
          </ac:picMkLst>
        </pc:picChg>
      </pc:sldChg>
      <pc:sldChg chg="modSp mod">
        <pc:chgData name="Seo Moonseog" userId="2ebd63dc5eff4e6c" providerId="LiveId" clId="{DF5F0150-FE37-4BD8-AE35-A05C528DC221}" dt="2021-02-18T12:03:27.538" v="282"/>
        <pc:sldMkLst>
          <pc:docMk/>
          <pc:sldMk cId="2561073593" sldId="263"/>
        </pc:sldMkLst>
        <pc:spChg chg="mod">
          <ac:chgData name="Seo Moonseog" userId="2ebd63dc5eff4e6c" providerId="LiveId" clId="{DF5F0150-FE37-4BD8-AE35-A05C528DC221}" dt="2021-02-18T12:03:27.538" v="282"/>
          <ac:spMkLst>
            <pc:docMk/>
            <pc:sldMk cId="2561073593" sldId="263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DF5F0150-FE37-4BD8-AE35-A05C528DC221}" dt="2021-02-18T12:05:02.212" v="292" actId="1076"/>
        <pc:sldMkLst>
          <pc:docMk/>
          <pc:sldMk cId="712926261" sldId="264"/>
        </pc:sldMkLst>
        <pc:spChg chg="mod">
          <ac:chgData name="Seo Moonseog" userId="2ebd63dc5eff4e6c" providerId="LiveId" clId="{DF5F0150-FE37-4BD8-AE35-A05C528DC221}" dt="2021-02-18T12:04:56.622" v="289" actId="27636"/>
          <ac:spMkLst>
            <pc:docMk/>
            <pc:sldMk cId="712926261" sldId="264"/>
            <ac:spMk id="3" creationId="{53F9D0EB-00B7-469D-A21A-B22550F7B58E}"/>
          </ac:spMkLst>
        </pc:spChg>
        <pc:picChg chg="add mod">
          <ac:chgData name="Seo Moonseog" userId="2ebd63dc5eff4e6c" providerId="LiveId" clId="{DF5F0150-FE37-4BD8-AE35-A05C528DC221}" dt="2021-02-18T12:05:02.212" v="292" actId="1076"/>
          <ac:picMkLst>
            <pc:docMk/>
            <pc:sldMk cId="712926261" sldId="264"/>
            <ac:picMk id="4" creationId="{8B47D1BB-664D-4CE6-A18D-FBE20294D961}"/>
          </ac:picMkLst>
        </pc:picChg>
      </pc:sldChg>
      <pc:sldChg chg="addSp delSp modSp mod">
        <pc:chgData name="Seo Moonseog" userId="2ebd63dc5eff4e6c" providerId="LiveId" clId="{DF5F0150-FE37-4BD8-AE35-A05C528DC221}" dt="2021-02-18T12:08:54.772" v="338" actId="478"/>
        <pc:sldMkLst>
          <pc:docMk/>
          <pc:sldMk cId="3167143918" sldId="265"/>
        </pc:sldMkLst>
        <pc:spChg chg="mod">
          <ac:chgData name="Seo Moonseog" userId="2ebd63dc5eff4e6c" providerId="LiveId" clId="{DF5F0150-FE37-4BD8-AE35-A05C528DC221}" dt="2021-02-18T12:07:59.284" v="334"/>
          <ac:spMkLst>
            <pc:docMk/>
            <pc:sldMk cId="3167143918" sldId="265"/>
            <ac:spMk id="3" creationId="{53F9D0EB-00B7-469D-A21A-B22550F7B58E}"/>
          </ac:spMkLst>
        </pc:spChg>
        <pc:picChg chg="add del mod">
          <ac:chgData name="Seo Moonseog" userId="2ebd63dc5eff4e6c" providerId="LiveId" clId="{DF5F0150-FE37-4BD8-AE35-A05C528DC221}" dt="2021-02-18T12:08:54.772" v="338" actId="478"/>
          <ac:picMkLst>
            <pc:docMk/>
            <pc:sldMk cId="3167143918" sldId="265"/>
            <ac:picMk id="4" creationId="{829CC28C-D92B-4739-85A5-5F4F6C68376C}"/>
          </ac:picMkLst>
        </pc:picChg>
      </pc:sldChg>
      <pc:sldChg chg="delSp modSp add mod">
        <pc:chgData name="Seo Moonseog" userId="2ebd63dc5eff4e6c" providerId="LiveId" clId="{DF5F0150-FE37-4BD8-AE35-A05C528DC221}" dt="2021-02-18T12:01:10.911" v="258"/>
        <pc:sldMkLst>
          <pc:docMk/>
          <pc:sldMk cId="3495790974" sldId="266"/>
        </pc:sldMkLst>
        <pc:spChg chg="mod">
          <ac:chgData name="Seo Moonseog" userId="2ebd63dc5eff4e6c" providerId="LiveId" clId="{DF5F0150-FE37-4BD8-AE35-A05C528DC221}" dt="2021-02-18T12:01:10.911" v="258"/>
          <ac:spMkLst>
            <pc:docMk/>
            <pc:sldMk cId="3495790974" sldId="266"/>
            <ac:spMk id="3" creationId="{53F9D0EB-00B7-469D-A21A-B22550F7B58E}"/>
          </ac:spMkLst>
        </pc:spChg>
        <pc:picChg chg="del">
          <ac:chgData name="Seo Moonseog" userId="2ebd63dc5eff4e6c" providerId="LiveId" clId="{DF5F0150-FE37-4BD8-AE35-A05C528DC221}" dt="2021-02-18T11:59:23.528" v="208" actId="478"/>
          <ac:picMkLst>
            <pc:docMk/>
            <pc:sldMk cId="3495790974" sldId="266"/>
            <ac:picMk id="4" creationId="{27527C97-704B-45C5-83AB-C6E86EBFEA13}"/>
          </ac:picMkLst>
        </pc:picChg>
      </pc:sldChg>
      <pc:sldChg chg="delSp modSp add mod">
        <pc:chgData name="Seo Moonseog" userId="2ebd63dc5eff4e6c" providerId="LiveId" clId="{DF5F0150-FE37-4BD8-AE35-A05C528DC221}" dt="2021-02-18T12:06:35.498" v="321" actId="20577"/>
        <pc:sldMkLst>
          <pc:docMk/>
          <pc:sldMk cId="585957600" sldId="267"/>
        </pc:sldMkLst>
        <pc:spChg chg="mod">
          <ac:chgData name="Seo Moonseog" userId="2ebd63dc5eff4e6c" providerId="LiveId" clId="{DF5F0150-FE37-4BD8-AE35-A05C528DC221}" dt="2021-02-18T12:06:35.498" v="321" actId="20577"/>
          <ac:spMkLst>
            <pc:docMk/>
            <pc:sldMk cId="585957600" sldId="267"/>
            <ac:spMk id="3" creationId="{53F9D0EB-00B7-469D-A21A-B22550F7B58E}"/>
          </ac:spMkLst>
        </pc:spChg>
        <pc:picChg chg="del">
          <ac:chgData name="Seo Moonseog" userId="2ebd63dc5eff4e6c" providerId="LiveId" clId="{DF5F0150-FE37-4BD8-AE35-A05C528DC221}" dt="2021-02-18T12:05:04.903" v="293" actId="478"/>
          <ac:picMkLst>
            <pc:docMk/>
            <pc:sldMk cId="585957600" sldId="267"/>
            <ac:picMk id="4" creationId="{8B47D1BB-664D-4CE6-A18D-FBE20294D961}"/>
          </ac:picMkLst>
        </pc:picChg>
      </pc:sldChg>
      <pc:sldChg chg="modSp add mod">
        <pc:chgData name="Seo Moonseog" userId="2ebd63dc5eff4e6c" providerId="LiveId" clId="{DF5F0150-FE37-4BD8-AE35-A05C528DC221}" dt="2021-02-18T12:09:37.946" v="343" actId="14100"/>
        <pc:sldMkLst>
          <pc:docMk/>
          <pc:sldMk cId="3615581592" sldId="268"/>
        </pc:sldMkLst>
        <pc:spChg chg="mod">
          <ac:chgData name="Seo Moonseog" userId="2ebd63dc5eff4e6c" providerId="LiveId" clId="{DF5F0150-FE37-4BD8-AE35-A05C528DC221}" dt="2021-02-18T12:09:33.274" v="341" actId="6549"/>
          <ac:spMkLst>
            <pc:docMk/>
            <pc:sldMk cId="3615581592" sldId="268"/>
            <ac:spMk id="3" creationId="{53F9D0EB-00B7-469D-A21A-B22550F7B58E}"/>
          </ac:spMkLst>
        </pc:spChg>
        <pc:picChg chg="mod">
          <ac:chgData name="Seo Moonseog" userId="2ebd63dc5eff4e6c" providerId="LiveId" clId="{DF5F0150-FE37-4BD8-AE35-A05C528DC221}" dt="2021-02-18T12:09:37.946" v="343" actId="14100"/>
          <ac:picMkLst>
            <pc:docMk/>
            <pc:sldMk cId="3615581592" sldId="268"/>
            <ac:picMk id="4" creationId="{829CC28C-D92B-4739-85A5-5F4F6C68376C}"/>
          </ac:picMkLst>
        </pc:picChg>
      </pc:sldChg>
    </pc:docChg>
  </pc:docChgLst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부채관리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부채관리와</a:t>
            </a:r>
            <a:r>
              <a:rPr lang="ko-KR" altLang="en-US" dirty="0"/>
              <a:t> 대출상환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경제적 및 심리적 부담을 줄이기 위해서는 부채상환계획을 세워서 이를 효율적으로 관리하는 것이 중요</a:t>
            </a:r>
            <a:endParaRPr lang="en-US" altLang="ko-KR" dirty="0"/>
          </a:p>
          <a:p>
            <a:r>
              <a:rPr lang="ko-KR" altLang="en-US" dirty="0"/>
              <a:t>부채현황 파악하기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7D1BB-664D-4CE6-A18D-FBE20294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63" y="3223446"/>
            <a:ext cx="6349402" cy="30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2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부채관리와</a:t>
            </a:r>
            <a:r>
              <a:rPr lang="ko-KR" altLang="en-US" dirty="0"/>
              <a:t> 대출상환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부채상환계획 수립하기</a:t>
            </a:r>
            <a:endParaRPr lang="en-US" altLang="ko-KR" dirty="0"/>
          </a:p>
          <a:p>
            <a:pPr lvl="1"/>
            <a:r>
              <a:rPr lang="ko-KR" altLang="en-US" dirty="0"/>
              <a:t>보유자산의 현금화를 통한 부채상환</a:t>
            </a:r>
            <a:endParaRPr lang="en-US" altLang="ko-KR" dirty="0"/>
          </a:p>
          <a:p>
            <a:pPr lvl="1"/>
            <a:r>
              <a:rPr lang="ko-KR" altLang="en-US" dirty="0"/>
              <a:t>소득증대 및 지출감소를 통한 부채상환</a:t>
            </a:r>
            <a:endParaRPr lang="en-US" altLang="ko-KR" dirty="0"/>
          </a:p>
          <a:p>
            <a:r>
              <a:rPr lang="ko-KR" altLang="en-US" dirty="0"/>
              <a:t>부채상환 원칙</a:t>
            </a:r>
            <a:endParaRPr lang="en-US" altLang="ko-KR" dirty="0"/>
          </a:p>
          <a:p>
            <a:pPr lvl="1"/>
            <a:r>
              <a:rPr lang="ko-KR" altLang="en-US" dirty="0"/>
              <a:t>합리적인 대출금 상환계획 수립</a:t>
            </a:r>
            <a:endParaRPr lang="en-US" altLang="ko-KR" dirty="0"/>
          </a:p>
          <a:p>
            <a:pPr lvl="1"/>
            <a:r>
              <a:rPr lang="ko-KR" altLang="en-US" dirty="0"/>
              <a:t>대출금 상환시스템을 빚을 갚기 쉬운 구조로 변경</a:t>
            </a:r>
            <a:endParaRPr lang="en-US" altLang="ko-KR" dirty="0"/>
          </a:p>
          <a:p>
            <a:pPr lvl="1"/>
            <a:r>
              <a:rPr lang="ko-KR" altLang="en-US" dirty="0"/>
              <a:t>대출의 가짓수를 줄이기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595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불법채권추심에 대한 대응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채권추심은 금융거래나 상거래과정에서 발생한 금전채권에 대하여 정당한 사 유 없이 채무내용대로 돈을 변제하지 않는 경우 채권자가 채무자에게 상환할 것 을 촉구하는 행위</a:t>
            </a:r>
            <a:endParaRPr lang="en-US" altLang="ko-KR" dirty="0"/>
          </a:p>
          <a:p>
            <a:r>
              <a:rPr lang="ko-KR" altLang="en-US" dirty="0"/>
              <a:t>채권자가 채무상환을 독촉하는 과정에서 관련 법규</a:t>
            </a:r>
            <a:r>
              <a:rPr lang="en-US" altLang="ko-KR" dirty="0"/>
              <a:t>([</a:t>
            </a:r>
            <a:r>
              <a:rPr lang="ko-KR" altLang="en-US" dirty="0"/>
              <a:t>채권의 공정 한 추심에 관한 법률</a:t>
            </a:r>
            <a:r>
              <a:rPr lang="en-US" altLang="ko-KR" dirty="0"/>
              <a:t>])</a:t>
            </a:r>
            <a:r>
              <a:rPr lang="ko-KR" altLang="en-US" dirty="0"/>
              <a:t>를 위반하는 것을 불법채권추심</a:t>
            </a:r>
            <a:endParaRPr lang="en-US" altLang="ko-KR" dirty="0"/>
          </a:p>
          <a:p>
            <a:r>
              <a:rPr lang="ko-KR" altLang="en-US" dirty="0"/>
              <a:t>‘채권추심 대응요령 </a:t>
            </a:r>
            <a:r>
              <a:rPr lang="en-US" altLang="ko-KR" dirty="0"/>
              <a:t>10</a:t>
            </a:r>
            <a:r>
              <a:rPr lang="ko-KR" altLang="en-US" dirty="0"/>
              <a:t>가지’ 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714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불법채권추심에 대한 대응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불법채권추심 근절하는 법률 </a:t>
            </a:r>
            <a:r>
              <a:rPr lang="en-US" altLang="ko-KR" dirty="0"/>
              <a:t>- </a:t>
            </a:r>
            <a:r>
              <a:rPr lang="ko-KR" altLang="en-US" dirty="0"/>
              <a:t>채권의 공정한 추심에 관한 법률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9CC28C-D92B-4739-85A5-5F4F6C68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10" y="2539206"/>
            <a:ext cx="7589322" cy="39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74"/>
            <a:ext cx="10633350" cy="31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부채의 개념과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부채의 개념</a:t>
            </a:r>
            <a:endParaRPr lang="en-US" altLang="ko-KR" dirty="0"/>
          </a:p>
          <a:p>
            <a:pPr lvl="1"/>
            <a:r>
              <a:rPr lang="ko-KR" altLang="en-US" dirty="0"/>
              <a:t>다른 사람 혹은 금융회사로부터 빌린 돈</a:t>
            </a:r>
            <a:r>
              <a:rPr lang="en-US" altLang="ko-KR" dirty="0"/>
              <a:t>, </a:t>
            </a:r>
            <a:r>
              <a:rPr lang="ko-KR" altLang="en-US" dirty="0"/>
              <a:t>즉 차입금이나 외상으로 구 입한 재화나 서비스 상당액</a:t>
            </a:r>
            <a:endParaRPr lang="en-US" altLang="ko-KR" dirty="0"/>
          </a:p>
          <a:p>
            <a:pPr lvl="1"/>
            <a:r>
              <a:rPr lang="ko-KR" altLang="en-US" dirty="0"/>
              <a:t>부채는 관리만 잘 하면 일생동안 발생하는 소득과 지출의 불균형을 해소시키는 매우 중요한 돈 관리 수단</a:t>
            </a:r>
            <a:endParaRPr lang="en-US" altLang="ko-KR" dirty="0"/>
          </a:p>
          <a:p>
            <a:pPr lvl="1"/>
            <a:r>
              <a:rPr lang="ko-KR" altLang="en-US" dirty="0"/>
              <a:t>개인의 과도한 부채는 개인 스스로에게도 불행한 일이지만 국가경제에도 큰 위협요인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부채의 개념과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부채의 발생 요인</a:t>
            </a:r>
            <a:endParaRPr lang="en-US" altLang="ko-KR" dirty="0"/>
          </a:p>
          <a:p>
            <a:pPr lvl="1"/>
            <a:r>
              <a:rPr lang="ko-KR" altLang="en-US" dirty="0"/>
              <a:t>개인 혹은 개별가계 특성</a:t>
            </a:r>
            <a:endParaRPr lang="en-US" altLang="ko-KR" dirty="0"/>
          </a:p>
          <a:p>
            <a:pPr lvl="2"/>
            <a:r>
              <a:rPr lang="ko-KR" altLang="en-US" dirty="0"/>
              <a:t>시간선호</a:t>
            </a:r>
            <a:r>
              <a:rPr lang="en-US" altLang="ko-KR" dirty="0"/>
              <a:t>: </a:t>
            </a:r>
            <a:r>
              <a:rPr lang="ko-KR" altLang="en-US" dirty="0"/>
              <a:t>현재의 소비와 미래의 소비 중 어떤 것을 더 선호하는지를 의 미하는 시간선호요인이 작용</a:t>
            </a:r>
            <a:endParaRPr lang="en-US" altLang="ko-KR" dirty="0"/>
          </a:p>
          <a:p>
            <a:pPr lvl="2"/>
            <a:r>
              <a:rPr lang="ko-KR" altLang="en-US" dirty="0"/>
              <a:t>소득부진</a:t>
            </a:r>
            <a:endParaRPr lang="en-US" altLang="ko-KR" dirty="0"/>
          </a:p>
          <a:p>
            <a:pPr lvl="1"/>
            <a:r>
              <a:rPr lang="ko-KR" altLang="en-US" dirty="0"/>
              <a:t>외적 환경요인</a:t>
            </a:r>
            <a:endParaRPr lang="en-US" altLang="ko-KR" dirty="0"/>
          </a:p>
          <a:p>
            <a:pPr lvl="2"/>
            <a:r>
              <a:rPr lang="ko-KR" altLang="en-US" dirty="0"/>
              <a:t>이자율</a:t>
            </a:r>
            <a:endParaRPr lang="en-US" altLang="ko-KR" dirty="0"/>
          </a:p>
          <a:p>
            <a:pPr lvl="2"/>
            <a:r>
              <a:rPr lang="ko-KR" altLang="en-US" dirty="0"/>
              <a:t>물가상승률</a:t>
            </a:r>
            <a:endParaRPr lang="en-US" altLang="ko-KR" dirty="0"/>
          </a:p>
          <a:p>
            <a:pPr lvl="2"/>
            <a:r>
              <a:rPr lang="ko-KR" altLang="en-US" dirty="0"/>
              <a:t>정부의 부동산 정책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6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활용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대출의 필요성과 목적</a:t>
            </a:r>
            <a:r>
              <a:rPr lang="en-US" altLang="ko-KR" dirty="0"/>
              <a:t>, </a:t>
            </a:r>
            <a:r>
              <a:rPr lang="ko-KR" altLang="en-US" dirty="0"/>
              <a:t>그리고 상환능력 고려</a:t>
            </a:r>
            <a:endParaRPr lang="en-US" altLang="ko-KR" dirty="0"/>
          </a:p>
          <a:p>
            <a:r>
              <a:rPr lang="ko-KR" altLang="en-US" dirty="0"/>
              <a:t>본인에게 알맞은 대출상품과 유리한 조건을 찾기 위해 대출기관</a:t>
            </a:r>
            <a:r>
              <a:rPr lang="en-US" altLang="ko-KR" dirty="0"/>
              <a:t>, </a:t>
            </a:r>
            <a:r>
              <a:rPr lang="ko-KR" altLang="en-US" dirty="0"/>
              <a:t>대출상품의 종류</a:t>
            </a:r>
            <a:r>
              <a:rPr lang="en-US" altLang="ko-KR" dirty="0"/>
              <a:t>, </a:t>
            </a:r>
            <a:r>
              <a:rPr lang="ko-KR" altLang="en-US" dirty="0"/>
              <a:t>대출금리</a:t>
            </a:r>
            <a:r>
              <a:rPr lang="en-US" altLang="ko-KR" dirty="0"/>
              <a:t>, </a:t>
            </a:r>
            <a:r>
              <a:rPr lang="ko-KR" altLang="en-US" dirty="0"/>
              <a:t>상환방식 등을 고려</a:t>
            </a:r>
            <a:endParaRPr lang="en-US" altLang="ko-KR" dirty="0"/>
          </a:p>
          <a:p>
            <a:r>
              <a:rPr lang="ko-KR" altLang="en-US" dirty="0"/>
              <a:t>대출기관</a:t>
            </a:r>
            <a:endParaRPr lang="en-US" altLang="ko-KR" dirty="0"/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금융권</a:t>
            </a:r>
            <a:r>
              <a:rPr lang="en-US" altLang="ko-KR" dirty="0"/>
              <a:t>: </a:t>
            </a:r>
            <a:r>
              <a:rPr lang="ko-KR" altLang="en-US" dirty="0"/>
              <a:t>은행</a:t>
            </a:r>
            <a:endParaRPr lang="en-US" altLang="ko-KR" dirty="0"/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금융권</a:t>
            </a:r>
            <a:r>
              <a:rPr lang="en-US" altLang="ko-KR" dirty="0"/>
              <a:t>: </a:t>
            </a:r>
            <a:r>
              <a:rPr lang="ko-KR" altLang="en-US" dirty="0"/>
              <a:t>카드회사</a:t>
            </a:r>
            <a:r>
              <a:rPr lang="en-US" altLang="ko-KR" dirty="0"/>
              <a:t>, </a:t>
            </a:r>
            <a:r>
              <a:rPr lang="ko-KR" altLang="en-US" dirty="0" err="1"/>
              <a:t>캐피탈회사</a:t>
            </a:r>
            <a:r>
              <a:rPr lang="en-US" altLang="ko-KR" dirty="0"/>
              <a:t>, </a:t>
            </a:r>
            <a:r>
              <a:rPr lang="ko-KR" altLang="en-US" dirty="0"/>
              <a:t>보험사</a:t>
            </a:r>
            <a:r>
              <a:rPr lang="en-US" altLang="ko-KR" dirty="0"/>
              <a:t>, </a:t>
            </a:r>
            <a:r>
              <a:rPr lang="ko-KR" altLang="en-US" dirty="0"/>
              <a:t>상호저축은행 등</a:t>
            </a:r>
            <a:endParaRPr lang="en-US" altLang="ko-KR" dirty="0"/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금융권</a:t>
            </a:r>
            <a:r>
              <a:rPr lang="en-US" altLang="ko-KR" dirty="0"/>
              <a:t>: </a:t>
            </a:r>
            <a:r>
              <a:rPr lang="ko-KR" altLang="en-US" dirty="0"/>
              <a:t>대부업자</a:t>
            </a:r>
            <a:endParaRPr lang="en-US" altLang="ko-KR" dirty="0"/>
          </a:p>
          <a:p>
            <a:pPr lvl="1"/>
            <a:r>
              <a:rPr lang="ko-KR" altLang="en-US" dirty="0"/>
              <a:t>우리나라는 이자제한법 및 </a:t>
            </a:r>
            <a:r>
              <a:rPr lang="ko-KR" altLang="en-US" dirty="0" err="1"/>
              <a:t>대부업법에</a:t>
            </a:r>
            <a:r>
              <a:rPr lang="ko-KR" altLang="en-US" dirty="0"/>
              <a:t> 따라 최고 금리가 연</a:t>
            </a:r>
            <a:r>
              <a:rPr lang="en-US" altLang="ko-KR" dirty="0"/>
              <a:t>24%</a:t>
            </a:r>
            <a:r>
              <a:rPr lang="ko-KR" altLang="en-US" dirty="0"/>
              <a:t>로 제한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5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활용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대출상품의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ko-KR" altLang="en-US" dirty="0"/>
              <a:t>신용대출</a:t>
            </a:r>
            <a:endParaRPr lang="en-US" altLang="ko-KR" dirty="0"/>
          </a:p>
          <a:p>
            <a:pPr lvl="2"/>
            <a:r>
              <a:rPr lang="ko-KR" altLang="en-US" dirty="0"/>
              <a:t>금융회사가 고객의 신용도를 판단하여 대출금액과 금리를 결정하 는 대출</a:t>
            </a:r>
            <a:endParaRPr lang="en-US" altLang="ko-KR" dirty="0"/>
          </a:p>
          <a:p>
            <a:pPr lvl="2"/>
            <a:r>
              <a:rPr lang="ko-KR" altLang="en-US" dirty="0"/>
              <a:t>소비자금융과 판매신용 </a:t>
            </a:r>
            <a:endParaRPr lang="en-US" altLang="ko-KR" dirty="0"/>
          </a:p>
          <a:p>
            <a:pPr lvl="2"/>
            <a:r>
              <a:rPr lang="ko-KR" altLang="en-US" dirty="0"/>
              <a:t>할부신용과 비할부신용 </a:t>
            </a:r>
            <a:endParaRPr lang="en-US" altLang="ko-KR" dirty="0"/>
          </a:p>
          <a:p>
            <a:pPr lvl="2"/>
            <a:r>
              <a:rPr lang="ko-KR" altLang="en-US" dirty="0" err="1"/>
              <a:t>개별계약형대출과</a:t>
            </a:r>
            <a:r>
              <a:rPr lang="ko-KR" altLang="en-US" dirty="0"/>
              <a:t> </a:t>
            </a:r>
            <a:r>
              <a:rPr lang="ko-KR" altLang="en-US" dirty="0" err="1"/>
              <a:t>포괄계약형대출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담보대출</a:t>
            </a:r>
            <a:endParaRPr lang="en-US" altLang="ko-KR" dirty="0"/>
          </a:p>
          <a:p>
            <a:pPr lvl="2"/>
            <a:r>
              <a:rPr lang="ko-KR" altLang="en-US" dirty="0"/>
              <a:t>금융회사는 빌려준 돈을 돌려받지 못할 때에 대비하여 채무자의 부동산이나 경 제적 가치가 있는 자산을 담보로 설정하고 담보물의 경제적 가치 이내에서 대출</a:t>
            </a:r>
            <a:endParaRPr lang="en-US" altLang="ko-KR" dirty="0"/>
          </a:p>
          <a:p>
            <a:pPr lvl="2"/>
            <a:r>
              <a:rPr lang="ko-KR" altLang="en-US" dirty="0"/>
              <a:t>주택담보대출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9E4D94-2A1E-49DE-8347-4F216D4E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09" y="5176581"/>
            <a:ext cx="6315077" cy="13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활용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대출금리</a:t>
            </a:r>
            <a:endParaRPr lang="en-US" altLang="ko-KR" dirty="0"/>
          </a:p>
          <a:p>
            <a:pPr lvl="1"/>
            <a:r>
              <a:rPr lang="ko-KR" altLang="en-US" dirty="0"/>
              <a:t>대출금리의 결정</a:t>
            </a:r>
            <a:endParaRPr lang="en-US" altLang="ko-KR" dirty="0"/>
          </a:p>
          <a:p>
            <a:pPr lvl="2"/>
            <a:r>
              <a:rPr lang="ko-KR" altLang="en-US" dirty="0"/>
              <a:t>통상 대출시 기준이 되는 금리</a:t>
            </a:r>
            <a:r>
              <a:rPr lang="en-US" altLang="ko-KR" dirty="0"/>
              <a:t>(</a:t>
            </a:r>
            <a:r>
              <a:rPr lang="ko-KR" altLang="en-US" dirty="0"/>
              <a:t>이하 기준금리</a:t>
            </a:r>
            <a:r>
              <a:rPr lang="en-US" altLang="ko-KR" dirty="0"/>
              <a:t>)</a:t>
            </a:r>
            <a:r>
              <a:rPr lang="ko-KR" altLang="en-US" dirty="0"/>
              <a:t>에 가산금리를 더하고 금융회사마다 우수고객에게 적용하는 우대금리를 차감하여 결정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대출기준금리</a:t>
            </a:r>
            <a:endParaRPr lang="en-US" altLang="ko-KR" dirty="0"/>
          </a:p>
          <a:p>
            <a:pPr lvl="3"/>
            <a:r>
              <a:rPr lang="ko-KR" altLang="en-US" dirty="0"/>
              <a:t>금융회사 간 단기자금거래에 이용되는 금리인 콜금리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개월 만기인 양도성예금증서</a:t>
            </a:r>
            <a:r>
              <a:rPr lang="en-US" altLang="ko-KR" dirty="0"/>
              <a:t>(CD) </a:t>
            </a:r>
            <a:r>
              <a:rPr lang="ko-KR" altLang="en-US" dirty="0"/>
              <a:t>수익률</a:t>
            </a:r>
            <a:endParaRPr lang="en-US" altLang="ko-KR" dirty="0"/>
          </a:p>
          <a:p>
            <a:pPr lvl="3"/>
            <a:r>
              <a:rPr lang="en-US" altLang="ko-KR" dirty="0"/>
              <a:t>8</a:t>
            </a:r>
            <a:r>
              <a:rPr lang="ko-KR" altLang="en-US" dirty="0"/>
              <a:t>개 은행의 자금조달 가중평균 금리인 </a:t>
            </a:r>
            <a:r>
              <a:rPr lang="en-US" altLang="ko-KR" dirty="0"/>
              <a:t>COFIX(cost of funds index)</a:t>
            </a:r>
          </a:p>
          <a:p>
            <a:pPr lvl="2"/>
            <a:r>
              <a:rPr lang="ko-KR" altLang="en-US" dirty="0"/>
              <a:t>가산금리</a:t>
            </a:r>
            <a:endParaRPr lang="en-US" altLang="ko-KR" dirty="0"/>
          </a:p>
          <a:p>
            <a:pPr lvl="3"/>
            <a:r>
              <a:rPr lang="ko-KR" altLang="en-US" dirty="0"/>
              <a:t>고객의 신용도</a:t>
            </a:r>
            <a:r>
              <a:rPr lang="en-US" altLang="ko-KR" dirty="0"/>
              <a:t>, </a:t>
            </a:r>
            <a:r>
              <a:rPr lang="ko-KR" altLang="en-US" dirty="0"/>
              <a:t>담보여부</a:t>
            </a:r>
            <a:r>
              <a:rPr lang="en-US" altLang="ko-KR" dirty="0"/>
              <a:t>, </a:t>
            </a:r>
            <a:r>
              <a:rPr lang="ko-KR" altLang="en-US" dirty="0"/>
              <a:t>대출기간 등 개인적인 요소와 금융회사의 영업비용 등에 의해서 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상환방식에</a:t>
            </a:r>
            <a:r>
              <a:rPr lang="ko-KR" altLang="en-US" dirty="0"/>
              <a:t> 따른 대출이자 비용</a:t>
            </a:r>
            <a:endParaRPr lang="en-US" altLang="ko-KR" dirty="0"/>
          </a:p>
          <a:p>
            <a:pPr lvl="2"/>
            <a:r>
              <a:rPr lang="ko-KR" altLang="en-US" dirty="0"/>
              <a:t>실제 납부하는 대출 이자액은 상환하는 방식에 따라 달라짐</a:t>
            </a:r>
            <a:endParaRPr lang="en-US" altLang="ko-KR" dirty="0"/>
          </a:p>
          <a:p>
            <a:pPr lvl="2"/>
            <a:r>
              <a:rPr lang="ko-KR" altLang="en-US" dirty="0"/>
              <a:t>일시상환</a:t>
            </a:r>
            <a:endParaRPr lang="en-US" altLang="ko-KR" dirty="0"/>
          </a:p>
          <a:p>
            <a:pPr lvl="2"/>
            <a:r>
              <a:rPr lang="ko-KR" altLang="en-US" dirty="0"/>
              <a:t>분할상환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527C97-704B-45C5-83AB-C6E86EBF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85" y="2943225"/>
            <a:ext cx="4467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0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활용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대출금리</a:t>
            </a:r>
            <a:endParaRPr lang="en-US" altLang="ko-KR" dirty="0"/>
          </a:p>
          <a:p>
            <a:pPr lvl="1"/>
            <a:r>
              <a:rPr lang="ko-KR" altLang="en-US" dirty="0"/>
              <a:t>금리적용 방식에 따른 대출이자 비용</a:t>
            </a:r>
            <a:endParaRPr lang="en-US" altLang="ko-KR" dirty="0"/>
          </a:p>
          <a:p>
            <a:pPr lvl="2"/>
            <a:r>
              <a:rPr lang="ko-KR" altLang="en-US" dirty="0"/>
              <a:t>고정금리</a:t>
            </a:r>
            <a:endParaRPr lang="en-US" altLang="ko-KR" dirty="0"/>
          </a:p>
          <a:p>
            <a:pPr lvl="2"/>
            <a:r>
              <a:rPr lang="ko-KR" altLang="en-US" dirty="0"/>
              <a:t>변동금리</a:t>
            </a:r>
            <a:endParaRPr lang="en-US" altLang="ko-KR" dirty="0"/>
          </a:p>
          <a:p>
            <a:pPr lvl="1"/>
            <a:r>
              <a:rPr lang="ko-KR" altLang="en-US" dirty="0"/>
              <a:t>대출상환기간에 따른 대출이자 비용</a:t>
            </a:r>
            <a:endParaRPr lang="en-US" altLang="ko-KR" dirty="0"/>
          </a:p>
          <a:p>
            <a:pPr lvl="2"/>
            <a:r>
              <a:rPr lang="ko-KR" altLang="en-US" dirty="0"/>
              <a:t>상환기간을 너무 짧게 하면 매월 상환해야 하는 원금과 이자 가 부담이 될 수 있고 너무 길면 불필요하게 이자비용만 더 내는 결과를 초래</a:t>
            </a:r>
            <a:endParaRPr lang="en-US" altLang="ko-KR" dirty="0"/>
          </a:p>
          <a:p>
            <a:pPr lvl="2"/>
            <a:r>
              <a:rPr lang="ko-KR" altLang="en-US" dirty="0"/>
              <a:t>대출시 상환기간을 이유 없이 길게 설정하여 중도상환을 하게 되는 경우</a:t>
            </a:r>
            <a:r>
              <a:rPr lang="en-US" altLang="ko-KR" dirty="0"/>
              <a:t>, </a:t>
            </a:r>
            <a:r>
              <a:rPr lang="ko-KR" altLang="en-US" dirty="0"/>
              <a:t>중도상환수수료를 추가로 내야하는 경우도 발생</a:t>
            </a:r>
          </a:p>
        </p:txBody>
      </p:sp>
    </p:spTree>
    <p:extLst>
      <p:ext uri="{BB962C8B-B14F-4D97-AF65-F5344CB8AC3E}">
        <p14:creationId xmlns:p14="http://schemas.microsoft.com/office/powerpoint/2010/main" val="349579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활용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서민과 대학생을 위한 대출제도</a:t>
            </a:r>
            <a:endParaRPr lang="en-US" altLang="ko-KR" dirty="0"/>
          </a:p>
          <a:p>
            <a:pPr lvl="1"/>
            <a:r>
              <a:rPr lang="ko-KR" altLang="en-US" dirty="0"/>
              <a:t>서민을 위한 대출제도</a:t>
            </a:r>
            <a:endParaRPr lang="en-US" altLang="ko-KR" dirty="0"/>
          </a:p>
          <a:p>
            <a:pPr lvl="2"/>
            <a:r>
              <a:rPr lang="ko-KR" altLang="en-US" dirty="0" err="1"/>
              <a:t>바꿔드림론</a:t>
            </a:r>
            <a:endParaRPr lang="en-US" altLang="ko-KR" dirty="0"/>
          </a:p>
          <a:p>
            <a:pPr lvl="2"/>
            <a:r>
              <a:rPr lang="ko-KR" altLang="en-US" dirty="0" err="1"/>
              <a:t>새희망홀씨</a:t>
            </a:r>
            <a:endParaRPr lang="en-US" altLang="ko-KR" dirty="0"/>
          </a:p>
          <a:p>
            <a:pPr lvl="2"/>
            <a:r>
              <a:rPr lang="ko-KR" altLang="en-US" dirty="0"/>
              <a:t>금융감독원의 서민금융</a:t>
            </a:r>
            <a:r>
              <a:rPr lang="en-US" altLang="ko-KR" dirty="0"/>
              <a:t>1332</a:t>
            </a:r>
            <a:r>
              <a:rPr lang="ko-KR" altLang="en-US" dirty="0"/>
              <a:t>홈페이지</a:t>
            </a:r>
            <a:r>
              <a:rPr lang="en-US" altLang="ko-KR" dirty="0"/>
              <a:t>(www.fss.or.kr/s1332)</a:t>
            </a:r>
            <a:r>
              <a:rPr lang="ko-KR" altLang="en-US" dirty="0"/>
              <a:t>에서는 </a:t>
            </a:r>
            <a:r>
              <a:rPr lang="ko-KR" altLang="en-US" dirty="0" err="1"/>
              <a:t>새희망홀씨</a:t>
            </a:r>
            <a:r>
              <a:rPr lang="en-US" altLang="ko-KR" dirty="0"/>
              <a:t>, </a:t>
            </a:r>
            <a:r>
              <a:rPr lang="ko-KR" altLang="en-US" dirty="0" err="1"/>
              <a:t>바꿔드림론</a:t>
            </a:r>
            <a:r>
              <a:rPr lang="ko-KR" altLang="en-US" dirty="0"/>
              <a:t> 외에도 다양한 서민금융 지원제도에 대하여 안내</a:t>
            </a:r>
            <a:endParaRPr lang="en-US" altLang="ko-KR" dirty="0"/>
          </a:p>
          <a:p>
            <a:pPr lvl="1"/>
            <a:r>
              <a:rPr lang="ko-KR" altLang="en-US" dirty="0"/>
              <a:t>대학생을 위한 학자금 대출제도</a:t>
            </a:r>
            <a:endParaRPr lang="en-US" altLang="ko-KR" dirty="0"/>
          </a:p>
          <a:p>
            <a:pPr lvl="2"/>
            <a:r>
              <a:rPr lang="ko-KR" altLang="en-US" dirty="0"/>
              <a:t>일반상환 학자금 대출</a:t>
            </a:r>
            <a:endParaRPr lang="en-US" altLang="ko-KR" dirty="0"/>
          </a:p>
          <a:p>
            <a:pPr lvl="2"/>
            <a:r>
              <a:rPr lang="ko-KR" altLang="en-US" dirty="0"/>
              <a:t>취업 후 상환 학자금대출</a:t>
            </a:r>
            <a:endParaRPr lang="en-US" altLang="ko-KR" dirty="0"/>
          </a:p>
          <a:p>
            <a:pPr lvl="2"/>
            <a:r>
              <a:rPr lang="ko-KR" altLang="en-US" dirty="0"/>
              <a:t>한국장학재단</a:t>
            </a:r>
            <a:r>
              <a:rPr lang="en-US" altLang="ko-KR" dirty="0"/>
              <a:t>(www.kosaf.go.kr)</a:t>
            </a:r>
            <a:r>
              <a:rPr lang="ko-KR" altLang="en-US" dirty="0"/>
              <a:t>에서는 다양한 학자금 대출제도 운영</a:t>
            </a:r>
            <a:endParaRPr lang="en-US" altLang="ko-KR" dirty="0"/>
          </a:p>
          <a:p>
            <a:pPr lvl="1"/>
            <a:r>
              <a:rPr lang="ko-KR" altLang="en-US" dirty="0"/>
              <a:t>기타 대출제도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107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498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대학생활과 금융</vt:lpstr>
      <vt:lpstr>학습 개요 및 목표 </vt:lpstr>
      <vt:lpstr>부채의 개념과 중요성</vt:lpstr>
      <vt:lpstr>부채의 개념과 중요성</vt:lpstr>
      <vt:lpstr>대출 활용 방법</vt:lpstr>
      <vt:lpstr>대출 활용 방법</vt:lpstr>
      <vt:lpstr>대출 활용 방법</vt:lpstr>
      <vt:lpstr>대출 활용 방법</vt:lpstr>
      <vt:lpstr>대출 활용 방법</vt:lpstr>
      <vt:lpstr>부채관리와 대출상환</vt:lpstr>
      <vt:lpstr>부채관리와 대출상환</vt:lpstr>
      <vt:lpstr>불법채권추심에 대한 대응</vt:lpstr>
      <vt:lpstr>불법채권추심에 대한 대응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20</cp:revision>
  <dcterms:created xsi:type="dcterms:W3CDTF">2021-02-17T03:04:03Z</dcterms:created>
  <dcterms:modified xsi:type="dcterms:W3CDTF">2021-02-18T12:09:38Z</dcterms:modified>
</cp:coreProperties>
</file>