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3" r:id="rId11"/>
    <p:sldId id="264" r:id="rId12"/>
    <p:sldId id="265" r:id="rId13"/>
    <p:sldId id="273" r:id="rId14"/>
    <p:sldId id="266" r:id="rId15"/>
    <p:sldId id="274" r:id="rId16"/>
    <p:sldId id="267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BE1F1-CD16-43D1-8B43-031F63243531}" v="117" dt="2021-02-19T05:34:41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  <pc:docChgLst>
    <pc:chgData name="Seo Moonseog" userId="2ebd63dc5eff4e6c" providerId="LiveId" clId="{8BCBE1F1-CD16-43D1-8B43-031F63243531}"/>
    <pc:docChg chg="undo custSel addSld delSld modSld">
      <pc:chgData name="Seo Moonseog" userId="2ebd63dc5eff4e6c" providerId="LiveId" clId="{8BCBE1F1-CD16-43D1-8B43-031F63243531}" dt="2021-02-19T05:34:48.172" v="807" actId="6549"/>
      <pc:docMkLst>
        <pc:docMk/>
      </pc:docMkLst>
      <pc:sldChg chg="modSp mod">
        <pc:chgData name="Seo Moonseog" userId="2ebd63dc5eff4e6c" providerId="LiveId" clId="{8BCBE1F1-CD16-43D1-8B43-031F63243531}" dt="2021-02-19T04:57:11.242" v="80" actId="27636"/>
        <pc:sldMkLst>
          <pc:docMk/>
          <pc:sldMk cId="1185937274" sldId="258"/>
        </pc:sldMkLst>
        <pc:spChg chg="mod">
          <ac:chgData name="Seo Moonseog" userId="2ebd63dc5eff4e6c" providerId="LiveId" clId="{8BCBE1F1-CD16-43D1-8B43-031F63243531}" dt="2021-02-19T04:57:11.242" v="80" actId="27636"/>
          <ac:spMkLst>
            <pc:docMk/>
            <pc:sldMk cId="1185937274" sldId="258"/>
            <ac:spMk id="3" creationId="{53F9D0EB-00B7-469D-A21A-B22550F7B58E}"/>
          </ac:spMkLst>
        </pc:spChg>
      </pc:sldChg>
      <pc:sldChg chg="modSp mod">
        <pc:chgData name="Seo Moonseog" userId="2ebd63dc5eff4e6c" providerId="LiveId" clId="{8BCBE1F1-CD16-43D1-8B43-031F63243531}" dt="2021-02-19T04:59:40.118" v="124"/>
        <pc:sldMkLst>
          <pc:docMk/>
          <pc:sldMk cId="1759640693" sldId="259"/>
        </pc:sldMkLst>
        <pc:spChg chg="mod">
          <ac:chgData name="Seo Moonseog" userId="2ebd63dc5eff4e6c" providerId="LiveId" clId="{8BCBE1F1-CD16-43D1-8B43-031F63243531}" dt="2021-02-19T04:59:40.118" v="124"/>
          <ac:spMkLst>
            <pc:docMk/>
            <pc:sldMk cId="1759640693" sldId="259"/>
            <ac:spMk id="3" creationId="{53F9D0EB-00B7-469D-A21A-B22550F7B58E}"/>
          </ac:spMkLst>
        </pc:spChg>
      </pc:sldChg>
      <pc:sldChg chg="modSp mod">
        <pc:chgData name="Seo Moonseog" userId="2ebd63dc5eff4e6c" providerId="LiveId" clId="{8BCBE1F1-CD16-43D1-8B43-031F63243531}" dt="2021-02-19T05:02:39.082" v="163" actId="6549"/>
        <pc:sldMkLst>
          <pc:docMk/>
          <pc:sldMk cId="2589810326" sldId="260"/>
        </pc:sldMkLst>
        <pc:spChg chg="mod">
          <ac:chgData name="Seo Moonseog" userId="2ebd63dc5eff4e6c" providerId="LiveId" clId="{8BCBE1F1-CD16-43D1-8B43-031F63243531}" dt="2021-02-19T05:02:39.082" v="163" actId="6549"/>
          <ac:spMkLst>
            <pc:docMk/>
            <pc:sldMk cId="2589810326" sldId="260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8BCBE1F1-CD16-43D1-8B43-031F63243531}" dt="2021-02-19T05:04:49.570" v="179" actId="14100"/>
        <pc:sldMkLst>
          <pc:docMk/>
          <pc:sldMk cId="1070551773" sldId="261"/>
        </pc:sldMkLst>
        <pc:spChg chg="mod">
          <ac:chgData name="Seo Moonseog" userId="2ebd63dc5eff4e6c" providerId="LiveId" clId="{8BCBE1F1-CD16-43D1-8B43-031F63243531}" dt="2021-02-19T05:04:35.261" v="175" actId="6549"/>
          <ac:spMkLst>
            <pc:docMk/>
            <pc:sldMk cId="1070551773" sldId="261"/>
            <ac:spMk id="3" creationId="{53F9D0EB-00B7-469D-A21A-B22550F7B58E}"/>
          </ac:spMkLst>
        </pc:spChg>
        <pc:picChg chg="add mod">
          <ac:chgData name="Seo Moonseog" userId="2ebd63dc5eff4e6c" providerId="LiveId" clId="{8BCBE1F1-CD16-43D1-8B43-031F63243531}" dt="2021-02-19T05:04:49.570" v="179" actId="14100"/>
          <ac:picMkLst>
            <pc:docMk/>
            <pc:sldMk cId="1070551773" sldId="261"/>
            <ac:picMk id="4" creationId="{DFE97791-2F96-46EE-8D2D-9C5F5F7947E3}"/>
          </ac:picMkLst>
        </pc:picChg>
      </pc:sldChg>
      <pc:sldChg chg="modSp mod">
        <pc:chgData name="Seo Moonseog" userId="2ebd63dc5eff4e6c" providerId="LiveId" clId="{8BCBE1F1-CD16-43D1-8B43-031F63243531}" dt="2021-02-19T05:13:07.781" v="446"/>
        <pc:sldMkLst>
          <pc:docMk/>
          <pc:sldMk cId="2920072403" sldId="262"/>
        </pc:sldMkLst>
        <pc:spChg chg="mod">
          <ac:chgData name="Seo Moonseog" userId="2ebd63dc5eff4e6c" providerId="LiveId" clId="{8BCBE1F1-CD16-43D1-8B43-031F63243531}" dt="2021-02-19T05:13:07.781" v="446"/>
          <ac:spMkLst>
            <pc:docMk/>
            <pc:sldMk cId="2920072403" sldId="262"/>
            <ac:spMk id="3" creationId="{53F9D0EB-00B7-469D-A21A-B22550F7B58E}"/>
          </ac:spMkLst>
        </pc:spChg>
      </pc:sldChg>
      <pc:sldChg chg="modSp mod">
        <pc:chgData name="Seo Moonseog" userId="2ebd63dc5eff4e6c" providerId="LiveId" clId="{8BCBE1F1-CD16-43D1-8B43-031F63243531}" dt="2021-02-19T05:15:13.007" v="462" actId="20577"/>
        <pc:sldMkLst>
          <pc:docMk/>
          <pc:sldMk cId="1652620472" sldId="263"/>
        </pc:sldMkLst>
        <pc:spChg chg="mod">
          <ac:chgData name="Seo Moonseog" userId="2ebd63dc5eff4e6c" providerId="LiveId" clId="{8BCBE1F1-CD16-43D1-8B43-031F63243531}" dt="2021-02-19T05:15:13.007" v="462" actId="20577"/>
          <ac:spMkLst>
            <pc:docMk/>
            <pc:sldMk cId="1652620472" sldId="263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8BCBE1F1-CD16-43D1-8B43-031F63243531}" dt="2021-02-19T05:18:24.331" v="521" actId="1076"/>
        <pc:sldMkLst>
          <pc:docMk/>
          <pc:sldMk cId="3470717714" sldId="264"/>
        </pc:sldMkLst>
        <pc:spChg chg="mod">
          <ac:chgData name="Seo Moonseog" userId="2ebd63dc5eff4e6c" providerId="LiveId" clId="{8BCBE1F1-CD16-43D1-8B43-031F63243531}" dt="2021-02-19T05:18:16.525" v="518" actId="6549"/>
          <ac:spMkLst>
            <pc:docMk/>
            <pc:sldMk cId="3470717714" sldId="264"/>
            <ac:spMk id="3" creationId="{53F9D0EB-00B7-469D-A21A-B22550F7B58E}"/>
          </ac:spMkLst>
        </pc:spChg>
        <pc:picChg chg="add mod">
          <ac:chgData name="Seo Moonseog" userId="2ebd63dc5eff4e6c" providerId="LiveId" clId="{8BCBE1F1-CD16-43D1-8B43-031F63243531}" dt="2021-02-19T05:18:24.331" v="521" actId="1076"/>
          <ac:picMkLst>
            <pc:docMk/>
            <pc:sldMk cId="3470717714" sldId="264"/>
            <ac:picMk id="4" creationId="{C0F5C003-62A7-4963-8541-ECB9309A6C19}"/>
          </ac:picMkLst>
        </pc:picChg>
      </pc:sldChg>
      <pc:sldChg chg="modSp mod">
        <pc:chgData name="Seo Moonseog" userId="2ebd63dc5eff4e6c" providerId="LiveId" clId="{8BCBE1F1-CD16-43D1-8B43-031F63243531}" dt="2021-02-19T05:20:46.265" v="604" actId="6549"/>
        <pc:sldMkLst>
          <pc:docMk/>
          <pc:sldMk cId="2748314861" sldId="265"/>
        </pc:sldMkLst>
        <pc:spChg chg="mod">
          <ac:chgData name="Seo Moonseog" userId="2ebd63dc5eff4e6c" providerId="LiveId" clId="{8BCBE1F1-CD16-43D1-8B43-031F63243531}" dt="2021-02-19T05:20:46.265" v="604" actId="6549"/>
          <ac:spMkLst>
            <pc:docMk/>
            <pc:sldMk cId="2748314861" sldId="265"/>
            <ac:spMk id="3" creationId="{53F9D0EB-00B7-469D-A21A-B22550F7B58E}"/>
          </ac:spMkLst>
        </pc:spChg>
      </pc:sldChg>
      <pc:sldChg chg="modSp mod">
        <pc:chgData name="Seo Moonseog" userId="2ebd63dc5eff4e6c" providerId="LiveId" clId="{8BCBE1F1-CD16-43D1-8B43-031F63243531}" dt="2021-02-19T05:25:45.887" v="688" actId="6549"/>
        <pc:sldMkLst>
          <pc:docMk/>
          <pc:sldMk cId="3490651828" sldId="266"/>
        </pc:sldMkLst>
        <pc:spChg chg="mod">
          <ac:chgData name="Seo Moonseog" userId="2ebd63dc5eff4e6c" providerId="LiveId" clId="{8BCBE1F1-CD16-43D1-8B43-031F63243531}" dt="2021-02-19T05:25:45.887" v="688" actId="6549"/>
          <ac:spMkLst>
            <pc:docMk/>
            <pc:sldMk cId="3490651828" sldId="266"/>
            <ac:spMk id="3" creationId="{53F9D0EB-00B7-469D-A21A-B22550F7B58E}"/>
          </ac:spMkLst>
        </pc:spChg>
      </pc:sldChg>
      <pc:sldChg chg="modSp mod">
        <pc:chgData name="Seo Moonseog" userId="2ebd63dc5eff4e6c" providerId="LiveId" clId="{8BCBE1F1-CD16-43D1-8B43-031F63243531}" dt="2021-02-19T05:30:04.632" v="723"/>
        <pc:sldMkLst>
          <pc:docMk/>
          <pc:sldMk cId="564967108" sldId="267"/>
        </pc:sldMkLst>
        <pc:spChg chg="mod">
          <ac:chgData name="Seo Moonseog" userId="2ebd63dc5eff4e6c" providerId="LiveId" clId="{8BCBE1F1-CD16-43D1-8B43-031F63243531}" dt="2021-02-19T05:30:04.632" v="723"/>
          <ac:spMkLst>
            <pc:docMk/>
            <pc:sldMk cId="564967108" sldId="267"/>
            <ac:spMk id="3" creationId="{53F9D0EB-00B7-469D-A21A-B22550F7B58E}"/>
          </ac:spMkLst>
        </pc:spChg>
      </pc:sldChg>
      <pc:sldChg chg="modSp del mod">
        <pc:chgData name="Seo Moonseog" userId="2ebd63dc5eff4e6c" providerId="LiveId" clId="{8BCBE1F1-CD16-43D1-8B43-031F63243531}" dt="2021-02-19T05:29:15.292" v="709" actId="2696"/>
        <pc:sldMkLst>
          <pc:docMk/>
          <pc:sldMk cId="3012829565" sldId="268"/>
        </pc:sldMkLst>
        <pc:spChg chg="mod">
          <ac:chgData name="Seo Moonseog" userId="2ebd63dc5eff4e6c" providerId="LiveId" clId="{8BCBE1F1-CD16-43D1-8B43-031F63243531}" dt="2021-02-19T05:28:47.845" v="702" actId="21"/>
          <ac:spMkLst>
            <pc:docMk/>
            <pc:sldMk cId="3012829565" sldId="268"/>
            <ac:spMk id="3" creationId="{53F9D0EB-00B7-469D-A21A-B22550F7B58E}"/>
          </ac:spMkLst>
        </pc:spChg>
      </pc:sldChg>
      <pc:sldChg chg="modSp mod">
        <pc:chgData name="Seo Moonseog" userId="2ebd63dc5eff4e6c" providerId="LiveId" clId="{8BCBE1F1-CD16-43D1-8B43-031F63243531}" dt="2021-02-19T05:32:10.234" v="743" actId="6549"/>
        <pc:sldMkLst>
          <pc:docMk/>
          <pc:sldMk cId="148000485" sldId="269"/>
        </pc:sldMkLst>
        <pc:spChg chg="mod">
          <ac:chgData name="Seo Moonseog" userId="2ebd63dc5eff4e6c" providerId="LiveId" clId="{8BCBE1F1-CD16-43D1-8B43-031F63243531}" dt="2021-02-19T05:32:10.234" v="743" actId="6549"/>
          <ac:spMkLst>
            <pc:docMk/>
            <pc:sldMk cId="148000485" sldId="269"/>
            <ac:spMk id="3" creationId="{53F9D0EB-00B7-469D-A21A-B22550F7B58E}"/>
          </ac:spMkLst>
        </pc:spChg>
      </pc:sldChg>
      <pc:sldChg chg="modSp mod">
        <pc:chgData name="Seo Moonseog" userId="2ebd63dc5eff4e6c" providerId="LiveId" clId="{8BCBE1F1-CD16-43D1-8B43-031F63243531}" dt="2021-02-19T05:34:48.172" v="807" actId="6549"/>
        <pc:sldMkLst>
          <pc:docMk/>
          <pc:sldMk cId="2364157927" sldId="270"/>
        </pc:sldMkLst>
        <pc:spChg chg="mod">
          <ac:chgData name="Seo Moonseog" userId="2ebd63dc5eff4e6c" providerId="LiveId" clId="{8BCBE1F1-CD16-43D1-8B43-031F63243531}" dt="2021-02-19T05:34:48.172" v="807" actId="6549"/>
          <ac:spMkLst>
            <pc:docMk/>
            <pc:sldMk cId="2364157927" sldId="270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8BCBE1F1-CD16-43D1-8B43-031F63243531}" dt="2021-02-19T05:09:12.574" v="267" actId="6549"/>
        <pc:sldMkLst>
          <pc:docMk/>
          <pc:sldMk cId="3010025073" sldId="271"/>
        </pc:sldMkLst>
        <pc:spChg chg="mod">
          <ac:chgData name="Seo Moonseog" userId="2ebd63dc5eff4e6c" providerId="LiveId" clId="{8BCBE1F1-CD16-43D1-8B43-031F63243531}" dt="2021-02-19T05:09:12.574" v="267" actId="6549"/>
          <ac:spMkLst>
            <pc:docMk/>
            <pc:sldMk cId="3010025073" sldId="271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8BCBE1F1-CD16-43D1-8B43-031F63243531}" dt="2021-02-19T05:11:26.888" v="439"/>
        <pc:sldMkLst>
          <pc:docMk/>
          <pc:sldMk cId="3893050951" sldId="272"/>
        </pc:sldMkLst>
        <pc:spChg chg="mod">
          <ac:chgData name="Seo Moonseog" userId="2ebd63dc5eff4e6c" providerId="LiveId" clId="{8BCBE1F1-CD16-43D1-8B43-031F63243531}" dt="2021-02-19T05:11:26.888" v="439"/>
          <ac:spMkLst>
            <pc:docMk/>
            <pc:sldMk cId="3893050951" sldId="272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8BCBE1F1-CD16-43D1-8B43-031F63243531}" dt="2021-02-19T05:23:20.702" v="669"/>
        <pc:sldMkLst>
          <pc:docMk/>
          <pc:sldMk cId="2729375254" sldId="273"/>
        </pc:sldMkLst>
        <pc:spChg chg="mod">
          <ac:chgData name="Seo Moonseog" userId="2ebd63dc5eff4e6c" providerId="LiveId" clId="{8BCBE1F1-CD16-43D1-8B43-031F63243531}" dt="2021-02-19T05:23:20.702" v="669"/>
          <ac:spMkLst>
            <pc:docMk/>
            <pc:sldMk cId="2729375254" sldId="273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8BCBE1F1-CD16-43D1-8B43-031F63243531}" dt="2021-02-19T05:27:09.310" v="696"/>
        <pc:sldMkLst>
          <pc:docMk/>
          <pc:sldMk cId="1600587647" sldId="274"/>
        </pc:sldMkLst>
        <pc:spChg chg="mod">
          <ac:chgData name="Seo Moonseog" userId="2ebd63dc5eff4e6c" providerId="LiveId" clId="{8BCBE1F1-CD16-43D1-8B43-031F63243531}" dt="2021-02-19T05:27:09.310" v="696"/>
          <ac:spMkLst>
            <pc:docMk/>
            <pc:sldMk cId="1600587647" sldId="274"/>
            <ac:spMk id="3" creationId="{53F9D0EB-00B7-469D-A21A-B22550F7B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위험관리와 보험</a:t>
            </a:r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보험의 기능</a:t>
            </a:r>
            <a:endParaRPr lang="en-US" altLang="ko-KR" dirty="0"/>
          </a:p>
          <a:p>
            <a:pPr lvl="1"/>
            <a:r>
              <a:rPr lang="ko-KR" altLang="en-US" dirty="0"/>
              <a:t>손실로부터 개인이나 기업이 쉽게 회복할 수 있도록 </a:t>
            </a:r>
            <a:r>
              <a:rPr lang="ko-KR" altLang="en-US" dirty="0" err="1"/>
              <a:t>도와줌으로써</a:t>
            </a:r>
            <a:r>
              <a:rPr lang="ko-KR" altLang="en-US" dirty="0"/>
              <a:t> 생활이나 경영상의 안정</a:t>
            </a:r>
            <a:endParaRPr lang="en-US" altLang="ko-KR" dirty="0"/>
          </a:p>
          <a:p>
            <a:pPr lvl="1"/>
            <a:r>
              <a:rPr lang="ko-KR" altLang="en-US" dirty="0"/>
              <a:t>보험의 구입은 개개인의 안전의식을 고취시키고 손실을 사전적으로 예 방하는 기능</a:t>
            </a:r>
            <a:endParaRPr lang="en-US" altLang="ko-KR" dirty="0"/>
          </a:p>
          <a:p>
            <a:pPr lvl="1"/>
            <a:r>
              <a:rPr lang="ko-KR" altLang="en-US" dirty="0"/>
              <a:t>가입자의 신용을 높여 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62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보험료와 보험금</a:t>
            </a:r>
            <a:endParaRPr lang="en-US" altLang="ko-KR" dirty="0"/>
          </a:p>
          <a:p>
            <a:pPr lvl="1"/>
            <a:r>
              <a:rPr lang="ko-KR" altLang="en-US" dirty="0"/>
              <a:t>보험료</a:t>
            </a:r>
            <a:r>
              <a:rPr lang="en-US" altLang="ko-KR" dirty="0"/>
              <a:t>: </a:t>
            </a:r>
            <a:r>
              <a:rPr lang="ko-KR" altLang="en-US" dirty="0"/>
              <a:t>보험가입자가 보험회사에 내는 돈</a:t>
            </a:r>
            <a:endParaRPr lang="en-US" altLang="ko-KR" dirty="0"/>
          </a:p>
          <a:p>
            <a:pPr lvl="1"/>
            <a:r>
              <a:rPr lang="ko-KR" altLang="en-US" dirty="0"/>
              <a:t>보험금</a:t>
            </a:r>
            <a:r>
              <a:rPr lang="en-US" altLang="ko-KR" dirty="0"/>
              <a:t>: </a:t>
            </a:r>
            <a:r>
              <a:rPr lang="ko-KR" altLang="en-US" dirty="0"/>
              <a:t>보험사고가 발생할 경우 보험회사가 보험가입자에게 지급하는 돈</a:t>
            </a:r>
            <a:endParaRPr lang="en-US" altLang="ko-KR" dirty="0"/>
          </a:p>
          <a:p>
            <a:pPr lvl="1"/>
            <a:r>
              <a:rPr lang="ko-KR" altLang="en-US" dirty="0"/>
              <a:t>보험료는 지급하는 보험금 액수에 비례</a:t>
            </a:r>
            <a:endParaRPr lang="en-US" altLang="ko-KR" dirty="0"/>
          </a:p>
          <a:p>
            <a:pPr lvl="1"/>
            <a:r>
              <a:rPr lang="ko-KR" altLang="en-US" dirty="0"/>
              <a:t>가장 중요한 것은 보장하 는 위험의 사고확률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보험기간과 납입기간</a:t>
            </a:r>
            <a:endParaRPr lang="en-US" altLang="ko-KR" dirty="0"/>
          </a:p>
          <a:p>
            <a:pPr lvl="1"/>
            <a:r>
              <a:rPr lang="ko-KR" altLang="en-US" dirty="0"/>
              <a:t>보험기간</a:t>
            </a:r>
            <a:r>
              <a:rPr lang="en-US" altLang="ko-KR" dirty="0"/>
              <a:t>: </a:t>
            </a:r>
            <a:r>
              <a:rPr lang="ko-KR" altLang="en-US" dirty="0"/>
              <a:t>위험이 발생했을 때 보험금이 지급되는 기간</a:t>
            </a:r>
            <a:endParaRPr lang="en-US" altLang="ko-KR" dirty="0"/>
          </a:p>
          <a:p>
            <a:pPr lvl="1"/>
            <a:r>
              <a:rPr lang="ko-KR" altLang="en-US" dirty="0"/>
              <a:t>납입기간</a:t>
            </a:r>
            <a:r>
              <a:rPr lang="en-US" altLang="ko-KR" dirty="0"/>
              <a:t>:</a:t>
            </a:r>
            <a:r>
              <a:rPr lang="ko-KR" altLang="en-US" dirty="0"/>
              <a:t> 보험에 가입하여 보험료를 내는 기간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F5C003-62A7-4963-8541-ECB9309A6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022074"/>
            <a:ext cx="4563103" cy="7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1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정액보상과</a:t>
            </a:r>
            <a:r>
              <a:rPr lang="ko-KR" altLang="en-US" dirty="0"/>
              <a:t> </a:t>
            </a:r>
            <a:r>
              <a:rPr lang="ko-KR" altLang="en-US" dirty="0" err="1"/>
              <a:t>실손보상</a:t>
            </a:r>
            <a:endParaRPr lang="en-US" altLang="ko-KR" dirty="0"/>
          </a:p>
          <a:p>
            <a:pPr lvl="1"/>
            <a:r>
              <a:rPr lang="ko-KR" altLang="en-US" dirty="0"/>
              <a:t>정액보상</a:t>
            </a:r>
            <a:endParaRPr lang="en-US" altLang="ko-KR" dirty="0"/>
          </a:p>
          <a:p>
            <a:pPr lvl="2"/>
            <a:r>
              <a:rPr lang="ko-KR" altLang="en-US" dirty="0"/>
              <a:t>보험계약시 정한 금액을 보상하는 것</a:t>
            </a:r>
            <a:endParaRPr lang="en-US" altLang="ko-KR" dirty="0"/>
          </a:p>
          <a:p>
            <a:pPr lvl="2"/>
            <a:r>
              <a:rPr lang="ko-KR" altLang="en-US" dirty="0"/>
              <a:t>생명보험</a:t>
            </a:r>
            <a:endParaRPr lang="en-US" altLang="ko-KR" dirty="0"/>
          </a:p>
          <a:p>
            <a:pPr lvl="2"/>
            <a:r>
              <a:rPr lang="ko-KR" altLang="en-US" dirty="0"/>
              <a:t>유사한 상품에 가입하더라도 보험사고가 발생 했을 때</a:t>
            </a:r>
            <a:r>
              <a:rPr lang="en-US" altLang="ko-KR" dirty="0"/>
              <a:t>, </a:t>
            </a:r>
            <a:r>
              <a:rPr lang="ko-KR" altLang="en-US" dirty="0"/>
              <a:t>여러 보험상품으로부터 중복적으로 보험금을 지급</a:t>
            </a:r>
            <a:endParaRPr lang="en-US" altLang="ko-KR" dirty="0"/>
          </a:p>
          <a:p>
            <a:pPr lvl="1"/>
            <a:r>
              <a:rPr lang="ko-KR" altLang="en-US" dirty="0" err="1"/>
              <a:t>실손보상</a:t>
            </a:r>
            <a:endParaRPr lang="en-US" altLang="ko-KR" dirty="0"/>
          </a:p>
          <a:p>
            <a:pPr lvl="2"/>
            <a:r>
              <a:rPr lang="ko-KR" altLang="en-US" dirty="0"/>
              <a:t>실제 손해액을 보상</a:t>
            </a:r>
            <a:endParaRPr lang="en-US" altLang="ko-KR" dirty="0"/>
          </a:p>
          <a:p>
            <a:pPr lvl="2"/>
            <a:r>
              <a:rPr lang="ko-KR" altLang="en-US" dirty="0"/>
              <a:t>손해보험</a:t>
            </a:r>
            <a:endParaRPr lang="en-US" altLang="ko-KR" dirty="0"/>
          </a:p>
          <a:p>
            <a:pPr lvl="2"/>
            <a:r>
              <a:rPr lang="ko-KR" altLang="en-US" dirty="0"/>
              <a:t>실제 발생한 손해나 손실액만 보상하므로 여러 보험에 가입한다고 하여 보험금이 늘어나지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831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보험계약자 등</a:t>
            </a:r>
            <a:endParaRPr lang="en-US" altLang="ko-KR" dirty="0"/>
          </a:p>
          <a:p>
            <a:pPr lvl="1"/>
            <a:r>
              <a:rPr lang="ko-KR" altLang="en-US" dirty="0"/>
              <a:t>보험계약자</a:t>
            </a:r>
            <a:endParaRPr lang="en-US" altLang="ko-KR" dirty="0"/>
          </a:p>
          <a:p>
            <a:pPr lvl="2"/>
            <a:r>
              <a:rPr lang="ko-KR" altLang="en-US" dirty="0"/>
              <a:t>보험회사와 보험계약을 하고 보험료를 납부할 의무를 가진 사람</a:t>
            </a:r>
            <a:endParaRPr lang="en-US" altLang="ko-KR" dirty="0"/>
          </a:p>
          <a:p>
            <a:pPr lvl="1"/>
            <a:r>
              <a:rPr lang="ko-KR" altLang="en-US" dirty="0"/>
              <a:t>피보험자</a:t>
            </a:r>
            <a:endParaRPr lang="en-US" altLang="ko-KR" dirty="0"/>
          </a:p>
          <a:p>
            <a:pPr lvl="2"/>
            <a:r>
              <a:rPr lang="ko-KR" altLang="en-US" dirty="0"/>
              <a:t>보험계약으로 담보되는 사람</a:t>
            </a:r>
            <a:endParaRPr lang="en-US" altLang="ko-KR" dirty="0"/>
          </a:p>
          <a:p>
            <a:pPr lvl="1"/>
            <a:r>
              <a:rPr lang="ko-KR" altLang="en-US" dirty="0"/>
              <a:t>보험수익자</a:t>
            </a:r>
            <a:endParaRPr lang="en-US" altLang="ko-KR" dirty="0"/>
          </a:p>
          <a:p>
            <a:pPr lvl="2"/>
            <a:r>
              <a:rPr lang="ko-KR" altLang="en-US" dirty="0"/>
              <a:t>인보험에서 피보험자는 생명 또는 상해에 대한 보험대상자를 의미 하며</a:t>
            </a:r>
            <a:r>
              <a:rPr lang="en-US" altLang="ko-KR" dirty="0"/>
              <a:t>, </a:t>
            </a:r>
            <a:r>
              <a:rPr lang="ko-KR" altLang="en-US" dirty="0"/>
              <a:t>보험의 대상인 피보험자에게 보험사고가 발생하였을 때 보험금을 수급하는 보험수익자가 따로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937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사회보험과 민영보험</a:t>
            </a:r>
            <a:endParaRPr lang="en-US" altLang="ko-KR" dirty="0"/>
          </a:p>
          <a:p>
            <a:pPr lvl="1"/>
            <a:r>
              <a:rPr lang="ko-KR" altLang="en-US" dirty="0"/>
              <a:t>사회보험</a:t>
            </a:r>
            <a:endParaRPr lang="en-US" altLang="ko-KR" dirty="0"/>
          </a:p>
          <a:p>
            <a:pPr lvl="2"/>
            <a:r>
              <a:rPr lang="ko-KR" altLang="en-US" dirty="0"/>
              <a:t>국민이 미래에 직면할 수 있는 사회적 위험에 대비하여 국가 또는 공법인이 관리하는 사회보장 제도의 일종</a:t>
            </a:r>
            <a:endParaRPr lang="en-US" altLang="ko-KR" dirty="0"/>
          </a:p>
          <a:p>
            <a:pPr lvl="2"/>
            <a:r>
              <a:rPr lang="ko-KR" altLang="en-US" dirty="0"/>
              <a:t>소득수준에 비례하여 보험료를 내고 보험사고 발생시 균등하게 보장을 받는 형태</a:t>
            </a:r>
            <a:endParaRPr lang="en-US" altLang="ko-KR" dirty="0"/>
          </a:p>
          <a:p>
            <a:pPr lvl="2"/>
            <a:r>
              <a:rPr lang="ko-KR" altLang="en-US" dirty="0"/>
              <a:t>국민건강보험</a:t>
            </a:r>
            <a:r>
              <a:rPr lang="en-US" altLang="ko-KR" dirty="0"/>
              <a:t>, </a:t>
            </a:r>
            <a:r>
              <a:rPr lang="ko-KR" altLang="en-US" dirty="0"/>
              <a:t>고용보험</a:t>
            </a:r>
            <a:r>
              <a:rPr lang="en-US" altLang="ko-KR" dirty="0"/>
              <a:t>, </a:t>
            </a:r>
            <a:r>
              <a:rPr lang="ko-KR" altLang="en-US" dirty="0"/>
              <a:t>산업재해보상보험</a:t>
            </a:r>
            <a:r>
              <a:rPr lang="en-US" altLang="ko-KR" dirty="0"/>
              <a:t>(</a:t>
            </a:r>
            <a:r>
              <a:rPr lang="ko-KR" altLang="en-US" dirty="0"/>
              <a:t>이하 산재보험</a:t>
            </a:r>
            <a:r>
              <a:rPr lang="en-US" altLang="ko-KR" dirty="0"/>
              <a:t>), </a:t>
            </a:r>
            <a:r>
              <a:rPr lang="ko-KR" altLang="en-US" dirty="0"/>
              <a:t>국민연금보험</a:t>
            </a:r>
            <a:r>
              <a:rPr lang="en-US" altLang="ko-KR" dirty="0"/>
              <a:t>, </a:t>
            </a:r>
            <a:r>
              <a:rPr lang="ko-KR" altLang="en-US" dirty="0"/>
              <a:t>노인 장기요양보험</a:t>
            </a:r>
            <a:endParaRPr lang="en-US" altLang="ko-KR" dirty="0"/>
          </a:p>
          <a:p>
            <a:pPr lvl="1"/>
            <a:r>
              <a:rPr lang="ko-KR" altLang="en-US" dirty="0"/>
              <a:t>민영보험</a:t>
            </a:r>
            <a:endParaRPr lang="en-US" altLang="ko-KR" dirty="0"/>
          </a:p>
          <a:p>
            <a:pPr lvl="2"/>
            <a:r>
              <a:rPr lang="ko-KR" altLang="en-US" dirty="0"/>
              <a:t>영리 목적의 보험회사가 생활 곳곳에 존 재하는 다양한 위험관리 수요의 충족을 위해 개발한 상품</a:t>
            </a:r>
            <a:endParaRPr lang="en-US" altLang="ko-KR" dirty="0"/>
          </a:p>
          <a:p>
            <a:pPr lvl="2"/>
            <a:r>
              <a:rPr lang="ko-KR" altLang="en-US" dirty="0"/>
              <a:t>보험료는 가 입자의 위험의 크기 또는 희망 보장수준에 따라 결정되고 보험사고 발생시 계약 에 따라 보험금이 지급되는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65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생명보험</a:t>
            </a:r>
            <a:endParaRPr lang="en-US" altLang="ko-KR" dirty="0"/>
          </a:p>
          <a:p>
            <a:pPr lvl="1"/>
            <a:r>
              <a:rPr lang="ko-KR" altLang="en-US" dirty="0"/>
              <a:t>사람의 생존과 사망을 주된 보험사고로 하는 보험</a:t>
            </a:r>
            <a:endParaRPr lang="en-US" altLang="ko-KR" dirty="0"/>
          </a:p>
          <a:p>
            <a:pPr lvl="1"/>
            <a:r>
              <a:rPr lang="ko-KR" altLang="en-US" dirty="0"/>
              <a:t>보 </a:t>
            </a:r>
            <a:r>
              <a:rPr lang="ko-KR" altLang="en-US" dirty="0" err="1"/>
              <a:t>험기간</a:t>
            </a:r>
            <a:r>
              <a:rPr lang="ko-KR" altLang="en-US" dirty="0"/>
              <a:t> 중에 피보험자가 사망한 경우에는 사망보험금을 지급하고</a:t>
            </a:r>
            <a:r>
              <a:rPr lang="en-US" altLang="ko-KR" dirty="0"/>
              <a:t>, </a:t>
            </a:r>
            <a:r>
              <a:rPr lang="ko-KR" altLang="en-US" dirty="0"/>
              <a:t>보험기간 중 에 생존해 있는 경우에는 연금과 같은 생존보험금을 지급하는 상품으로 구성</a:t>
            </a:r>
            <a:endParaRPr lang="en-US" altLang="ko-KR" dirty="0"/>
          </a:p>
          <a:p>
            <a:pPr lvl="1"/>
            <a:r>
              <a:rPr lang="ko-KR" altLang="en-US" dirty="0"/>
              <a:t>종신보험</a:t>
            </a:r>
            <a:endParaRPr lang="en-US" altLang="ko-KR" dirty="0"/>
          </a:p>
          <a:p>
            <a:pPr lvl="1"/>
            <a:r>
              <a:rPr lang="ko-KR" altLang="en-US" dirty="0"/>
              <a:t>정기보험</a:t>
            </a:r>
            <a:endParaRPr lang="en-US" altLang="ko-KR" dirty="0"/>
          </a:p>
          <a:p>
            <a:pPr lvl="1"/>
            <a:r>
              <a:rPr lang="ko-KR" altLang="en-US" dirty="0" err="1"/>
              <a:t>변액보험</a:t>
            </a:r>
            <a:endParaRPr lang="en-US" altLang="ko-KR" dirty="0"/>
          </a:p>
          <a:p>
            <a:pPr lvl="1"/>
            <a:r>
              <a:rPr lang="ko-KR" altLang="en-US" dirty="0"/>
              <a:t>연금보험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058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손해보험</a:t>
            </a:r>
            <a:endParaRPr lang="en-US" altLang="ko-KR" dirty="0"/>
          </a:p>
          <a:p>
            <a:pPr lvl="1"/>
            <a:r>
              <a:rPr lang="ko-KR" altLang="en-US" dirty="0"/>
              <a:t>피보험자의 재산상의 손해를 보상하는 보험</a:t>
            </a:r>
            <a:endParaRPr lang="en-US" altLang="ko-KR" dirty="0"/>
          </a:p>
          <a:p>
            <a:pPr lvl="1"/>
            <a:r>
              <a:rPr lang="ko-KR" altLang="en-US" dirty="0"/>
              <a:t>보험 사고의 발생여부</a:t>
            </a:r>
            <a:r>
              <a:rPr lang="en-US" altLang="ko-KR" dirty="0"/>
              <a:t>, </a:t>
            </a:r>
            <a:r>
              <a:rPr lang="ko-KR" altLang="en-US" dirty="0"/>
              <a:t>발생시기</a:t>
            </a:r>
            <a:r>
              <a:rPr lang="en-US" altLang="ko-KR" dirty="0"/>
              <a:t>, </a:t>
            </a:r>
            <a:r>
              <a:rPr lang="ko-KR" altLang="en-US" dirty="0"/>
              <a:t>발생의 규모 등의 모든 것이 불확실</a:t>
            </a:r>
            <a:endParaRPr lang="en-US" altLang="ko-KR" dirty="0"/>
          </a:p>
          <a:p>
            <a:pPr lvl="1"/>
            <a:r>
              <a:rPr lang="ko-KR" altLang="en-US" dirty="0"/>
              <a:t>화재보험</a:t>
            </a:r>
            <a:endParaRPr lang="en-US" altLang="ko-KR" dirty="0"/>
          </a:p>
          <a:p>
            <a:pPr lvl="1"/>
            <a:r>
              <a:rPr lang="ko-KR" altLang="en-US" dirty="0"/>
              <a:t>배상책임보험</a:t>
            </a:r>
            <a:endParaRPr lang="en-US" altLang="ko-KR" dirty="0"/>
          </a:p>
          <a:p>
            <a:pPr lvl="1"/>
            <a:r>
              <a:rPr lang="ko-KR" altLang="en-US" dirty="0"/>
              <a:t>자동차보험</a:t>
            </a:r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보험</a:t>
            </a:r>
            <a:endParaRPr lang="en-US" altLang="ko-KR" dirty="0"/>
          </a:p>
          <a:p>
            <a:pPr lvl="1"/>
            <a:r>
              <a:rPr lang="ko-KR" altLang="en-US" dirty="0"/>
              <a:t>사람의 질병이나 상해 또는 이로 인한 간병이 필요한 상태를 보험사 고로 하는 보험</a:t>
            </a:r>
            <a:endParaRPr lang="en-US" altLang="ko-KR" dirty="0"/>
          </a:p>
          <a:p>
            <a:pPr lvl="1"/>
            <a:r>
              <a:rPr lang="ko-KR" altLang="en-US" dirty="0"/>
              <a:t>상해보험</a:t>
            </a:r>
            <a:endParaRPr lang="en-US" altLang="ko-KR" dirty="0"/>
          </a:p>
          <a:p>
            <a:pPr lvl="1"/>
            <a:r>
              <a:rPr lang="ko-KR" altLang="en-US" dirty="0"/>
              <a:t>질병보험</a:t>
            </a:r>
            <a:endParaRPr lang="en-US" altLang="ko-KR" dirty="0"/>
          </a:p>
          <a:p>
            <a:pPr lvl="1"/>
            <a:r>
              <a:rPr lang="ko-KR" altLang="en-US" dirty="0"/>
              <a:t>간병보험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96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보험가입채널</a:t>
            </a:r>
            <a:endParaRPr lang="en-US" altLang="ko-KR" dirty="0"/>
          </a:p>
          <a:p>
            <a:pPr lvl="1"/>
            <a:r>
              <a:rPr lang="ko-KR" altLang="en-US" dirty="0"/>
              <a:t>보험모집을 할 수 있는 자</a:t>
            </a:r>
            <a:endParaRPr lang="en-US" altLang="ko-KR" dirty="0"/>
          </a:p>
          <a:p>
            <a:pPr lvl="2"/>
            <a:r>
              <a:rPr lang="ko-KR" altLang="en-US" dirty="0"/>
              <a:t>보험업법에서는 보험상품의 모집을 할 수 있는 자를 보험설계사</a:t>
            </a:r>
            <a:r>
              <a:rPr lang="en-US" altLang="ko-KR" dirty="0"/>
              <a:t>, </a:t>
            </a:r>
            <a:r>
              <a:rPr lang="ko-KR" altLang="en-US" dirty="0"/>
              <a:t>보험대리점</a:t>
            </a:r>
            <a:r>
              <a:rPr lang="en-US" altLang="ko-KR" dirty="0"/>
              <a:t>, </a:t>
            </a:r>
            <a:r>
              <a:rPr lang="ko-KR" altLang="en-US" dirty="0"/>
              <a:t>보험중개사</a:t>
            </a:r>
            <a:r>
              <a:rPr lang="en-US" altLang="ko-KR" dirty="0"/>
              <a:t>, </a:t>
            </a:r>
            <a:r>
              <a:rPr lang="ko-KR" altLang="en-US" dirty="0"/>
              <a:t>보험회사의 임원</a:t>
            </a:r>
            <a:r>
              <a:rPr lang="en-US" altLang="ko-KR" dirty="0"/>
              <a:t>(</a:t>
            </a:r>
            <a:r>
              <a:rPr lang="ko-KR" altLang="en-US" dirty="0"/>
              <a:t>대표이사</a:t>
            </a:r>
            <a:r>
              <a:rPr lang="en-US" altLang="ko-KR" dirty="0"/>
              <a:t>, </a:t>
            </a:r>
            <a:r>
              <a:rPr lang="ko-KR" altLang="en-US" dirty="0"/>
              <a:t>사외이사</a:t>
            </a:r>
            <a:r>
              <a:rPr lang="en-US" altLang="ko-KR" dirty="0"/>
              <a:t>, </a:t>
            </a:r>
            <a:r>
              <a:rPr lang="ko-KR" altLang="en-US" dirty="0"/>
              <a:t>감사 및 감사위원 제외</a:t>
            </a:r>
            <a:r>
              <a:rPr lang="en-US" altLang="ko-KR" dirty="0"/>
              <a:t>) </a:t>
            </a:r>
            <a:r>
              <a:rPr lang="ko-KR" altLang="en-US" dirty="0"/>
              <a:t>또는 직원으로 제한</a:t>
            </a:r>
            <a:endParaRPr lang="en-US" altLang="ko-KR" dirty="0"/>
          </a:p>
          <a:p>
            <a:pPr lvl="1"/>
            <a:r>
              <a:rPr lang="ko-KR" altLang="en-US" dirty="0"/>
              <a:t>보험가입채널의 종류</a:t>
            </a:r>
            <a:endParaRPr lang="en-US" altLang="ko-KR" dirty="0"/>
          </a:p>
          <a:p>
            <a:pPr lvl="2"/>
            <a:r>
              <a:rPr lang="ko-KR" altLang="en-US" dirty="0"/>
              <a:t>보험설계사</a:t>
            </a:r>
            <a:endParaRPr lang="en-US" altLang="ko-KR" dirty="0"/>
          </a:p>
          <a:p>
            <a:pPr lvl="2"/>
            <a:r>
              <a:rPr lang="ko-KR" altLang="en-US" dirty="0" err="1"/>
              <a:t>방카슈랑스</a:t>
            </a:r>
            <a:endParaRPr lang="en-US" altLang="ko-KR" dirty="0"/>
          </a:p>
          <a:p>
            <a:pPr lvl="2"/>
            <a:r>
              <a:rPr lang="ko-KR" altLang="en-US" dirty="0"/>
              <a:t>복합금융점포</a:t>
            </a:r>
            <a:endParaRPr lang="en-US" altLang="ko-KR" dirty="0"/>
          </a:p>
          <a:p>
            <a:pPr lvl="2"/>
            <a:r>
              <a:rPr lang="ko-KR" altLang="en-US" dirty="0" err="1"/>
              <a:t>텔레마케팅</a:t>
            </a:r>
            <a:endParaRPr lang="en-US" altLang="ko-KR" dirty="0"/>
          </a:p>
          <a:p>
            <a:pPr lvl="2"/>
            <a:r>
              <a:rPr lang="ko-KR" altLang="en-US" dirty="0"/>
              <a:t>홈쇼핑 채널 </a:t>
            </a:r>
            <a:endParaRPr lang="en-US" altLang="ko-KR" dirty="0"/>
          </a:p>
          <a:p>
            <a:pPr lvl="2"/>
            <a:r>
              <a:rPr lang="ko-KR" altLang="en-US" dirty="0"/>
              <a:t>온라인 보험슈퍼마켓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00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보험가입 시 고려할 사항</a:t>
            </a:r>
            <a:endParaRPr lang="en-US" altLang="ko-KR" dirty="0"/>
          </a:p>
          <a:p>
            <a:pPr lvl="1"/>
            <a:r>
              <a:rPr lang="ko-KR" altLang="en-US" dirty="0"/>
              <a:t>위험의 인식</a:t>
            </a:r>
            <a:endParaRPr lang="en-US" altLang="ko-KR" dirty="0"/>
          </a:p>
          <a:p>
            <a:pPr lvl="2"/>
            <a:r>
              <a:rPr lang="ko-KR" altLang="en-US" dirty="0"/>
              <a:t>위험들에 우 선순위를 부여하여 가장 크고 위협적인 위험부터 대비하는 것이 </a:t>
            </a:r>
            <a:r>
              <a:rPr lang="ko-KR" altLang="en-US" dirty="0" err="1"/>
              <a:t>바람직</a:t>
            </a:r>
            <a:endParaRPr lang="en-US" altLang="ko-KR" dirty="0"/>
          </a:p>
          <a:p>
            <a:pPr lvl="1"/>
            <a:r>
              <a:rPr lang="ko-KR" altLang="en-US" dirty="0"/>
              <a:t>보험료 확인</a:t>
            </a:r>
            <a:endParaRPr lang="en-US" altLang="ko-KR" dirty="0"/>
          </a:p>
          <a:p>
            <a:pPr lvl="1"/>
            <a:r>
              <a:rPr lang="ko-KR" altLang="en-US" dirty="0" err="1"/>
              <a:t>해지환급률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2"/>
            <a:r>
              <a:rPr lang="ko-KR" altLang="en-US" dirty="0"/>
              <a:t>보험계약을 중간에 해지하면 보험회사에 납부한 보험료 중 상당 부분을 돌려 받지 못한다는 것을 인식하고 확인</a:t>
            </a:r>
            <a:endParaRPr lang="en-US" altLang="ko-KR" dirty="0"/>
          </a:p>
          <a:p>
            <a:pPr lvl="1"/>
            <a:r>
              <a:rPr lang="ko-KR" altLang="en-US" dirty="0"/>
              <a:t>보장내용의 확인</a:t>
            </a:r>
            <a:endParaRPr lang="en-US" altLang="ko-KR" dirty="0"/>
          </a:p>
          <a:p>
            <a:pPr lvl="1"/>
            <a:r>
              <a:rPr lang="ko-KR" altLang="en-US" dirty="0"/>
              <a:t>보험기간 확인</a:t>
            </a:r>
            <a:endParaRPr lang="en-US" altLang="ko-KR" dirty="0"/>
          </a:p>
          <a:p>
            <a:pPr lvl="1"/>
            <a:r>
              <a:rPr lang="ko-KR" altLang="en-US" dirty="0"/>
              <a:t>고지</a:t>
            </a:r>
            <a:r>
              <a:rPr lang="en-US" altLang="ko-KR" dirty="0"/>
              <a:t>·</a:t>
            </a:r>
            <a:r>
              <a:rPr lang="ko-KR" altLang="en-US" dirty="0"/>
              <a:t>통지 의무 준수</a:t>
            </a:r>
            <a:endParaRPr lang="en-US" altLang="ko-KR" dirty="0"/>
          </a:p>
          <a:p>
            <a:pPr lvl="1"/>
            <a:r>
              <a:rPr lang="ko-KR" altLang="en-US" dirty="0" err="1"/>
              <a:t>보험정보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15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9810"/>
            <a:ext cx="10515600" cy="30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위험의 개념과 구분</a:t>
            </a:r>
            <a:endParaRPr lang="en-US" altLang="ko-KR" dirty="0"/>
          </a:p>
          <a:p>
            <a:pPr lvl="1"/>
            <a:r>
              <a:rPr lang="ko-KR" altLang="en-US" dirty="0"/>
              <a:t>위험의 개념</a:t>
            </a:r>
            <a:endParaRPr lang="en-US" altLang="ko-KR" dirty="0"/>
          </a:p>
          <a:p>
            <a:pPr lvl="2"/>
            <a:r>
              <a:rPr lang="ko-KR" altLang="en-US" dirty="0"/>
              <a:t>위험</a:t>
            </a:r>
            <a:r>
              <a:rPr lang="en-US" altLang="ko-KR" dirty="0"/>
              <a:t>(danger)</a:t>
            </a:r>
            <a:r>
              <a:rPr lang="ko-KR" altLang="en-US" dirty="0"/>
              <a:t>이란 어떤 상황 이 발생할지 여부가 불확실하며</a:t>
            </a:r>
            <a:r>
              <a:rPr lang="en-US" altLang="ko-KR" dirty="0"/>
              <a:t>, </a:t>
            </a:r>
            <a:r>
              <a:rPr lang="ko-KR" altLang="en-US" dirty="0"/>
              <a:t>동시에 발생 결과가 부정적인 것</a:t>
            </a:r>
            <a:endParaRPr lang="en-US" altLang="ko-KR" dirty="0"/>
          </a:p>
          <a:p>
            <a:pPr lvl="1"/>
            <a:r>
              <a:rPr lang="ko-KR" altLang="en-US" dirty="0"/>
              <a:t>위험의 구분</a:t>
            </a:r>
            <a:endParaRPr lang="en-US" altLang="ko-KR" dirty="0"/>
          </a:p>
          <a:p>
            <a:pPr lvl="2"/>
            <a:r>
              <a:rPr lang="ko-KR" altLang="en-US" dirty="0"/>
              <a:t>위험에 대한 인지주체 및 객관적인 측정가능여부에 따라 구분</a:t>
            </a:r>
            <a:endParaRPr lang="en-US" altLang="ko-KR" dirty="0"/>
          </a:p>
          <a:p>
            <a:pPr lvl="2"/>
            <a:r>
              <a:rPr lang="ko-KR" altLang="en-US" dirty="0"/>
              <a:t>주관적위험</a:t>
            </a:r>
            <a:endParaRPr lang="en-US" altLang="ko-KR" dirty="0"/>
          </a:p>
          <a:p>
            <a:pPr lvl="3"/>
            <a:r>
              <a:rPr lang="ko-KR" altLang="en-US" dirty="0"/>
              <a:t>특정 개인이나 조직에 의해 인지된 위험</a:t>
            </a:r>
            <a:endParaRPr lang="en-US" altLang="ko-KR" dirty="0"/>
          </a:p>
          <a:p>
            <a:pPr lvl="3"/>
            <a:r>
              <a:rPr lang="ko-KR" altLang="en-US" dirty="0"/>
              <a:t>위험을 측정하는 것이 상대적으로 어려움</a:t>
            </a:r>
            <a:endParaRPr lang="en-US" altLang="ko-KR" dirty="0"/>
          </a:p>
          <a:p>
            <a:pPr lvl="2"/>
            <a:r>
              <a:rPr lang="ko-KR" altLang="en-US" dirty="0"/>
              <a:t>객관적위험</a:t>
            </a:r>
            <a:endParaRPr lang="en-US" altLang="ko-KR" dirty="0"/>
          </a:p>
          <a:p>
            <a:pPr lvl="3"/>
            <a:r>
              <a:rPr lang="ko-KR" altLang="en-US" dirty="0"/>
              <a:t>통계적 방법에 의해 객관적으로 측정이 가능한 위험</a:t>
            </a:r>
            <a:endParaRPr lang="en-US" altLang="ko-KR" dirty="0"/>
          </a:p>
          <a:p>
            <a:pPr lvl="3"/>
            <a:r>
              <a:rPr lang="ko-KR" altLang="en-US" dirty="0"/>
              <a:t>보험사고의 대상</a:t>
            </a:r>
          </a:p>
        </p:txBody>
      </p:sp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일상생활속의 위험</a:t>
            </a:r>
            <a:endParaRPr lang="en-US" altLang="ko-KR" dirty="0"/>
          </a:p>
          <a:p>
            <a:pPr lvl="1"/>
            <a:r>
              <a:rPr lang="ko-KR" altLang="en-US" dirty="0"/>
              <a:t>인적손실위험</a:t>
            </a:r>
            <a:endParaRPr lang="en-US" altLang="ko-KR" dirty="0"/>
          </a:p>
          <a:p>
            <a:pPr lvl="2"/>
            <a:r>
              <a:rPr lang="ko-KR" altLang="en-US" dirty="0"/>
              <a:t>사람이 질병이나 사고의 대상이 되어 생명이나 신체에 중대한 손실이 발생하는 위험</a:t>
            </a:r>
            <a:endParaRPr lang="en-US" altLang="ko-KR" dirty="0"/>
          </a:p>
          <a:p>
            <a:pPr lvl="1"/>
            <a:r>
              <a:rPr lang="ko-KR" altLang="en-US" dirty="0"/>
              <a:t>재산손실위험</a:t>
            </a:r>
            <a:endParaRPr lang="en-US" altLang="ko-KR" dirty="0"/>
          </a:p>
          <a:p>
            <a:pPr lvl="2"/>
            <a:r>
              <a:rPr lang="ko-KR" altLang="en-US" dirty="0"/>
              <a:t>자연재해나 사고 등에 의해 재산의 경제적 가치가 떨어지는 위험</a:t>
            </a:r>
            <a:endParaRPr lang="en-US" altLang="ko-KR" dirty="0"/>
          </a:p>
          <a:p>
            <a:pPr lvl="2"/>
            <a:r>
              <a:rPr lang="ko-KR" altLang="en-US" dirty="0"/>
              <a:t>주택에 대한 화재 위험</a:t>
            </a:r>
            <a:endParaRPr lang="en-US" altLang="ko-KR" dirty="0"/>
          </a:p>
          <a:p>
            <a:pPr lvl="1"/>
            <a:r>
              <a:rPr lang="ko-KR" altLang="en-US" dirty="0"/>
              <a:t>배상책임위험</a:t>
            </a:r>
            <a:endParaRPr lang="en-US" altLang="ko-KR" dirty="0"/>
          </a:p>
          <a:p>
            <a:pPr lvl="2"/>
            <a:r>
              <a:rPr lang="ko-KR" altLang="en-US" dirty="0"/>
              <a:t>손해배상을 해야 하는 상황이 발생하는 위험</a:t>
            </a:r>
            <a:endParaRPr lang="en-US" altLang="ko-KR" dirty="0"/>
          </a:p>
          <a:p>
            <a:pPr lvl="2"/>
            <a:r>
              <a:rPr lang="ko-KR" altLang="en-US" dirty="0"/>
              <a:t>자동차 대인</a:t>
            </a:r>
            <a:r>
              <a:rPr lang="en-US" altLang="ko-KR" dirty="0"/>
              <a:t>/</a:t>
            </a:r>
            <a:r>
              <a:rPr lang="ko-KR" altLang="en-US" dirty="0"/>
              <a:t>대물보험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64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위험의 측정</a:t>
            </a:r>
            <a:endParaRPr lang="en-US" altLang="ko-KR" dirty="0"/>
          </a:p>
          <a:p>
            <a:pPr lvl="1"/>
            <a:r>
              <a:rPr lang="ko-KR" altLang="en-US" dirty="0"/>
              <a:t>위험의 크기를 측정하기 위해서는 손실의 빈도와 손실의 심도 관찰</a:t>
            </a:r>
            <a:endParaRPr lang="en-US" altLang="ko-KR" dirty="0"/>
          </a:p>
          <a:p>
            <a:pPr lvl="1"/>
            <a:r>
              <a:rPr lang="ko-KR" altLang="en-US" dirty="0"/>
              <a:t>손실의 빈도</a:t>
            </a:r>
            <a:endParaRPr lang="en-US" altLang="ko-KR" dirty="0"/>
          </a:p>
          <a:p>
            <a:pPr lvl="2"/>
            <a:r>
              <a:rPr lang="ko-KR" altLang="en-US" dirty="0"/>
              <a:t>일정 기간 동안 발생하는 손실의 횟수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손실의 심도</a:t>
            </a:r>
            <a:endParaRPr lang="en-US" altLang="ko-KR" dirty="0"/>
          </a:p>
          <a:p>
            <a:pPr lvl="2"/>
            <a:r>
              <a:rPr lang="ko-KR" altLang="en-US" dirty="0"/>
              <a:t>사고가 발생한 경우의 손실이 얼마나 큰지를 나타내는 것</a:t>
            </a:r>
            <a:endParaRPr lang="en-US" altLang="ko-KR" dirty="0"/>
          </a:p>
          <a:p>
            <a:pPr lvl="2"/>
            <a:r>
              <a:rPr lang="ko-KR" altLang="en-US" dirty="0"/>
              <a:t>손실의 경제적 크기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981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위험의 관리</a:t>
            </a:r>
            <a:endParaRPr lang="en-US" altLang="ko-KR" dirty="0"/>
          </a:p>
          <a:p>
            <a:pPr lvl="1"/>
            <a:r>
              <a:rPr lang="ko-KR" altLang="en-US" dirty="0"/>
              <a:t>개인이나 조직이 직면한 위험</a:t>
            </a:r>
            <a:r>
              <a:rPr lang="en-US" altLang="ko-KR" dirty="0"/>
              <a:t>, </a:t>
            </a:r>
            <a:r>
              <a:rPr lang="ko-KR" altLang="en-US" dirty="0"/>
              <a:t>즉 예상하지 못한 손실이 가져올 수 있는 안 좋은 영향을 최소화하려는 목적으로 행해지는 체계적인 활동</a:t>
            </a:r>
            <a:endParaRPr lang="en-US" altLang="ko-KR" dirty="0"/>
          </a:p>
          <a:p>
            <a:pPr lvl="1"/>
            <a:r>
              <a:rPr lang="ko-KR" altLang="en-US" dirty="0"/>
              <a:t>손실의 빈도와 심도에 따라 위험의 보유</a:t>
            </a:r>
            <a:r>
              <a:rPr lang="en-US" altLang="ko-KR" dirty="0"/>
              <a:t>, </a:t>
            </a:r>
            <a:r>
              <a:rPr lang="ko-KR" altLang="en-US" dirty="0"/>
              <a:t>위험의 회피</a:t>
            </a:r>
            <a:r>
              <a:rPr lang="en-US" altLang="ko-KR" dirty="0"/>
              <a:t>, </a:t>
            </a:r>
            <a:r>
              <a:rPr lang="ko-KR" altLang="en-US" dirty="0"/>
              <a:t>손실통제</a:t>
            </a:r>
            <a:r>
              <a:rPr lang="en-US" altLang="ko-KR" dirty="0"/>
              <a:t>, </a:t>
            </a:r>
            <a:r>
              <a:rPr lang="ko-KR" altLang="en-US" dirty="0"/>
              <a:t>위험의 전가 등의 </a:t>
            </a:r>
            <a:r>
              <a:rPr lang="en-US" altLang="ko-KR" dirty="0"/>
              <a:t>4</a:t>
            </a:r>
            <a:r>
              <a:rPr lang="ko-KR" altLang="en-US" dirty="0"/>
              <a:t>가지 방법으로 설명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E97791-2F96-46EE-8D2D-9C5F5F79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70" y="3887559"/>
            <a:ext cx="8167253" cy="20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위험의 관리</a:t>
            </a:r>
            <a:endParaRPr lang="en-US" altLang="ko-KR" dirty="0"/>
          </a:p>
          <a:p>
            <a:pPr lvl="1"/>
            <a:r>
              <a:rPr lang="ko-KR" altLang="en-US" dirty="0"/>
              <a:t>위험의 보유</a:t>
            </a:r>
            <a:endParaRPr lang="en-US" altLang="ko-KR" dirty="0"/>
          </a:p>
          <a:p>
            <a:pPr lvl="2"/>
            <a:r>
              <a:rPr lang="ko-KR" altLang="en-US" dirty="0"/>
              <a:t>손실의 빈도와 심도가 모두 낮은 경우에 적용하는 대표적인 위 </a:t>
            </a:r>
            <a:r>
              <a:rPr lang="ko-KR" altLang="en-US" dirty="0" err="1"/>
              <a:t>험처리방법</a:t>
            </a:r>
            <a:endParaRPr lang="en-US" altLang="ko-KR" dirty="0"/>
          </a:p>
          <a:p>
            <a:pPr lvl="2"/>
            <a:r>
              <a:rPr lang="ko-KR" altLang="en-US" dirty="0"/>
              <a:t>특정 위험에 대해 아무런 조 치를 취하지 않는 것</a:t>
            </a:r>
            <a:endParaRPr lang="en-US" altLang="ko-KR" dirty="0"/>
          </a:p>
          <a:p>
            <a:pPr lvl="2"/>
            <a:r>
              <a:rPr lang="ko-KR" altLang="en-US" dirty="0"/>
              <a:t>적극적 위험보유</a:t>
            </a:r>
            <a:r>
              <a:rPr lang="en-US" altLang="ko-KR" dirty="0"/>
              <a:t>/</a:t>
            </a:r>
            <a:r>
              <a:rPr lang="ko-KR" altLang="en-US" dirty="0"/>
              <a:t>소극적 위험보유</a:t>
            </a:r>
            <a:endParaRPr lang="en-US" altLang="ko-KR" dirty="0"/>
          </a:p>
          <a:p>
            <a:pPr lvl="1"/>
            <a:r>
              <a:rPr lang="ko-KR" altLang="en-US" dirty="0"/>
              <a:t>위험의 회피</a:t>
            </a:r>
            <a:endParaRPr lang="en-US" altLang="ko-KR" dirty="0"/>
          </a:p>
          <a:p>
            <a:pPr lvl="2"/>
            <a:r>
              <a:rPr lang="ko-KR" altLang="en-US" dirty="0"/>
              <a:t>손실의 빈도와 심도가 모두 커서 그 위험을 회피하는 것</a:t>
            </a:r>
            <a:endParaRPr lang="en-US" altLang="ko-KR" dirty="0"/>
          </a:p>
          <a:p>
            <a:pPr lvl="1"/>
            <a:r>
              <a:rPr lang="ko-KR" altLang="en-US" dirty="0"/>
              <a:t>손실통제</a:t>
            </a:r>
            <a:endParaRPr lang="en-US" altLang="ko-KR" dirty="0"/>
          </a:p>
          <a:p>
            <a:pPr lvl="2"/>
            <a:r>
              <a:rPr lang="ko-KR" altLang="en-US" dirty="0"/>
              <a:t>손실의 빈도</a:t>
            </a:r>
            <a:r>
              <a:rPr lang="en-US" altLang="ko-KR" dirty="0"/>
              <a:t>(frequency)</a:t>
            </a:r>
            <a:r>
              <a:rPr lang="ko-KR" altLang="en-US" dirty="0"/>
              <a:t>와 심도</a:t>
            </a:r>
            <a:r>
              <a:rPr lang="en-US" altLang="ko-KR" dirty="0"/>
              <a:t>(severity)</a:t>
            </a:r>
            <a:r>
              <a:rPr lang="ko-KR" altLang="en-US" dirty="0"/>
              <a:t>를 줄이는 방법</a:t>
            </a:r>
            <a:endParaRPr lang="en-US" altLang="ko-KR" dirty="0"/>
          </a:p>
          <a:p>
            <a:pPr lvl="2"/>
            <a:r>
              <a:rPr lang="ko-KR" altLang="en-US" dirty="0"/>
              <a:t>손실예방</a:t>
            </a:r>
            <a:endParaRPr lang="en-US" altLang="ko-KR" dirty="0"/>
          </a:p>
          <a:p>
            <a:pPr lvl="2"/>
            <a:r>
              <a:rPr lang="ko-KR" altLang="en-US" dirty="0"/>
              <a:t>손실감소</a:t>
            </a:r>
            <a:endParaRPr lang="en-US" altLang="ko-KR" dirty="0"/>
          </a:p>
          <a:p>
            <a:pPr lvl="1"/>
            <a:r>
              <a:rPr lang="ko-KR" altLang="en-US" dirty="0"/>
              <a:t>위험의 전가</a:t>
            </a:r>
            <a:endParaRPr lang="en-US" altLang="ko-KR" dirty="0"/>
          </a:p>
          <a:p>
            <a:pPr lvl="2"/>
            <a:r>
              <a:rPr lang="ko-KR" altLang="en-US" dirty="0"/>
              <a:t>개인이나 조직이 가지고 있는 위험을 제</a:t>
            </a:r>
            <a:r>
              <a:rPr lang="en-US" altLang="ko-KR" dirty="0"/>
              <a:t>3</a:t>
            </a:r>
            <a:r>
              <a:rPr lang="ko-KR" altLang="en-US" dirty="0"/>
              <a:t>자에게 전가시키는 것</a:t>
            </a:r>
            <a:endParaRPr lang="en-US" altLang="ko-KR" dirty="0"/>
          </a:p>
          <a:p>
            <a:pPr lvl="2"/>
            <a:r>
              <a:rPr lang="ko-KR" altLang="en-US" dirty="0"/>
              <a:t>위험을 전가시키는 방법으로 는 보험</a:t>
            </a:r>
            <a:r>
              <a:rPr lang="en-US" altLang="ko-KR" dirty="0"/>
              <a:t>(insurance)</a:t>
            </a:r>
            <a:r>
              <a:rPr lang="ko-KR" altLang="en-US" dirty="0"/>
              <a:t>에 가입하는 방법이 대표적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002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위험의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위험의 관리</a:t>
            </a:r>
            <a:endParaRPr lang="en-US" altLang="ko-KR" dirty="0"/>
          </a:p>
          <a:p>
            <a:pPr lvl="1"/>
            <a:r>
              <a:rPr lang="ko-KR" altLang="en-US" dirty="0"/>
              <a:t>개인의 위험관리</a:t>
            </a:r>
            <a:endParaRPr lang="en-US" altLang="ko-KR" dirty="0"/>
          </a:p>
          <a:p>
            <a:pPr lvl="2"/>
            <a:r>
              <a:rPr lang="ko-KR" altLang="en-US" dirty="0"/>
              <a:t>위험관리란 위험을 발견하고 그 위험의 발생빈도와 심도를 분석하여 가능한 한 최소의 비용으로 손실발생의 역효과를 최소화하기 위한 제반 활동</a:t>
            </a:r>
            <a:endParaRPr lang="en-US" altLang="ko-KR" dirty="0"/>
          </a:p>
          <a:p>
            <a:pPr lvl="2"/>
            <a:r>
              <a:rPr lang="ko-KR" altLang="en-US" dirty="0"/>
              <a:t>위험의 발견과 확인</a:t>
            </a:r>
            <a:endParaRPr lang="en-US" altLang="ko-KR" dirty="0"/>
          </a:p>
          <a:p>
            <a:pPr lvl="2"/>
            <a:r>
              <a:rPr lang="ko-KR" altLang="en-US" dirty="0"/>
              <a:t>위험의 분석과 평가</a:t>
            </a:r>
            <a:endParaRPr lang="en-US" altLang="ko-KR" dirty="0"/>
          </a:p>
          <a:p>
            <a:pPr lvl="2"/>
            <a:r>
              <a:rPr lang="ko-KR" altLang="en-US" dirty="0"/>
              <a:t>위험관리방법의 선택</a:t>
            </a:r>
            <a:endParaRPr lang="en-US" altLang="ko-KR" dirty="0"/>
          </a:p>
          <a:p>
            <a:pPr lvl="2"/>
            <a:r>
              <a:rPr lang="ko-KR" altLang="en-US" dirty="0"/>
              <a:t>위험관리의 수행과 위험관리 방법의 수정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305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보험의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보험의 개념</a:t>
            </a:r>
            <a:endParaRPr lang="en-US" altLang="ko-KR" dirty="0"/>
          </a:p>
          <a:p>
            <a:pPr lvl="1"/>
            <a:r>
              <a:rPr lang="ko-KR" altLang="en-US" dirty="0"/>
              <a:t>장래 어떤 손실이 발생할 경우 그 손실을 회복하는 데 드는 비용을 </a:t>
            </a:r>
            <a:r>
              <a:rPr lang="ko-KR" altLang="en-US" dirty="0" err="1"/>
              <a:t>같</a:t>
            </a:r>
            <a:r>
              <a:rPr lang="ko-KR" altLang="en-US" dirty="0"/>
              <a:t> 은 종류의 위험에 직면한 여러 사람들이 공동으로 부담하는 사회적인 장치이자 제도</a:t>
            </a:r>
            <a:endParaRPr lang="en-US" altLang="ko-KR" dirty="0"/>
          </a:p>
          <a:p>
            <a:pPr lvl="1"/>
            <a:r>
              <a:rPr lang="ko-KR" altLang="en-US" dirty="0"/>
              <a:t>위험에 처한 당사자가 장래 발생할 수 있는 손실위험을 일정한 대가를 지불하고 제</a:t>
            </a:r>
            <a:r>
              <a:rPr lang="en-US" altLang="ko-KR" dirty="0"/>
              <a:t>3</a:t>
            </a:r>
            <a:r>
              <a:rPr lang="ko-KR" altLang="en-US" dirty="0"/>
              <a:t>자 또는 보험회사에 전가하는 계약</a:t>
            </a:r>
            <a:endParaRPr lang="en-US" altLang="ko-KR" dirty="0"/>
          </a:p>
          <a:p>
            <a:pPr lvl="1"/>
            <a:r>
              <a:rPr lang="ko-KR" altLang="en-US" dirty="0"/>
              <a:t>현대적 보험은 화폐경제가 발전하고 여러 가지 잠재적 위험들 에 대하여 스스로 책임지는 시장경제가 발전한 이후 등장</a:t>
            </a:r>
            <a:endParaRPr lang="en-US" altLang="ko-KR" dirty="0"/>
          </a:p>
          <a:p>
            <a:pPr lvl="1"/>
            <a:r>
              <a:rPr lang="ko-KR" altLang="en-US" dirty="0"/>
              <a:t>보험은 위험에 대한 계산을 기초로 하기에 보험은 대수의 법칙과 통계학 등 확 </a:t>
            </a:r>
            <a:r>
              <a:rPr lang="ko-KR" altLang="en-US" dirty="0" err="1"/>
              <a:t>률론과</a:t>
            </a:r>
            <a:r>
              <a:rPr lang="ko-KR" altLang="en-US" dirty="0"/>
              <a:t> 함께 발전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007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781</Words>
  <Application>Microsoft Office PowerPoint</Application>
  <PresentationFormat>와이드스크린</PresentationFormat>
  <Paragraphs>153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대학생활과 금융</vt:lpstr>
      <vt:lpstr>학습 개요 및 목표 </vt:lpstr>
      <vt:lpstr>위험의 이해</vt:lpstr>
      <vt:lpstr>위험의 이해</vt:lpstr>
      <vt:lpstr>위험의 이해</vt:lpstr>
      <vt:lpstr>위험의 이해</vt:lpstr>
      <vt:lpstr>위험의 이해</vt:lpstr>
      <vt:lpstr>위험의 이해</vt:lpstr>
      <vt:lpstr>보험의 이해</vt:lpstr>
      <vt:lpstr>보험의 이해</vt:lpstr>
      <vt:lpstr>보험의 기초</vt:lpstr>
      <vt:lpstr>보험의 기초</vt:lpstr>
      <vt:lpstr>보험의 기초</vt:lpstr>
      <vt:lpstr>보험의 종류</vt:lpstr>
      <vt:lpstr>보험의 종류</vt:lpstr>
      <vt:lpstr>보험의 종류</vt:lpstr>
      <vt:lpstr>보험의 활용</vt:lpstr>
      <vt:lpstr>보험의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Seo Moonseog</cp:lastModifiedBy>
  <cp:revision>22</cp:revision>
  <dcterms:created xsi:type="dcterms:W3CDTF">2021-02-17T03:04:03Z</dcterms:created>
  <dcterms:modified xsi:type="dcterms:W3CDTF">2021-02-19T05:34:55Z</dcterms:modified>
</cp:coreProperties>
</file>