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85" r:id="rId6"/>
    <p:sldId id="261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62" r:id="rId18"/>
    <p:sldId id="263" r:id="rId19"/>
    <p:sldId id="276" r:id="rId20"/>
    <p:sldId id="264" r:id="rId21"/>
    <p:sldId id="265" r:id="rId22"/>
    <p:sldId id="286" r:id="rId23"/>
    <p:sldId id="277" r:id="rId24"/>
    <p:sldId id="287" r:id="rId25"/>
    <p:sldId id="278" r:id="rId26"/>
    <p:sldId id="279" r:id="rId27"/>
    <p:sldId id="280" r:id="rId28"/>
    <p:sldId id="282" r:id="rId29"/>
    <p:sldId id="281" r:id="rId30"/>
    <p:sldId id="283" r:id="rId31"/>
    <p:sldId id="284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Python </a:t>
            </a:r>
            <a:r>
              <a:rPr lang="ko-KR" altLang="en-US" b="1" dirty="0"/>
              <a:t>및 </a:t>
            </a:r>
            <a:r>
              <a:rPr lang="en-US" altLang="ko-KR" b="1" dirty="0" err="1"/>
              <a:t>PyQt</a:t>
            </a:r>
            <a:r>
              <a:rPr lang="en-US" altLang="ko-KR" b="1" dirty="0"/>
              <a:t> : GUI </a:t>
            </a:r>
            <a:r>
              <a:rPr lang="ko-KR" altLang="en-US" b="1" dirty="0"/>
              <a:t>데스크톱 계산기 </a:t>
            </a:r>
            <a:r>
              <a:rPr lang="ko-KR" altLang="en-US" b="1" dirty="0" smtClean="0"/>
              <a:t>구현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439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레이아웃 </a:t>
            </a:r>
            <a:r>
              <a:rPr lang="ko-KR" altLang="en-US" dirty="0" smtClean="0"/>
              <a:t>관리자</a:t>
            </a:r>
            <a:r>
              <a:rPr lang="en-US" altLang="ko-KR" dirty="0" smtClean="0"/>
              <a:t>(Layout Manager)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23155" y="1905000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수동으로 레이아웃을 다루기는 어려움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양식</a:t>
            </a:r>
            <a:r>
              <a:rPr lang="en-US" altLang="ko-KR" dirty="0" smtClean="0"/>
              <a:t>(Form)</a:t>
            </a:r>
            <a:r>
              <a:rPr lang="ko-KR" altLang="en-US" dirty="0" smtClean="0"/>
              <a:t>에 있는 </a:t>
            </a:r>
            <a:r>
              <a:rPr lang="ko-KR" altLang="en-US" dirty="0"/>
              <a:t>모든 위젯의 올바른 크기와 위치를 결정하려면 많은 수동 계산을 </a:t>
            </a:r>
            <a:r>
              <a:rPr lang="ko-KR" altLang="en-US" dirty="0" smtClean="0"/>
              <a:t>수행해야 함</a:t>
            </a:r>
            <a:endParaRPr lang="en-US" altLang="ko-KR" dirty="0"/>
          </a:p>
          <a:p>
            <a:pPr lvl="1"/>
            <a:r>
              <a:rPr lang="ko-KR" altLang="en-US" dirty="0"/>
              <a:t>양식 크기 변경에 올바르게 응답하려면 몇 가지 추가 계산을 </a:t>
            </a:r>
            <a:r>
              <a:rPr lang="ko-KR" altLang="en-US" dirty="0" smtClean="0"/>
              <a:t>수행해야 함</a:t>
            </a:r>
            <a:r>
              <a:rPr lang="en-US" altLang="ko-KR" dirty="0" smtClean="0"/>
              <a:t>(</a:t>
            </a:r>
            <a:r>
              <a:rPr lang="en-US" altLang="ko-KR" dirty="0"/>
              <a:t> </a:t>
            </a:r>
            <a:r>
              <a:rPr lang="en-US" altLang="ko-KR" b="1" dirty="0"/>
              <a:t>resize </a:t>
            </a:r>
            <a:r>
              <a:rPr lang="ko-KR" altLang="en-US" b="1" dirty="0"/>
              <a:t>이벤트</a:t>
            </a:r>
            <a:r>
              <a:rPr lang="ko-KR" altLang="en-US" dirty="0"/>
              <a:t> 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ko-KR" altLang="en-US" dirty="0"/>
              <a:t>양식의 레이아웃을 변경하거나 위젯을 추가 또는 제거 할 때마다 모든 계산을 다시 </a:t>
            </a:r>
            <a:r>
              <a:rPr lang="ko-KR" altLang="en-US" dirty="0" smtClean="0"/>
              <a:t>실행해야 함</a:t>
            </a:r>
            <a:endParaRPr lang="en-US" altLang="ko-KR" dirty="0" smtClean="0"/>
          </a:p>
          <a:p>
            <a:r>
              <a:rPr lang="ko-KR" altLang="en-US" dirty="0"/>
              <a:t> 레이아웃 </a:t>
            </a:r>
            <a:r>
              <a:rPr lang="ko-KR" altLang="en-US" dirty="0" smtClean="0"/>
              <a:t>관리자를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응용프로그램 </a:t>
            </a:r>
            <a:r>
              <a:rPr lang="ko-KR" altLang="en-US" dirty="0"/>
              <a:t>양식에서 원하는 위치에 위젯의 크기와 위치를 지정할 </a:t>
            </a:r>
            <a:r>
              <a:rPr lang="ko-KR" altLang="en-US" dirty="0" smtClean="0"/>
              <a:t>수 있는 클래스</a:t>
            </a:r>
            <a:endParaRPr lang="en-US" altLang="ko-KR" dirty="0" smtClean="0"/>
          </a:p>
          <a:p>
            <a:pPr lvl="1"/>
            <a:r>
              <a:rPr lang="ko-KR" altLang="en-US" dirty="0"/>
              <a:t> 이벤트 및 콘텐츠 변경 크기를 자동으로 </a:t>
            </a:r>
            <a:r>
              <a:rPr lang="ko-KR" altLang="en-US" dirty="0" smtClean="0"/>
              <a:t>조정</a:t>
            </a:r>
            <a:endParaRPr lang="en-US" altLang="ko-KR" dirty="0" smtClean="0"/>
          </a:p>
          <a:p>
            <a:pPr lvl="1"/>
            <a:r>
              <a:rPr lang="ko-KR" altLang="en-US" dirty="0"/>
              <a:t>위젯의 크기를 </a:t>
            </a:r>
            <a:r>
              <a:rPr lang="ko-KR" altLang="en-US" dirty="0" smtClean="0"/>
              <a:t>제어</a:t>
            </a:r>
            <a:endParaRPr lang="en-US" altLang="ko-KR" dirty="0" smtClean="0"/>
          </a:p>
          <a:p>
            <a:pPr lvl="1"/>
            <a:r>
              <a:rPr lang="ko-KR" altLang="en-US" dirty="0"/>
              <a:t>양식의 크기가 조정될 때마다 레이아웃의 위젯 크기가 자동으로 조정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5055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레이아웃 </a:t>
            </a:r>
            <a:r>
              <a:rPr lang="ko-KR" altLang="en-US" dirty="0" smtClean="0"/>
              <a:t>관리자</a:t>
            </a:r>
            <a:r>
              <a:rPr lang="en-US" altLang="ko-KR" dirty="0"/>
              <a:t>(Layout Manager)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53041" y="1785257"/>
            <a:ext cx="8915400" cy="3777622"/>
          </a:xfrm>
        </p:spPr>
        <p:txBody>
          <a:bodyPr/>
          <a:lstStyle/>
          <a:p>
            <a:r>
              <a:rPr lang="en-US" altLang="ko-KR" dirty="0" err="1" smtClean="0"/>
              <a:t>PyQt</a:t>
            </a:r>
            <a:r>
              <a:rPr lang="ko-KR" altLang="en-US" dirty="0" smtClean="0"/>
              <a:t>가 지원하는 레이아웃관리자</a:t>
            </a:r>
            <a:endParaRPr lang="en-US" altLang="ko-KR" dirty="0" smtClean="0"/>
          </a:p>
          <a:p>
            <a:pPr lvl="1"/>
            <a:r>
              <a:rPr lang="en-US" altLang="ko-KR" dirty="0" err="1"/>
              <a:t>QHBoxLayout</a:t>
            </a:r>
            <a:endParaRPr lang="en-US" altLang="ko-KR" dirty="0"/>
          </a:p>
          <a:p>
            <a:pPr lvl="1"/>
            <a:r>
              <a:rPr lang="en-US" altLang="ko-KR" dirty="0" err="1"/>
              <a:t>QVBoxLayout</a:t>
            </a:r>
            <a:endParaRPr lang="en-US" altLang="ko-KR" dirty="0"/>
          </a:p>
          <a:p>
            <a:pPr lvl="1"/>
            <a:r>
              <a:rPr lang="en-US" altLang="ko-KR" dirty="0" err="1"/>
              <a:t>QGridLayout</a:t>
            </a:r>
            <a:endParaRPr lang="en-US" altLang="ko-KR" dirty="0"/>
          </a:p>
          <a:p>
            <a:pPr lvl="1"/>
            <a:r>
              <a:rPr lang="en-US" altLang="ko-KR" dirty="0" err="1"/>
              <a:t>QFormLayout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458897" y="1905000"/>
            <a:ext cx="410954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# Filename: h_layout.py</a:t>
            </a:r>
          </a:p>
          <a:p>
            <a:endParaRPr lang="en-US" altLang="ko-KR" sz="1200" dirty="0"/>
          </a:p>
          <a:p>
            <a:r>
              <a:rPr lang="en-US" altLang="ko-KR" sz="1200" dirty="0"/>
              <a:t>"""Horizontal layout example."""</a:t>
            </a:r>
          </a:p>
          <a:p>
            <a:endParaRPr lang="en-US" altLang="ko-KR" sz="1200" dirty="0"/>
          </a:p>
          <a:p>
            <a:r>
              <a:rPr lang="en-US" altLang="ko-KR" sz="1200" dirty="0"/>
              <a:t>import sys</a:t>
            </a:r>
          </a:p>
          <a:p>
            <a:endParaRPr lang="en-US" altLang="ko-KR" sz="1200" dirty="0"/>
          </a:p>
          <a:p>
            <a:r>
              <a:rPr lang="en-US" altLang="ko-KR" sz="1200" dirty="0"/>
              <a:t>from PyQt5.QtWidgets import </a:t>
            </a:r>
            <a:r>
              <a:rPr lang="en-US" altLang="ko-KR" sz="1200" dirty="0" err="1"/>
              <a:t>QApplication</a:t>
            </a:r>
            <a:endParaRPr lang="en-US" altLang="ko-KR" sz="1200" dirty="0"/>
          </a:p>
          <a:p>
            <a:r>
              <a:rPr lang="en-US" altLang="ko-KR" sz="1200" dirty="0"/>
              <a:t>from PyQt5.QtWidgets import </a:t>
            </a:r>
            <a:r>
              <a:rPr lang="en-US" altLang="ko-KR" sz="1200" dirty="0" err="1"/>
              <a:t>QHBoxLayout</a:t>
            </a:r>
            <a:endParaRPr lang="en-US" altLang="ko-KR" sz="1200" dirty="0"/>
          </a:p>
          <a:p>
            <a:r>
              <a:rPr lang="en-US" altLang="ko-KR" sz="1200" dirty="0"/>
              <a:t>from PyQt5.QtWidgets import </a:t>
            </a:r>
            <a:r>
              <a:rPr lang="en-US" altLang="ko-KR" sz="1200" dirty="0" err="1"/>
              <a:t>QPushButton</a:t>
            </a:r>
            <a:endParaRPr lang="en-US" altLang="ko-KR" sz="1200" dirty="0"/>
          </a:p>
          <a:p>
            <a:r>
              <a:rPr lang="en-US" altLang="ko-KR" sz="1200" dirty="0"/>
              <a:t>from PyQt5.QtWidgets import </a:t>
            </a:r>
            <a:r>
              <a:rPr lang="en-US" altLang="ko-KR" sz="1200" dirty="0" err="1"/>
              <a:t>QWidget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app = </a:t>
            </a:r>
            <a:r>
              <a:rPr lang="en-US" altLang="ko-KR" sz="1200" dirty="0" err="1"/>
              <a:t>QApplication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sys.argv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window = </a:t>
            </a:r>
            <a:r>
              <a:rPr lang="en-US" altLang="ko-KR" sz="1200" dirty="0" err="1"/>
              <a:t>QWidget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 err="1"/>
              <a:t>window.setWindowTitle</a:t>
            </a:r>
            <a:r>
              <a:rPr lang="en-US" altLang="ko-KR" sz="1200" dirty="0"/>
              <a:t>('</a:t>
            </a:r>
            <a:r>
              <a:rPr lang="en-US" altLang="ko-KR" sz="1200" dirty="0" err="1"/>
              <a:t>QHBoxLayout</a:t>
            </a:r>
            <a:r>
              <a:rPr lang="en-US" altLang="ko-KR" sz="1200" dirty="0"/>
              <a:t>')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layout = </a:t>
            </a:r>
            <a:r>
              <a:rPr lang="en-US" altLang="ko-KR" sz="1200" dirty="0" err="1">
                <a:solidFill>
                  <a:srgbClr val="FF0000"/>
                </a:solidFill>
              </a:rPr>
              <a:t>QHBoxLayout</a:t>
            </a:r>
            <a:r>
              <a:rPr lang="en-US" altLang="ko-KR" sz="1200" dirty="0">
                <a:solidFill>
                  <a:srgbClr val="FF0000"/>
                </a:solidFill>
              </a:rPr>
              <a:t>()</a:t>
            </a:r>
          </a:p>
          <a:p>
            <a:r>
              <a:rPr lang="en-US" altLang="ko-KR" sz="1200" dirty="0" err="1"/>
              <a:t>layout.addWidget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QPushButton</a:t>
            </a:r>
            <a:r>
              <a:rPr lang="en-US" altLang="ko-KR" sz="1200" dirty="0"/>
              <a:t>('Left'))</a:t>
            </a:r>
          </a:p>
          <a:p>
            <a:r>
              <a:rPr lang="en-US" altLang="ko-KR" sz="1200" dirty="0" err="1"/>
              <a:t>layout.addWidget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QPushButton</a:t>
            </a:r>
            <a:r>
              <a:rPr lang="en-US" altLang="ko-KR" sz="1200" dirty="0"/>
              <a:t>('Center'))</a:t>
            </a:r>
          </a:p>
          <a:p>
            <a:r>
              <a:rPr lang="en-US" altLang="ko-KR" sz="1200" dirty="0" err="1"/>
              <a:t>layout.addWidget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QPushButton</a:t>
            </a:r>
            <a:r>
              <a:rPr lang="en-US" altLang="ko-KR" sz="1200" dirty="0"/>
              <a:t>('Right'))</a:t>
            </a:r>
          </a:p>
          <a:p>
            <a:r>
              <a:rPr lang="en-US" altLang="ko-KR" sz="1200" dirty="0" err="1"/>
              <a:t>window.setLayout</a:t>
            </a:r>
            <a:r>
              <a:rPr lang="en-US" altLang="ko-KR" sz="1200" dirty="0"/>
              <a:t>(layout)</a:t>
            </a:r>
          </a:p>
          <a:p>
            <a:r>
              <a:rPr lang="en-US" altLang="ko-KR" sz="1200" dirty="0" err="1"/>
              <a:t>window.show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 err="1" smtClean="0"/>
              <a:t>sys.exit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app.exec</a:t>
            </a:r>
            <a:r>
              <a:rPr lang="en-US" altLang="ko-KR" sz="1200" dirty="0" smtClean="0"/>
              <a:t>())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48725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대화상자</a:t>
            </a:r>
            <a:r>
              <a:rPr lang="en-US" altLang="ko-KR" dirty="0" smtClean="0"/>
              <a:t>(Dialog)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PyQt</a:t>
            </a:r>
            <a:r>
              <a:rPr lang="ko-KR" altLang="en-US" dirty="0"/>
              <a:t>를 </a:t>
            </a:r>
            <a:r>
              <a:rPr lang="ko-KR" altLang="en-US" dirty="0" smtClean="0"/>
              <a:t>사용한 </a:t>
            </a:r>
            <a:r>
              <a:rPr lang="ko-KR" altLang="en-US" dirty="0"/>
              <a:t>두 가지 유형의 </a:t>
            </a:r>
            <a:r>
              <a:rPr lang="en-US" altLang="ko-KR" dirty="0"/>
              <a:t>GUI </a:t>
            </a:r>
            <a:r>
              <a:rPr lang="ko-KR" altLang="en-US" dirty="0"/>
              <a:t>데스크톱 </a:t>
            </a:r>
            <a:r>
              <a:rPr lang="ko-KR" altLang="en-US" dirty="0" smtClean="0"/>
              <a:t>응용프로그램 형태</a:t>
            </a:r>
            <a:endParaRPr lang="en-US" altLang="ko-KR" dirty="0" smtClean="0"/>
          </a:p>
          <a:p>
            <a:pPr lvl="1"/>
            <a:r>
              <a:rPr lang="ko-KR" altLang="en-US" dirty="0"/>
              <a:t>메인 윈도우 스타일 </a:t>
            </a:r>
            <a:r>
              <a:rPr lang="ko-KR" altLang="en-US" dirty="0" smtClean="0"/>
              <a:t>응용프로그램 </a:t>
            </a:r>
            <a:r>
              <a:rPr lang="en-US" altLang="ko-KR" dirty="0"/>
              <a:t>: </a:t>
            </a:r>
            <a:r>
              <a:rPr lang="ko-KR" altLang="en-US" dirty="0" smtClean="0"/>
              <a:t>응용프로그램의 기본 창은 </a:t>
            </a:r>
            <a:r>
              <a:rPr lang="en-US" altLang="ko-KR" dirty="0" err="1" smtClean="0"/>
              <a:t>QMainWindow</a:t>
            </a:r>
            <a:endParaRPr lang="en-US" altLang="ko-KR" dirty="0"/>
          </a:p>
          <a:p>
            <a:pPr lvl="1"/>
            <a:r>
              <a:rPr lang="ko-KR" altLang="en-US" dirty="0" smtClean="0"/>
              <a:t>대화상자 스타일</a:t>
            </a:r>
            <a:r>
              <a:rPr lang="en-US" altLang="ko-KR" dirty="0" smtClean="0"/>
              <a:t> </a:t>
            </a:r>
            <a:r>
              <a:rPr lang="ko-KR" altLang="en-US" dirty="0" smtClean="0"/>
              <a:t>응용프로그램 </a:t>
            </a:r>
            <a:r>
              <a:rPr lang="en-US" altLang="ko-KR" dirty="0"/>
              <a:t>: </a:t>
            </a:r>
            <a:r>
              <a:rPr lang="ko-KR" altLang="en-US" dirty="0" smtClean="0"/>
              <a:t>응용프로그램의 </a:t>
            </a:r>
            <a:r>
              <a:rPr lang="ko-KR" altLang="en-US" dirty="0"/>
              <a:t>기본 창은 </a:t>
            </a:r>
            <a:r>
              <a:rPr lang="en-US" altLang="ko-KR" dirty="0" err="1" smtClean="0"/>
              <a:t>QDialog</a:t>
            </a:r>
            <a:endParaRPr lang="en-US" altLang="ko-KR" dirty="0" smtClean="0"/>
          </a:p>
          <a:p>
            <a:r>
              <a:rPr lang="ko-KR" altLang="en-US" dirty="0" smtClean="0"/>
              <a:t>대화상자 스타일</a:t>
            </a:r>
            <a:r>
              <a:rPr lang="en-US" altLang="ko-KR" dirty="0" smtClean="0"/>
              <a:t> </a:t>
            </a:r>
            <a:r>
              <a:rPr lang="ko-KR" altLang="en-US" dirty="0" smtClean="0"/>
              <a:t>응용프로그램을 </a:t>
            </a:r>
            <a:r>
              <a:rPr lang="ko-KR" altLang="en-US" dirty="0"/>
              <a:t>개발하려면 </a:t>
            </a:r>
            <a:r>
              <a:rPr lang="ko-KR" altLang="en-US" dirty="0" smtClean="0"/>
              <a:t>모든 </a:t>
            </a:r>
            <a:r>
              <a:rPr lang="ko-KR" altLang="en-US" dirty="0" err="1" smtClean="0"/>
              <a:t>대화상자의</a:t>
            </a:r>
            <a:r>
              <a:rPr lang="ko-KR" altLang="en-US" dirty="0" smtClean="0"/>
              <a:t> </a:t>
            </a:r>
            <a:r>
              <a:rPr lang="ko-KR" altLang="en-US" dirty="0"/>
              <a:t>기본 </a:t>
            </a:r>
            <a:r>
              <a:rPr lang="ko-KR" altLang="en-US" dirty="0" smtClean="0"/>
              <a:t>클래스인 </a:t>
            </a:r>
            <a:r>
              <a:rPr lang="en-US" altLang="ko-KR" dirty="0" err="1" smtClean="0"/>
              <a:t>QDialog</a:t>
            </a:r>
            <a:r>
              <a:rPr lang="ko-KR" altLang="en-US" dirty="0" smtClean="0"/>
              <a:t>를 </a:t>
            </a:r>
            <a:r>
              <a:rPr lang="ko-KR" altLang="en-US" dirty="0"/>
              <a:t>상속하는 </a:t>
            </a:r>
            <a:r>
              <a:rPr lang="en-US" altLang="ko-KR" dirty="0"/>
              <a:t>GUI </a:t>
            </a:r>
            <a:r>
              <a:rPr lang="ko-KR" altLang="en-US" dirty="0" smtClean="0"/>
              <a:t>클래스 생성</a:t>
            </a:r>
            <a:endParaRPr lang="en-US" altLang="ko-KR" dirty="0" smtClean="0"/>
          </a:p>
          <a:p>
            <a:r>
              <a:rPr lang="ko-KR" altLang="en-US" dirty="0" smtClean="0"/>
              <a:t>대화상자가 대화상자 스타일</a:t>
            </a:r>
            <a:r>
              <a:rPr lang="en-US" altLang="ko-KR" dirty="0" smtClean="0"/>
              <a:t> </a:t>
            </a:r>
            <a:r>
              <a:rPr lang="ko-KR" altLang="en-US" dirty="0" smtClean="0"/>
              <a:t>응용프로그램의 메인 윈도우로 사용할 수 있는 </a:t>
            </a:r>
            <a:r>
              <a:rPr lang="ko-KR" altLang="en-US" dirty="0"/>
              <a:t>톱 레벨 윈도우</a:t>
            </a:r>
          </a:p>
        </p:txBody>
      </p:sp>
    </p:spTree>
    <p:extLst>
      <p:ext uri="{BB962C8B-B14F-4D97-AF65-F5344CB8AC3E}">
        <p14:creationId xmlns:p14="http://schemas.microsoft.com/office/powerpoint/2010/main" val="325183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0297" y="449939"/>
            <a:ext cx="8911687" cy="1280890"/>
          </a:xfrm>
        </p:spPr>
        <p:txBody>
          <a:bodyPr/>
          <a:lstStyle/>
          <a:p>
            <a:r>
              <a:rPr lang="en-US" altLang="ko-KR" dirty="0" smtClean="0"/>
              <a:t>Dialog-style </a:t>
            </a:r>
            <a:r>
              <a:rPr lang="ko-KR" altLang="en-US" dirty="0" smtClean="0"/>
              <a:t>응용프로그램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2886" y="1545021"/>
            <a:ext cx="10929257" cy="4366201"/>
          </a:xfrm>
        </p:spPr>
        <p:txBody>
          <a:bodyPr numCol="3">
            <a:normAutofit/>
          </a:bodyPr>
          <a:lstStyle/>
          <a:p>
            <a:pPr marL="0" indent="0">
              <a:buNone/>
            </a:pPr>
            <a:r>
              <a:rPr lang="en-US" altLang="ko-KR" sz="1200" dirty="0"/>
              <a:t># Filename: dialog.py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"""Dialog-Style application."""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import sys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from PyQt5.QtWidgets import </a:t>
            </a:r>
            <a:r>
              <a:rPr lang="en-US" altLang="ko-KR" sz="1200" dirty="0" err="1"/>
              <a:t>QApplication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from PyQt5.QtWidgets import </a:t>
            </a:r>
            <a:r>
              <a:rPr lang="en-US" altLang="ko-KR" sz="1200" dirty="0" err="1"/>
              <a:t>QDialog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from PyQt5.QtWidgets import </a:t>
            </a:r>
            <a:r>
              <a:rPr lang="en-US" altLang="ko-KR" sz="1200" dirty="0" err="1"/>
              <a:t>QDialogButtonBox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from PyQt5.QtWidgets import </a:t>
            </a:r>
            <a:r>
              <a:rPr lang="en-US" altLang="ko-KR" sz="1200" dirty="0" err="1"/>
              <a:t>QFormLayout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from PyQt5.QtWidgets import </a:t>
            </a:r>
            <a:r>
              <a:rPr lang="en-US" altLang="ko-KR" sz="1200" dirty="0" err="1"/>
              <a:t>QLineEdit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from PyQt5.QtWidgets import </a:t>
            </a:r>
            <a:r>
              <a:rPr lang="en-US" altLang="ko-KR" sz="1200" dirty="0" err="1"/>
              <a:t>QVBoxLayout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class Dialog(</a:t>
            </a:r>
            <a:r>
              <a:rPr lang="en-US" altLang="ko-KR" sz="1200" dirty="0" err="1"/>
              <a:t>QDialog</a:t>
            </a:r>
            <a:r>
              <a:rPr lang="en-US" altLang="ko-KR" sz="1200" dirty="0"/>
              <a:t>):</a:t>
            </a:r>
          </a:p>
          <a:p>
            <a:pPr marL="0" indent="0">
              <a:buNone/>
            </a:pPr>
            <a:r>
              <a:rPr lang="en-US" altLang="ko-KR" sz="1200" dirty="0"/>
              <a:t>    """Dialog."""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__(self, parent=None):</a:t>
            </a:r>
          </a:p>
          <a:p>
            <a:pPr marL="0" indent="0">
              <a:buNone/>
            </a:pPr>
            <a:r>
              <a:rPr lang="en-US" altLang="ko-KR" sz="1200" dirty="0"/>
              <a:t>        """Initializer."""</a:t>
            </a:r>
          </a:p>
          <a:p>
            <a:pPr marL="0" indent="0">
              <a:buNone/>
            </a:pPr>
            <a:r>
              <a:rPr lang="en-US" altLang="ko-KR" sz="1200" dirty="0"/>
              <a:t>        super().__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__(parent)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self.setWindowTitle</a:t>
            </a:r>
            <a:r>
              <a:rPr lang="en-US" altLang="ko-KR" sz="1200" dirty="0"/>
              <a:t>('</a:t>
            </a:r>
            <a:r>
              <a:rPr lang="en-US" altLang="ko-KR" sz="1200" dirty="0" err="1"/>
              <a:t>QDialog</a:t>
            </a:r>
            <a:r>
              <a:rPr lang="en-US" altLang="ko-KR" sz="1200" dirty="0"/>
              <a:t>')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dlgLayout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QVBoxLayout</a:t>
            </a:r>
            <a:r>
              <a:rPr lang="en-US" altLang="ko-KR" sz="1200" dirty="0"/>
              <a:t>()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formLayout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QFormLayout</a:t>
            </a:r>
            <a:r>
              <a:rPr lang="en-US" altLang="ko-KR" sz="1200" dirty="0"/>
              <a:t>()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formLayout.addRow</a:t>
            </a:r>
            <a:r>
              <a:rPr lang="en-US" altLang="ko-KR" sz="1200" dirty="0"/>
              <a:t>('Name:', </a:t>
            </a:r>
            <a:r>
              <a:rPr lang="en-US" altLang="ko-KR" sz="1200" dirty="0" err="1"/>
              <a:t>QLineEdit</a:t>
            </a:r>
            <a:r>
              <a:rPr lang="en-US" altLang="ko-KR" sz="1200" dirty="0"/>
              <a:t>())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formLayout.addRow</a:t>
            </a:r>
            <a:r>
              <a:rPr lang="en-US" altLang="ko-KR" sz="1200" dirty="0"/>
              <a:t>('Age:', </a:t>
            </a:r>
            <a:r>
              <a:rPr lang="en-US" altLang="ko-KR" sz="1200" dirty="0" err="1"/>
              <a:t>QLineEdit</a:t>
            </a:r>
            <a:r>
              <a:rPr lang="en-US" altLang="ko-KR" sz="1200" dirty="0"/>
              <a:t>())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formLayout.addRow</a:t>
            </a:r>
            <a:r>
              <a:rPr lang="en-US" altLang="ko-KR" sz="1200" dirty="0"/>
              <a:t>('Job:', </a:t>
            </a:r>
            <a:r>
              <a:rPr lang="en-US" altLang="ko-KR" sz="1200" dirty="0" err="1"/>
              <a:t>QLineEdit</a:t>
            </a:r>
            <a:r>
              <a:rPr lang="en-US" altLang="ko-KR" sz="1200" dirty="0"/>
              <a:t>())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formLayout.addRow</a:t>
            </a:r>
            <a:r>
              <a:rPr lang="en-US" altLang="ko-KR" sz="1200" dirty="0"/>
              <a:t>('Hobbies:', </a:t>
            </a:r>
            <a:r>
              <a:rPr lang="en-US" altLang="ko-KR" sz="1200" dirty="0" err="1"/>
              <a:t>QLineEdit</a:t>
            </a:r>
            <a:r>
              <a:rPr lang="en-US" altLang="ko-KR" sz="1200" dirty="0"/>
              <a:t>())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b="1" dirty="0" err="1">
                <a:solidFill>
                  <a:srgbClr val="C00000"/>
                </a:solidFill>
              </a:rPr>
              <a:t>dlgLayout.addLayout</a:t>
            </a:r>
            <a:r>
              <a:rPr lang="en-US" altLang="ko-KR" sz="1200" b="1" dirty="0">
                <a:solidFill>
                  <a:srgbClr val="C00000"/>
                </a:solidFill>
              </a:rPr>
              <a:t>(</a:t>
            </a:r>
            <a:r>
              <a:rPr lang="en-US" altLang="ko-KR" sz="1200" b="1" dirty="0" err="1">
                <a:solidFill>
                  <a:srgbClr val="C00000"/>
                </a:solidFill>
              </a:rPr>
              <a:t>formLayout</a:t>
            </a:r>
            <a:r>
              <a:rPr lang="en-US" altLang="ko-KR" sz="1200" b="1" dirty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btns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QDialogButtonBox</a:t>
            </a:r>
            <a:r>
              <a:rPr lang="en-US" altLang="ko-KR" sz="1200" dirty="0"/>
              <a:t>()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btns.setStandardButtons</a:t>
            </a:r>
            <a:r>
              <a:rPr lang="en-US" altLang="ko-KR" sz="1200" dirty="0"/>
              <a:t>(</a:t>
            </a:r>
          </a:p>
          <a:p>
            <a:pPr marL="0" indent="0">
              <a:buNone/>
            </a:pPr>
            <a:r>
              <a:rPr lang="en-US" altLang="ko-KR" sz="1200" dirty="0"/>
              <a:t>            </a:t>
            </a:r>
            <a:r>
              <a:rPr lang="en-US" altLang="ko-KR" sz="1200" dirty="0" err="1"/>
              <a:t>QDialogButtonBox.Cancel</a:t>
            </a:r>
            <a:r>
              <a:rPr lang="en-US" altLang="ko-KR" sz="1200" dirty="0"/>
              <a:t> | </a:t>
            </a:r>
            <a:r>
              <a:rPr lang="en-US" altLang="ko-KR" sz="1200" dirty="0" err="1"/>
              <a:t>QDialogButtonBox.Ok</a:t>
            </a:r>
            <a:r>
              <a:rPr lang="en-US" altLang="ko-KR" sz="1200" dirty="0"/>
              <a:t>)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dlgLayout.addWidget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btns</a:t>
            </a:r>
            <a:r>
              <a:rPr lang="en-US" altLang="ko-KR" sz="1200" dirty="0"/>
              <a:t>)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self.setLayout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dlgLayout</a:t>
            </a:r>
            <a:r>
              <a:rPr lang="en-US" altLang="ko-KR" sz="1200" dirty="0"/>
              <a:t>)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if __name__ == '__main__':</a:t>
            </a:r>
          </a:p>
          <a:p>
            <a:pPr marL="0" indent="0">
              <a:buNone/>
            </a:pPr>
            <a:r>
              <a:rPr lang="en-US" altLang="ko-KR" sz="1200" dirty="0"/>
              <a:t>    app = </a:t>
            </a:r>
            <a:r>
              <a:rPr lang="en-US" altLang="ko-KR" sz="1200" dirty="0" err="1"/>
              <a:t>QApplication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sys.argv</a:t>
            </a:r>
            <a:r>
              <a:rPr lang="en-US" altLang="ko-KR" sz="1200" dirty="0"/>
              <a:t>)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dlg</a:t>
            </a:r>
            <a:r>
              <a:rPr lang="en-US" altLang="ko-KR" sz="1200" dirty="0"/>
              <a:t> = Dialog()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dlg.show</a:t>
            </a:r>
            <a:r>
              <a:rPr lang="en-US" altLang="ko-KR" sz="1200" dirty="0"/>
              <a:t>()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 smtClean="0"/>
              <a:t>sys.exit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app.exec</a:t>
            </a:r>
            <a:r>
              <a:rPr lang="en-US" altLang="ko-KR" sz="1200" dirty="0" smtClean="0"/>
              <a:t>())</a:t>
            </a:r>
            <a:endParaRPr lang="ko-KR" altLang="en-US" sz="1200" dirty="0"/>
          </a:p>
        </p:txBody>
      </p:sp>
      <p:sp>
        <p:nvSpPr>
          <p:cNvPr id="4" name="사각형 설명선 3"/>
          <p:cNvSpPr/>
          <p:nvPr/>
        </p:nvSpPr>
        <p:spPr>
          <a:xfrm>
            <a:off x="8692055" y="5118538"/>
            <a:ext cx="2406869" cy="315310"/>
          </a:xfrm>
          <a:prstGeom prst="wedgeRectCallout">
            <a:avLst>
              <a:gd name="adj1" fmla="val -117776"/>
              <a:gd name="adj2" fmla="val -42262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레이아웃 관리자의 중첩 가능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11940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2440" y="460824"/>
            <a:ext cx="8911687" cy="1280890"/>
          </a:xfrm>
        </p:spPr>
        <p:txBody>
          <a:bodyPr/>
          <a:lstStyle/>
          <a:p>
            <a:r>
              <a:rPr lang="ko-KR" altLang="en-US" dirty="0" smtClean="0"/>
              <a:t>메인 윈도우</a:t>
            </a:r>
            <a:r>
              <a:rPr lang="en-US" altLang="ko-KR" dirty="0" smtClean="0"/>
              <a:t>(Main Window) </a:t>
            </a:r>
            <a:r>
              <a:rPr lang="ko-KR" altLang="en-US" dirty="0" smtClean="0"/>
              <a:t>스타일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51011" y="1905000"/>
            <a:ext cx="9133115" cy="3777622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대부분의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응용프로그램의 형태</a:t>
            </a:r>
            <a:endParaRPr lang="en-US" altLang="ko-KR" b="1" dirty="0" smtClean="0"/>
          </a:p>
          <a:p>
            <a:r>
              <a:rPr lang="ko-KR" altLang="en-US" dirty="0"/>
              <a:t>메뉴 모음 </a:t>
            </a:r>
            <a:r>
              <a:rPr lang="en-US" altLang="ko-KR" dirty="0"/>
              <a:t>, </a:t>
            </a:r>
            <a:r>
              <a:rPr lang="ko-KR" altLang="en-US" dirty="0"/>
              <a:t>일부 도구 모음</a:t>
            </a:r>
            <a:r>
              <a:rPr lang="en-US" altLang="ko-KR" dirty="0"/>
              <a:t>, </a:t>
            </a:r>
            <a:r>
              <a:rPr lang="ko-KR" altLang="en-US" dirty="0"/>
              <a:t>상태 표시 줄 및 </a:t>
            </a:r>
            <a:r>
              <a:rPr lang="en-US" altLang="ko-KR" dirty="0"/>
              <a:t>GUI</a:t>
            </a:r>
            <a:r>
              <a:rPr lang="ko-KR" altLang="en-US" dirty="0"/>
              <a:t>의 주요 요소가 될 중앙 </a:t>
            </a:r>
            <a:r>
              <a:rPr lang="ko-KR" altLang="en-US" dirty="0" smtClean="0"/>
              <a:t>위젯으로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r>
              <a:rPr lang="ko-KR" altLang="en-US" dirty="0"/>
              <a:t>사용자 입력에 의존하는 보조 작업을 수행하기위한 여러 </a:t>
            </a:r>
            <a:r>
              <a:rPr lang="ko-KR" altLang="en-US" dirty="0" smtClean="0"/>
              <a:t>대화상자 포함</a:t>
            </a:r>
            <a:endParaRPr lang="en-US" altLang="ko-KR" dirty="0" smtClean="0"/>
          </a:p>
          <a:p>
            <a:r>
              <a:rPr lang="en-US" altLang="ko-KR" dirty="0" err="1"/>
              <a:t>QMainWindow</a:t>
            </a:r>
            <a:r>
              <a:rPr lang="ko-KR" altLang="en-US" dirty="0"/>
              <a:t>를 사용하여 </a:t>
            </a:r>
            <a:r>
              <a:rPr lang="ko-KR" altLang="en-US" dirty="0" smtClean="0"/>
              <a:t>메인 윈도우 스타일</a:t>
            </a:r>
            <a:r>
              <a:rPr lang="en-US" altLang="ko-KR" dirty="0" smtClean="0"/>
              <a:t> </a:t>
            </a:r>
            <a:r>
              <a:rPr lang="ko-KR" altLang="en-US" dirty="0" smtClean="0"/>
              <a:t>응용프로그램을 개발</a:t>
            </a:r>
            <a:endParaRPr lang="en-US" altLang="ko-KR" dirty="0" smtClean="0"/>
          </a:p>
          <a:p>
            <a:r>
              <a:rPr lang="en-US" altLang="ko-KR" dirty="0" err="1" smtClean="0"/>
              <a:t>QMainWindow</a:t>
            </a:r>
            <a:r>
              <a:rPr lang="ko-KR" altLang="en-US" dirty="0" smtClean="0"/>
              <a:t>로 부터 파생된 </a:t>
            </a:r>
            <a:r>
              <a:rPr lang="ko-KR" altLang="en-US" dirty="0"/>
              <a:t>클래스의 </a:t>
            </a:r>
            <a:r>
              <a:rPr lang="ko-KR" altLang="en-US" dirty="0" smtClean="0"/>
              <a:t>인스턴스를 </a:t>
            </a:r>
            <a:r>
              <a:rPr lang="ko-KR" altLang="en-US" dirty="0"/>
              <a:t>기본 창으로 </a:t>
            </a:r>
            <a:r>
              <a:rPr lang="ko-KR" altLang="en-US" dirty="0" smtClean="0"/>
              <a:t>간주</a:t>
            </a:r>
            <a:endParaRPr lang="en-US" altLang="ko-KR" dirty="0" smtClean="0"/>
          </a:p>
          <a:p>
            <a:r>
              <a:rPr lang="ko-KR" altLang="en-US" dirty="0" smtClean="0"/>
              <a:t>구성요소를 배치하는 자체 </a:t>
            </a:r>
            <a:r>
              <a:rPr lang="ko-KR" altLang="en-US" dirty="0"/>
              <a:t>기본 </a:t>
            </a:r>
            <a:r>
              <a:rPr lang="ko-KR" altLang="en-US" dirty="0" smtClean="0"/>
              <a:t>레이아웃 제공</a:t>
            </a:r>
            <a:endParaRPr lang="en-US" altLang="ko-KR" dirty="0" smtClean="0"/>
          </a:p>
          <a:p>
            <a:pPr lvl="1"/>
            <a:r>
              <a:rPr lang="ko-KR" altLang="en-US" dirty="0"/>
              <a:t>하나의 메뉴 표시 </a:t>
            </a:r>
            <a:r>
              <a:rPr lang="ko-KR" altLang="en-US" dirty="0" smtClean="0"/>
              <a:t>줄이 </a:t>
            </a:r>
            <a:r>
              <a:rPr lang="ko-KR" altLang="en-US" dirty="0"/>
              <a:t>창 상단에 </a:t>
            </a:r>
            <a:r>
              <a:rPr lang="ko-KR" altLang="en-US" dirty="0" smtClean="0"/>
              <a:t>위치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창 </a:t>
            </a:r>
            <a:r>
              <a:rPr lang="ko-KR" altLang="en-US" dirty="0"/>
              <a:t>측면에는 여러 도구 </a:t>
            </a:r>
            <a:r>
              <a:rPr lang="ko-KR" altLang="en-US" dirty="0" smtClean="0"/>
              <a:t>모음이 위치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하나의 </a:t>
            </a:r>
            <a:r>
              <a:rPr lang="ko-KR" altLang="en-US" dirty="0"/>
              <a:t>중앙 </a:t>
            </a:r>
            <a:r>
              <a:rPr lang="ko-KR" altLang="en-US" dirty="0" smtClean="0"/>
              <a:t>위젯이 </a:t>
            </a:r>
            <a:r>
              <a:rPr lang="ko-KR" altLang="en-US" dirty="0"/>
              <a:t>창 중앙에 </a:t>
            </a:r>
            <a:r>
              <a:rPr lang="ko-KR" altLang="en-US" dirty="0" smtClean="0"/>
              <a:t>위치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중앙 </a:t>
            </a:r>
            <a:r>
              <a:rPr lang="ko-KR" altLang="en-US" dirty="0"/>
              <a:t>위젯 주변에는 여러 개의 </a:t>
            </a:r>
            <a:r>
              <a:rPr lang="en-US" altLang="ko-KR" dirty="0" smtClean="0"/>
              <a:t>Dock</a:t>
            </a:r>
            <a:r>
              <a:rPr lang="ko-KR" altLang="en-US" dirty="0" smtClean="0"/>
              <a:t> 위젯이 위치할 수 있음</a:t>
            </a:r>
            <a:r>
              <a:rPr lang="en-US" altLang="ko-KR" dirty="0" smtClean="0"/>
              <a:t>(Dock </a:t>
            </a:r>
            <a:r>
              <a:rPr lang="ko-KR" altLang="en-US" dirty="0" smtClean="0"/>
              <a:t>위젯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이동 가능한 작은 </a:t>
            </a:r>
            <a:r>
              <a:rPr lang="ko-KR" altLang="en-US" dirty="0" smtClean="0"/>
              <a:t>창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ko-KR" altLang="en-US" dirty="0" smtClean="0"/>
              <a:t>하나의 </a:t>
            </a:r>
            <a:r>
              <a:rPr lang="ko-KR" altLang="en-US" dirty="0"/>
              <a:t>상태 표시 </a:t>
            </a:r>
            <a:r>
              <a:rPr lang="ko-KR" altLang="en-US" dirty="0" smtClean="0"/>
              <a:t>줄이 </a:t>
            </a:r>
            <a:r>
              <a:rPr lang="ko-KR" altLang="en-US" dirty="0"/>
              <a:t>창 </a:t>
            </a:r>
            <a:r>
              <a:rPr lang="ko-KR" altLang="en-US" dirty="0" smtClean="0"/>
              <a:t>하단에 위치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5904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메인 윈도우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중앙 위젯을 </a:t>
            </a:r>
            <a:r>
              <a:rPr lang="ko-KR" altLang="en-US" dirty="0" smtClean="0"/>
              <a:t>설정해야만  </a:t>
            </a:r>
            <a:r>
              <a:rPr lang="ko-KR" altLang="en-US" dirty="0"/>
              <a:t>기본 창을 만들 </a:t>
            </a:r>
            <a:r>
              <a:rPr lang="ko-KR" altLang="en-US" dirty="0" smtClean="0"/>
              <a:t>수 있음</a:t>
            </a:r>
            <a:endParaRPr lang="en-US" altLang="ko-KR" dirty="0" smtClean="0"/>
          </a:p>
          <a:p>
            <a:r>
              <a:rPr lang="en-US" altLang="ko-KR" dirty="0"/>
              <a:t>.</a:t>
            </a:r>
            <a:r>
              <a:rPr lang="en-US" altLang="ko-KR" dirty="0" err="1"/>
              <a:t>setCentralWidget</a:t>
            </a:r>
            <a:r>
              <a:rPr lang="en-US" altLang="ko-KR" dirty="0" smtClean="0"/>
              <a:t>()</a:t>
            </a:r>
            <a:r>
              <a:rPr lang="ko-KR" altLang="en-US" dirty="0" smtClean="0"/>
              <a:t>으로 </a:t>
            </a:r>
            <a:r>
              <a:rPr lang="ko-KR" altLang="en-US" dirty="0"/>
              <a:t>메인 창의 중앙 위젯을 설정</a:t>
            </a:r>
            <a:endParaRPr lang="en-US" altLang="ko-KR" dirty="0" smtClean="0"/>
          </a:p>
          <a:p>
            <a:r>
              <a:rPr lang="ko-KR" altLang="en-US" dirty="0" smtClean="0"/>
              <a:t>메인 </a:t>
            </a:r>
            <a:r>
              <a:rPr lang="ko-KR" altLang="en-US" dirty="0"/>
              <a:t>윈도우의 레이아웃은 중앙 위젯을 하나만 가질 수 있지만 단일 또는 복합 위젯 일 수 </a:t>
            </a:r>
            <a:r>
              <a:rPr lang="ko-KR" altLang="en-US" dirty="0" smtClean="0"/>
              <a:t>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0843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69991" y="515253"/>
            <a:ext cx="8911687" cy="1280890"/>
          </a:xfrm>
        </p:spPr>
        <p:txBody>
          <a:bodyPr/>
          <a:lstStyle/>
          <a:p>
            <a:r>
              <a:rPr lang="ko-KR" altLang="en-US" dirty="0" smtClean="0"/>
              <a:t>메인 윈도우 스타일</a:t>
            </a:r>
            <a:r>
              <a:rPr lang="en-US" altLang="ko-KR" dirty="0" smtClean="0"/>
              <a:t> </a:t>
            </a:r>
            <a:r>
              <a:rPr lang="ko-KR" altLang="en-US" dirty="0" smtClean="0"/>
              <a:t>응용프로그램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47056" y="1513489"/>
            <a:ext cx="10557556" cy="4677103"/>
          </a:xfrm>
        </p:spPr>
        <p:txBody>
          <a:bodyPr numCol="3">
            <a:normAutofit/>
          </a:bodyPr>
          <a:lstStyle/>
          <a:p>
            <a:pPr marL="0" indent="0">
              <a:buNone/>
            </a:pPr>
            <a:r>
              <a:rPr lang="en-US" altLang="ko-KR" sz="1000" dirty="0"/>
              <a:t># Filename: main_window.py</a:t>
            </a:r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r>
              <a:rPr lang="en-US" altLang="ko-KR" sz="1000" dirty="0"/>
              <a:t>"""Main Window-Style application."""</a:t>
            </a:r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r>
              <a:rPr lang="en-US" altLang="ko-KR" sz="1000" dirty="0"/>
              <a:t>import sys</a:t>
            </a:r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r>
              <a:rPr lang="en-US" altLang="ko-KR" sz="1000" dirty="0"/>
              <a:t>from PyQt5.QtWidgets import </a:t>
            </a:r>
            <a:r>
              <a:rPr lang="en-US" altLang="ko-KR" sz="1000" dirty="0" err="1"/>
              <a:t>QApplication</a:t>
            </a:r>
            <a:endParaRPr lang="en-US" altLang="ko-KR" sz="1000" dirty="0"/>
          </a:p>
          <a:p>
            <a:pPr marL="0" indent="0">
              <a:buNone/>
            </a:pPr>
            <a:r>
              <a:rPr lang="en-US" altLang="ko-KR" sz="1000" dirty="0"/>
              <a:t>from PyQt5.QtWidgets import </a:t>
            </a:r>
            <a:r>
              <a:rPr lang="en-US" altLang="ko-KR" sz="1000" dirty="0" err="1"/>
              <a:t>QLabel</a:t>
            </a:r>
            <a:endParaRPr lang="en-US" altLang="ko-KR" sz="1000" dirty="0"/>
          </a:p>
          <a:p>
            <a:pPr marL="0" indent="0">
              <a:buNone/>
            </a:pPr>
            <a:r>
              <a:rPr lang="en-US" altLang="ko-KR" sz="1000" dirty="0"/>
              <a:t>from PyQt5.QtWidgets import </a:t>
            </a:r>
            <a:r>
              <a:rPr lang="en-US" altLang="ko-KR" sz="1000" dirty="0" err="1"/>
              <a:t>QMainWindow</a:t>
            </a:r>
            <a:endParaRPr lang="en-US" altLang="ko-KR" sz="1000" dirty="0"/>
          </a:p>
          <a:p>
            <a:pPr marL="0" indent="0">
              <a:buNone/>
            </a:pPr>
            <a:r>
              <a:rPr lang="en-US" altLang="ko-KR" sz="1000" dirty="0"/>
              <a:t>from PyQt5.QtWidgets import </a:t>
            </a:r>
            <a:r>
              <a:rPr lang="en-US" altLang="ko-KR" sz="1000" dirty="0" err="1"/>
              <a:t>QStatusBar</a:t>
            </a:r>
            <a:endParaRPr lang="en-US" altLang="ko-KR" sz="1000" dirty="0"/>
          </a:p>
          <a:p>
            <a:pPr marL="0" indent="0">
              <a:buNone/>
            </a:pPr>
            <a:r>
              <a:rPr lang="en-US" altLang="ko-KR" sz="1000" dirty="0"/>
              <a:t>from PyQt5.QtWidgets import </a:t>
            </a:r>
            <a:r>
              <a:rPr lang="en-US" altLang="ko-KR" sz="1000" dirty="0" err="1"/>
              <a:t>QToolBar</a:t>
            </a:r>
            <a:endParaRPr lang="en-US" altLang="ko-KR" sz="1000" dirty="0"/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r>
              <a:rPr lang="en-US" altLang="ko-KR" sz="1000" dirty="0"/>
              <a:t>class Window(</a:t>
            </a:r>
            <a:r>
              <a:rPr lang="en-US" altLang="ko-KR" sz="1000" dirty="0" err="1"/>
              <a:t>QMainWindow</a:t>
            </a:r>
            <a:r>
              <a:rPr lang="en-US" altLang="ko-KR" sz="1000" dirty="0"/>
              <a:t>):</a:t>
            </a:r>
          </a:p>
          <a:p>
            <a:pPr marL="0" indent="0">
              <a:buNone/>
            </a:pPr>
            <a:r>
              <a:rPr lang="en-US" altLang="ko-KR" sz="1000" dirty="0"/>
              <a:t>    """Main Window."""</a:t>
            </a:r>
          </a:p>
          <a:p>
            <a:pPr marL="0" indent="0">
              <a:buNone/>
            </a:pPr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__</a:t>
            </a:r>
            <a:r>
              <a:rPr lang="en-US" altLang="ko-KR" sz="1000" dirty="0" err="1"/>
              <a:t>init</a:t>
            </a:r>
            <a:r>
              <a:rPr lang="en-US" altLang="ko-KR" sz="1000" dirty="0"/>
              <a:t>__(self, parent=None):</a:t>
            </a:r>
          </a:p>
          <a:p>
            <a:pPr marL="0" indent="0">
              <a:buNone/>
            </a:pPr>
            <a:r>
              <a:rPr lang="en-US" altLang="ko-KR" sz="1000" dirty="0"/>
              <a:t>        """Initializer."""</a:t>
            </a:r>
          </a:p>
          <a:p>
            <a:pPr marL="0" indent="0">
              <a:buNone/>
            </a:pPr>
            <a:r>
              <a:rPr lang="en-US" altLang="ko-KR" sz="1000" dirty="0"/>
              <a:t>        super().__</a:t>
            </a:r>
            <a:r>
              <a:rPr lang="en-US" altLang="ko-KR" sz="1000" dirty="0" err="1"/>
              <a:t>init</a:t>
            </a:r>
            <a:r>
              <a:rPr lang="en-US" altLang="ko-KR" sz="1000" dirty="0"/>
              <a:t>__(parent)</a:t>
            </a:r>
          </a:p>
          <a:p>
            <a:pPr marL="0" indent="0">
              <a:buNone/>
            </a:pPr>
            <a:r>
              <a:rPr lang="en-US" altLang="ko-KR" sz="1000" dirty="0"/>
              <a:t>        </a:t>
            </a:r>
            <a:r>
              <a:rPr lang="en-US" altLang="ko-KR" sz="1000" dirty="0" err="1"/>
              <a:t>self.setWindowTitle</a:t>
            </a:r>
            <a:r>
              <a:rPr lang="en-US" altLang="ko-KR" sz="1000" dirty="0"/>
              <a:t>('</a:t>
            </a:r>
            <a:r>
              <a:rPr lang="en-US" altLang="ko-KR" sz="1000" dirty="0" err="1"/>
              <a:t>QMainWindow</a:t>
            </a:r>
            <a:r>
              <a:rPr lang="en-US" altLang="ko-KR" sz="1000" dirty="0"/>
              <a:t>')</a:t>
            </a:r>
          </a:p>
          <a:p>
            <a:pPr marL="0" indent="0">
              <a:buNone/>
            </a:pPr>
            <a:r>
              <a:rPr lang="en-US" altLang="ko-KR" sz="1000" dirty="0"/>
              <a:t>        </a:t>
            </a:r>
            <a:r>
              <a:rPr lang="en-US" altLang="ko-KR" sz="1000" dirty="0" err="1"/>
              <a:t>self.setCentralWidget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QLabel</a:t>
            </a:r>
            <a:r>
              <a:rPr lang="en-US" altLang="ko-KR" sz="1000" dirty="0"/>
              <a:t>("I'm the Central Widget"))</a:t>
            </a:r>
          </a:p>
          <a:p>
            <a:pPr marL="0" indent="0">
              <a:buNone/>
            </a:pPr>
            <a:r>
              <a:rPr lang="en-US" altLang="ko-KR" sz="1000" dirty="0"/>
              <a:t>        self._</a:t>
            </a:r>
            <a:r>
              <a:rPr lang="en-US" altLang="ko-KR" sz="1000" dirty="0" err="1"/>
              <a:t>createMenu</a:t>
            </a:r>
            <a:r>
              <a:rPr lang="en-US" altLang="ko-KR" sz="1000" dirty="0"/>
              <a:t>()</a:t>
            </a:r>
          </a:p>
          <a:p>
            <a:pPr marL="0" indent="0">
              <a:buNone/>
            </a:pPr>
            <a:r>
              <a:rPr lang="en-US" altLang="ko-KR" sz="1000" dirty="0"/>
              <a:t>        self._</a:t>
            </a:r>
            <a:r>
              <a:rPr lang="en-US" altLang="ko-KR" sz="1000" dirty="0" err="1"/>
              <a:t>createToolBar</a:t>
            </a:r>
            <a:r>
              <a:rPr lang="en-US" altLang="ko-KR" sz="1000" dirty="0"/>
              <a:t>()</a:t>
            </a:r>
          </a:p>
          <a:p>
            <a:pPr marL="0" indent="0">
              <a:buNone/>
            </a:pPr>
            <a:r>
              <a:rPr lang="en-US" altLang="ko-KR" sz="1000" dirty="0"/>
              <a:t>        self._</a:t>
            </a:r>
            <a:r>
              <a:rPr lang="en-US" altLang="ko-KR" sz="1000" dirty="0" err="1"/>
              <a:t>createStatusBar</a:t>
            </a:r>
            <a:r>
              <a:rPr lang="en-US" altLang="ko-KR" sz="1000" dirty="0"/>
              <a:t>()</a:t>
            </a:r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_</a:t>
            </a:r>
            <a:r>
              <a:rPr lang="en-US" altLang="ko-KR" sz="1000" dirty="0" err="1"/>
              <a:t>createMenu</a:t>
            </a:r>
            <a:r>
              <a:rPr lang="en-US" altLang="ko-KR" sz="1000" dirty="0"/>
              <a:t>(self):</a:t>
            </a:r>
          </a:p>
          <a:p>
            <a:pPr marL="0" indent="0">
              <a:buNone/>
            </a:pPr>
            <a:r>
              <a:rPr lang="en-US" altLang="ko-KR" sz="1000" dirty="0"/>
              <a:t>        </a:t>
            </a:r>
            <a:r>
              <a:rPr lang="en-US" altLang="ko-KR" sz="1000" dirty="0" err="1"/>
              <a:t>self.menu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self.menuBar</a:t>
            </a:r>
            <a:r>
              <a:rPr lang="en-US" altLang="ko-KR" sz="1000" dirty="0"/>
              <a:t>().</a:t>
            </a:r>
            <a:r>
              <a:rPr lang="en-US" altLang="ko-KR" sz="1000" dirty="0" err="1"/>
              <a:t>addMenu</a:t>
            </a:r>
            <a:r>
              <a:rPr lang="en-US" altLang="ko-KR" sz="1000" dirty="0"/>
              <a:t>("&amp;Menu")</a:t>
            </a:r>
          </a:p>
          <a:p>
            <a:pPr marL="0" indent="0">
              <a:buNone/>
            </a:pPr>
            <a:r>
              <a:rPr lang="en-US" altLang="ko-KR" sz="1000" dirty="0"/>
              <a:t>        </a:t>
            </a:r>
            <a:r>
              <a:rPr lang="en-US" altLang="ko-KR" sz="1000" dirty="0" err="1"/>
              <a:t>self.menu.addAction</a:t>
            </a:r>
            <a:r>
              <a:rPr lang="en-US" altLang="ko-KR" sz="1000" dirty="0"/>
              <a:t>('&amp;Exit', </a:t>
            </a:r>
            <a:r>
              <a:rPr lang="en-US" altLang="ko-KR" sz="1000" dirty="0" err="1"/>
              <a:t>self.close</a:t>
            </a:r>
            <a:r>
              <a:rPr lang="en-US" altLang="ko-KR" sz="1000" dirty="0"/>
              <a:t>)</a:t>
            </a:r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_</a:t>
            </a:r>
            <a:r>
              <a:rPr lang="en-US" altLang="ko-KR" sz="1000" dirty="0" err="1"/>
              <a:t>createToolBar</a:t>
            </a:r>
            <a:r>
              <a:rPr lang="en-US" altLang="ko-KR" sz="1000" dirty="0"/>
              <a:t>(self):</a:t>
            </a:r>
          </a:p>
          <a:p>
            <a:pPr marL="0" indent="0">
              <a:buNone/>
            </a:pPr>
            <a:r>
              <a:rPr lang="en-US" altLang="ko-KR" sz="1000" dirty="0"/>
              <a:t>        tools = </a:t>
            </a:r>
            <a:r>
              <a:rPr lang="en-US" altLang="ko-KR" sz="1000" dirty="0" err="1"/>
              <a:t>QToolBar</a:t>
            </a:r>
            <a:r>
              <a:rPr lang="en-US" altLang="ko-KR" sz="1000" dirty="0"/>
              <a:t>()</a:t>
            </a:r>
          </a:p>
          <a:p>
            <a:pPr marL="0" indent="0">
              <a:buNone/>
            </a:pPr>
            <a:r>
              <a:rPr lang="en-US" altLang="ko-KR" sz="1000" dirty="0"/>
              <a:t>        </a:t>
            </a:r>
            <a:r>
              <a:rPr lang="en-US" altLang="ko-KR" sz="1000" dirty="0" err="1"/>
              <a:t>self.addToolBar</a:t>
            </a:r>
            <a:r>
              <a:rPr lang="en-US" altLang="ko-KR" sz="1000" dirty="0"/>
              <a:t>(tools)</a:t>
            </a:r>
          </a:p>
          <a:p>
            <a:pPr marL="0" indent="0">
              <a:buNone/>
            </a:pPr>
            <a:r>
              <a:rPr lang="en-US" altLang="ko-KR" sz="1000" dirty="0"/>
              <a:t>        </a:t>
            </a:r>
            <a:r>
              <a:rPr lang="en-US" altLang="ko-KR" sz="1000" dirty="0" err="1"/>
              <a:t>tools.addAction</a:t>
            </a:r>
            <a:r>
              <a:rPr lang="en-US" altLang="ko-KR" sz="1000" dirty="0"/>
              <a:t>('Exit', </a:t>
            </a:r>
            <a:r>
              <a:rPr lang="en-US" altLang="ko-KR" sz="1000" dirty="0" err="1"/>
              <a:t>self.close</a:t>
            </a:r>
            <a:r>
              <a:rPr lang="en-US" altLang="ko-KR" sz="1000" dirty="0"/>
              <a:t>)</a:t>
            </a:r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_</a:t>
            </a:r>
            <a:r>
              <a:rPr lang="en-US" altLang="ko-KR" sz="1000" dirty="0" err="1"/>
              <a:t>createStatusBar</a:t>
            </a:r>
            <a:r>
              <a:rPr lang="en-US" altLang="ko-KR" sz="1000" dirty="0"/>
              <a:t>(self):</a:t>
            </a:r>
          </a:p>
          <a:p>
            <a:pPr marL="0" indent="0">
              <a:buNone/>
            </a:pPr>
            <a:r>
              <a:rPr lang="en-US" altLang="ko-KR" sz="1000" dirty="0"/>
              <a:t>        status = </a:t>
            </a:r>
            <a:r>
              <a:rPr lang="en-US" altLang="ko-KR" sz="1000" dirty="0" err="1"/>
              <a:t>QStatusBar</a:t>
            </a:r>
            <a:r>
              <a:rPr lang="en-US" altLang="ko-KR" sz="1000" dirty="0"/>
              <a:t>()</a:t>
            </a:r>
          </a:p>
          <a:p>
            <a:pPr marL="0" indent="0">
              <a:buNone/>
            </a:pPr>
            <a:r>
              <a:rPr lang="en-US" altLang="ko-KR" sz="1000" dirty="0"/>
              <a:t>        </a:t>
            </a:r>
            <a:r>
              <a:rPr lang="en-US" altLang="ko-KR" sz="1000" dirty="0" err="1"/>
              <a:t>status.showMessage</a:t>
            </a:r>
            <a:r>
              <a:rPr lang="en-US" altLang="ko-KR" sz="1000" dirty="0"/>
              <a:t>("I'm the Status Bar")</a:t>
            </a:r>
          </a:p>
          <a:p>
            <a:pPr marL="0" indent="0">
              <a:buNone/>
            </a:pPr>
            <a:r>
              <a:rPr lang="en-US" altLang="ko-KR" sz="1000" dirty="0"/>
              <a:t>        </a:t>
            </a:r>
            <a:r>
              <a:rPr lang="en-US" altLang="ko-KR" sz="1000" dirty="0" err="1"/>
              <a:t>self.setStatusBar</a:t>
            </a:r>
            <a:r>
              <a:rPr lang="en-US" altLang="ko-KR" sz="1000" dirty="0"/>
              <a:t>(status)</a:t>
            </a:r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r>
              <a:rPr lang="en-US" altLang="ko-KR" sz="1000" dirty="0"/>
              <a:t>if __name__ == '__main__':</a:t>
            </a:r>
          </a:p>
          <a:p>
            <a:pPr marL="0" indent="0">
              <a:buNone/>
            </a:pPr>
            <a:r>
              <a:rPr lang="en-US" altLang="ko-KR" sz="1000" dirty="0"/>
              <a:t>    app = </a:t>
            </a:r>
            <a:r>
              <a:rPr lang="en-US" altLang="ko-KR" sz="1000" dirty="0" err="1"/>
              <a:t>QApplication</a:t>
            </a:r>
            <a:r>
              <a:rPr lang="en-US" altLang="ko-KR" sz="1000" dirty="0"/>
              <a:t>(</a:t>
            </a:r>
            <a:r>
              <a:rPr lang="en-US" altLang="ko-KR" sz="1000" dirty="0" err="1"/>
              <a:t>sys.argv</a:t>
            </a:r>
            <a:r>
              <a:rPr lang="en-US" altLang="ko-KR" sz="1000" dirty="0"/>
              <a:t>)</a:t>
            </a:r>
          </a:p>
          <a:p>
            <a:pPr marL="0" indent="0">
              <a:buNone/>
            </a:pPr>
            <a:r>
              <a:rPr lang="en-US" altLang="ko-KR" sz="1000" dirty="0"/>
              <a:t>    win = Window()</a:t>
            </a:r>
          </a:p>
          <a:p>
            <a:pPr marL="0" indent="0">
              <a:buNone/>
            </a:pPr>
            <a:r>
              <a:rPr lang="en-US" altLang="ko-KR" sz="1000" dirty="0"/>
              <a:t>    </a:t>
            </a:r>
            <a:r>
              <a:rPr lang="en-US" altLang="ko-KR" sz="1000" dirty="0" err="1"/>
              <a:t>win.show</a:t>
            </a:r>
            <a:r>
              <a:rPr lang="en-US" altLang="ko-KR" sz="1000" dirty="0"/>
              <a:t>()</a:t>
            </a:r>
          </a:p>
          <a:p>
            <a:pPr marL="0" indent="0">
              <a:buNone/>
            </a:pPr>
            <a:r>
              <a:rPr lang="en-US" altLang="ko-KR" sz="1000" dirty="0"/>
              <a:t>    </a:t>
            </a:r>
            <a:r>
              <a:rPr lang="en-US" altLang="ko-KR" sz="1000" dirty="0" err="1" smtClean="0"/>
              <a:t>sys.exit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app.exec</a:t>
            </a:r>
            <a:r>
              <a:rPr lang="en-US" altLang="ko-KR" sz="1000" dirty="0" smtClean="0"/>
              <a:t>())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6878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8268" y="569682"/>
            <a:ext cx="8911687" cy="1280890"/>
          </a:xfrm>
        </p:spPr>
        <p:txBody>
          <a:bodyPr/>
          <a:lstStyle/>
          <a:p>
            <a:r>
              <a:rPr lang="ko-KR" altLang="en-US" b="1" dirty="0"/>
              <a:t>첫 번째 </a:t>
            </a:r>
            <a:r>
              <a:rPr lang="en-US" altLang="ko-KR" b="1" dirty="0" err="1"/>
              <a:t>PyQt</a:t>
            </a:r>
            <a:r>
              <a:rPr lang="en-US" altLang="ko-KR" b="1" dirty="0"/>
              <a:t> </a:t>
            </a:r>
            <a:r>
              <a:rPr lang="en-US" altLang="ko-KR" b="1" dirty="0" smtClean="0"/>
              <a:t>GUI </a:t>
            </a:r>
            <a:r>
              <a:rPr lang="ko-KR" altLang="en-US" b="1" dirty="0" smtClean="0"/>
              <a:t>응용프로그램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21126" y="1741714"/>
            <a:ext cx="8915400" cy="3777622"/>
          </a:xfrm>
        </p:spPr>
        <p:txBody>
          <a:bodyPr/>
          <a:lstStyle/>
          <a:p>
            <a:r>
              <a:rPr lang="ko-KR" altLang="en-US" dirty="0" smtClean="0"/>
              <a:t>개발 단계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PyQt5.QtWIdgets</a:t>
            </a:r>
            <a:r>
              <a:rPr lang="ko-KR" altLang="en-US" dirty="0" smtClean="0"/>
              <a:t>로 부터 </a:t>
            </a:r>
            <a:r>
              <a:rPr lang="en-US" altLang="ko-KR" dirty="0" err="1" smtClean="0"/>
              <a:t>Qapplication</a:t>
            </a:r>
            <a:r>
              <a:rPr lang="ko-KR" altLang="en-US" dirty="0" smtClean="0"/>
              <a:t>과 필요한 모든 위젯들을 </a:t>
            </a:r>
            <a:r>
              <a:rPr lang="en-US" altLang="ko-KR" dirty="0" smtClean="0"/>
              <a:t>import</a:t>
            </a:r>
          </a:p>
          <a:p>
            <a:pPr lvl="1"/>
            <a:r>
              <a:rPr lang="en-US" altLang="ko-KR" dirty="0" err="1" smtClean="0"/>
              <a:t>QApplication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인스턴스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응용프로그램의 </a:t>
            </a:r>
            <a:r>
              <a:rPr lang="en-US" altLang="ko-KR" dirty="0" smtClean="0"/>
              <a:t>GUI(</a:t>
            </a:r>
            <a:r>
              <a:rPr lang="en-US" altLang="ko-KR" dirty="0" err="1" smtClean="0"/>
              <a:t>QMainWindow</a:t>
            </a:r>
            <a:r>
              <a:rPr lang="en-US" altLang="ko-KR" dirty="0" smtClean="0"/>
              <a:t> </a:t>
            </a:r>
            <a:r>
              <a:rPr lang="ko-KR" altLang="en-US" dirty="0" smtClean="0"/>
              <a:t>또는 </a:t>
            </a:r>
            <a:r>
              <a:rPr lang="en-US" altLang="ko-KR" dirty="0" err="1" smtClean="0"/>
              <a:t>QDialog</a:t>
            </a:r>
            <a:r>
              <a:rPr lang="en-US" altLang="ko-KR" dirty="0" smtClean="0"/>
              <a:t>) </a:t>
            </a:r>
            <a:r>
              <a:rPr lang="ko-KR" altLang="en-US" dirty="0" smtClean="0"/>
              <a:t>인스턴스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응용프로그램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보이기</a:t>
            </a:r>
            <a:r>
              <a:rPr lang="en-US" altLang="ko-KR" dirty="0" smtClean="0"/>
              <a:t>(.show() </a:t>
            </a:r>
            <a:r>
              <a:rPr lang="ko-KR" altLang="en-US" dirty="0" smtClean="0"/>
              <a:t>이용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응용프로그램의 이벤트 루프</a:t>
            </a:r>
            <a:r>
              <a:rPr lang="en-US" altLang="ko-KR" dirty="0" smtClean="0"/>
              <a:t>(main loop) 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790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52696" y="547910"/>
            <a:ext cx="8911687" cy="1280890"/>
          </a:xfrm>
        </p:spPr>
        <p:txBody>
          <a:bodyPr/>
          <a:lstStyle/>
          <a:p>
            <a:r>
              <a:rPr lang="en-US" altLang="ko-KR" dirty="0" err="1" smtClean="0"/>
              <a:t>PyQt</a:t>
            </a:r>
            <a:r>
              <a:rPr lang="en-US" altLang="ko-KR" dirty="0" smtClean="0"/>
              <a:t> GUI </a:t>
            </a:r>
            <a:r>
              <a:rPr lang="ko-KR" altLang="en-US" dirty="0" smtClean="0"/>
              <a:t>응용프로그램의 중요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26868" y="1828800"/>
            <a:ext cx="8915400" cy="3777622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err="1" smtClean="0"/>
              <a:t>QApplication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</a:t>
            </a:r>
            <a:r>
              <a:rPr lang="en-US" altLang="ko-KR" dirty="0" err="1"/>
              <a:t>PyQt</a:t>
            </a:r>
            <a:r>
              <a:rPr lang="en-US" altLang="ko-KR" dirty="0"/>
              <a:t> </a:t>
            </a:r>
            <a:r>
              <a:rPr lang="ko-KR" altLang="en-US" dirty="0" smtClean="0"/>
              <a:t>응용프로그램의 핵심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응용프로그램의 </a:t>
            </a:r>
            <a:r>
              <a:rPr lang="ko-KR" altLang="en-US" dirty="0"/>
              <a:t>제어 흐름과 기본 설정을 </a:t>
            </a:r>
            <a:r>
              <a:rPr lang="ko-KR" altLang="en-US" dirty="0" smtClean="0"/>
              <a:t>관리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QApplication</a:t>
            </a:r>
            <a:r>
              <a:rPr lang="ko-KR" altLang="en-US" dirty="0" smtClean="0"/>
              <a:t>의 인스턴스는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응용프로그램으로 간주</a:t>
            </a:r>
            <a:endParaRPr lang="en-US" altLang="ko-KR" dirty="0" smtClean="0"/>
          </a:p>
          <a:p>
            <a:pPr lvl="1"/>
            <a:r>
              <a:rPr lang="en-US" altLang="ko-KR" dirty="0" err="1"/>
              <a:t>PyQt</a:t>
            </a:r>
            <a:r>
              <a:rPr lang="en-US" altLang="ko-KR" dirty="0"/>
              <a:t> GUI </a:t>
            </a:r>
            <a:r>
              <a:rPr lang="ko-KR" altLang="en-US" dirty="0" smtClean="0"/>
              <a:t>응용프로그램에는 하나의 </a:t>
            </a:r>
            <a:r>
              <a:rPr lang="en-US" altLang="ko-KR" dirty="0" err="1" smtClean="0"/>
              <a:t>QApplication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객체가 있어야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핵심기능</a:t>
            </a:r>
            <a:endParaRPr lang="en-US" altLang="ko-KR" dirty="0" smtClean="0"/>
          </a:p>
          <a:p>
            <a:pPr lvl="2"/>
            <a:r>
              <a:rPr lang="ko-KR" altLang="en-US" dirty="0"/>
              <a:t>초기화 및 마무리 처리</a:t>
            </a:r>
          </a:p>
          <a:p>
            <a:pPr lvl="2"/>
            <a:r>
              <a:rPr lang="ko-KR" altLang="en-US" dirty="0">
                <a:solidFill>
                  <a:schemeClr val="tx1"/>
                </a:solidFill>
              </a:rPr>
              <a:t>이벤트 루프 및 이벤트 처리 제공</a:t>
            </a:r>
          </a:p>
          <a:p>
            <a:pPr lvl="2"/>
            <a:r>
              <a:rPr lang="ko-KR" altLang="en-US" dirty="0"/>
              <a:t>대부분의 시스템 전체 및 </a:t>
            </a:r>
            <a:r>
              <a:rPr lang="ko-KR" altLang="en-US" dirty="0" smtClean="0"/>
              <a:t>응용프로그램 </a:t>
            </a:r>
            <a:r>
              <a:rPr lang="ko-KR" altLang="en-US" dirty="0"/>
              <a:t>전체 설정 처리</a:t>
            </a:r>
          </a:p>
          <a:p>
            <a:pPr lvl="2"/>
            <a:r>
              <a:rPr lang="ko-KR" altLang="en-US" dirty="0" smtClean="0"/>
              <a:t>응용프로그램의 </a:t>
            </a:r>
            <a:r>
              <a:rPr lang="ko-KR" altLang="en-US" dirty="0"/>
              <a:t>디렉토리</a:t>
            </a:r>
            <a:r>
              <a:rPr lang="en-US" altLang="ko-KR" dirty="0"/>
              <a:t>, </a:t>
            </a:r>
            <a:r>
              <a:rPr lang="ko-KR" altLang="en-US" dirty="0"/>
              <a:t>화면 크기 등과 같은 전역 정보에 대한 액세스 제공</a:t>
            </a:r>
          </a:p>
          <a:p>
            <a:pPr lvl="2"/>
            <a:r>
              <a:rPr lang="ko-KR" altLang="en-US" dirty="0"/>
              <a:t>일반적인 명령 줄 인수 구문 분석</a:t>
            </a:r>
          </a:p>
          <a:p>
            <a:pPr lvl="2"/>
            <a:r>
              <a:rPr lang="ko-KR" altLang="en-US" dirty="0" smtClean="0"/>
              <a:t>응용프로그램의 </a:t>
            </a:r>
            <a:r>
              <a:rPr lang="ko-KR" altLang="en-US" dirty="0" err="1"/>
              <a:t>룩앤필</a:t>
            </a:r>
            <a:r>
              <a:rPr lang="ko-KR" altLang="en-US" dirty="0"/>
              <a:t> 정의</a:t>
            </a:r>
          </a:p>
          <a:p>
            <a:pPr lvl="2"/>
            <a:r>
              <a:rPr lang="ko-KR" altLang="en-US" dirty="0"/>
              <a:t>현지화 기능 제공</a:t>
            </a:r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6980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15983" y="602339"/>
            <a:ext cx="8911687" cy="1280890"/>
          </a:xfrm>
        </p:spPr>
        <p:txBody>
          <a:bodyPr/>
          <a:lstStyle/>
          <a:p>
            <a:r>
              <a:rPr lang="en-US" altLang="ko-KR" dirty="0" err="1" smtClean="0"/>
              <a:t>QApplication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 예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86150" y="1781739"/>
            <a:ext cx="10396690" cy="4141216"/>
          </a:xfrm>
          <a:prstGeom prst="rect">
            <a:avLst/>
          </a:prstGeom>
        </p:spPr>
        <p:txBody>
          <a:bodyPr numCol="2">
            <a:noAutofit/>
          </a:bodyPr>
          <a:lstStyle/>
          <a:p>
            <a:r>
              <a:rPr lang="en-US" altLang="ko-KR" sz="1200" dirty="0"/>
              <a:t># Filename: main_window.py</a:t>
            </a:r>
          </a:p>
          <a:p>
            <a:endParaRPr lang="en-US" altLang="ko-KR" sz="1200" dirty="0"/>
          </a:p>
          <a:p>
            <a:r>
              <a:rPr lang="en-US" altLang="ko-KR" sz="1200" dirty="0"/>
              <a:t>"""Main Window-Style application."""</a:t>
            </a:r>
          </a:p>
          <a:p>
            <a:endParaRPr lang="en-US" altLang="ko-KR" sz="1200" dirty="0"/>
          </a:p>
          <a:p>
            <a:r>
              <a:rPr lang="en-US" altLang="ko-KR" sz="1200" dirty="0"/>
              <a:t>import sys</a:t>
            </a:r>
          </a:p>
          <a:p>
            <a:endParaRPr lang="en-US" altLang="ko-KR" sz="1200" dirty="0"/>
          </a:p>
          <a:p>
            <a:r>
              <a:rPr lang="en-US" altLang="ko-KR" sz="1200" dirty="0"/>
              <a:t>from PyQt5.QtWidgets import </a:t>
            </a:r>
            <a:r>
              <a:rPr lang="en-US" altLang="ko-KR" sz="1200" dirty="0" err="1"/>
              <a:t>QApplication</a:t>
            </a:r>
            <a:endParaRPr lang="en-US" altLang="ko-KR" sz="1200" dirty="0"/>
          </a:p>
          <a:p>
            <a:r>
              <a:rPr lang="en-US" altLang="ko-KR" sz="1200" dirty="0"/>
              <a:t>from PyQt5.QtWidgets import </a:t>
            </a:r>
            <a:r>
              <a:rPr lang="en-US" altLang="ko-KR" sz="1200" dirty="0" err="1"/>
              <a:t>QLabel</a:t>
            </a:r>
            <a:endParaRPr lang="en-US" altLang="ko-KR" sz="1200" dirty="0"/>
          </a:p>
          <a:p>
            <a:r>
              <a:rPr lang="en-US" altLang="ko-KR" sz="1200" dirty="0"/>
              <a:t>from PyQt5.QtWidgets import </a:t>
            </a:r>
            <a:r>
              <a:rPr lang="en-US" altLang="ko-KR" sz="1200" dirty="0" err="1"/>
              <a:t>QMainWindow</a:t>
            </a:r>
            <a:endParaRPr lang="en-US" altLang="ko-KR" sz="1200" dirty="0"/>
          </a:p>
          <a:p>
            <a:r>
              <a:rPr lang="en-US" altLang="ko-KR" sz="1200" dirty="0"/>
              <a:t>from PyQt5.QtWidgets import </a:t>
            </a:r>
            <a:r>
              <a:rPr lang="en-US" altLang="ko-KR" sz="1200" dirty="0" err="1"/>
              <a:t>QStatusBar</a:t>
            </a:r>
            <a:endParaRPr lang="en-US" altLang="ko-KR" sz="1200" dirty="0"/>
          </a:p>
          <a:p>
            <a:r>
              <a:rPr lang="en-US" altLang="ko-KR" sz="1200" dirty="0"/>
              <a:t>from PyQt5.QtWidgets import </a:t>
            </a:r>
            <a:r>
              <a:rPr lang="en-US" altLang="ko-KR" sz="1200" dirty="0" err="1"/>
              <a:t>QToolBar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class Window(</a:t>
            </a:r>
            <a:r>
              <a:rPr lang="en-US" altLang="ko-KR" sz="1200" dirty="0" err="1"/>
              <a:t>QMainWindow</a:t>
            </a:r>
            <a:r>
              <a:rPr lang="en-US" altLang="ko-KR" sz="1200" dirty="0"/>
              <a:t>):</a:t>
            </a:r>
          </a:p>
          <a:p>
            <a:r>
              <a:rPr lang="en-US" altLang="ko-KR" sz="1200" dirty="0"/>
              <a:t>    """Main Window."""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__(self, parent=None):</a:t>
            </a:r>
          </a:p>
          <a:p>
            <a:r>
              <a:rPr lang="en-US" altLang="ko-KR" sz="1200" dirty="0"/>
              <a:t>        """Initializer."""</a:t>
            </a:r>
          </a:p>
          <a:p>
            <a:r>
              <a:rPr lang="en-US" altLang="ko-KR" sz="1200" dirty="0"/>
              <a:t>        super().__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__(parent)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self.setWindowTitle</a:t>
            </a:r>
            <a:r>
              <a:rPr lang="en-US" altLang="ko-KR" sz="1200" dirty="0"/>
              <a:t>('</a:t>
            </a:r>
            <a:r>
              <a:rPr lang="en-US" altLang="ko-KR" sz="1200" dirty="0" err="1"/>
              <a:t>QMainWindow</a:t>
            </a:r>
            <a:r>
              <a:rPr lang="en-US" altLang="ko-KR" sz="1200" dirty="0"/>
              <a:t>')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self.setCentralWidget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QLabel</a:t>
            </a:r>
            <a:r>
              <a:rPr lang="en-US" altLang="ko-KR" sz="1200" dirty="0"/>
              <a:t>("I'm the Central Widget"))</a:t>
            </a:r>
          </a:p>
          <a:p>
            <a:r>
              <a:rPr lang="en-US" altLang="ko-KR" sz="1200" dirty="0"/>
              <a:t>        self._</a:t>
            </a:r>
            <a:r>
              <a:rPr lang="en-US" altLang="ko-KR" sz="1200" dirty="0" err="1"/>
              <a:t>createMenu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/>
              <a:t>        self._</a:t>
            </a:r>
            <a:r>
              <a:rPr lang="en-US" altLang="ko-KR" sz="1200" dirty="0" err="1"/>
              <a:t>createToolBar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/>
              <a:t>        self._</a:t>
            </a:r>
            <a:r>
              <a:rPr lang="en-US" altLang="ko-KR" sz="1200" dirty="0" err="1"/>
              <a:t>createStatusBar</a:t>
            </a:r>
            <a:r>
              <a:rPr lang="en-US" altLang="ko-KR" sz="1200" dirty="0"/>
              <a:t>()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</a:t>
            </a:r>
            <a:r>
              <a:rPr lang="en-US" altLang="ko-KR" sz="1200" dirty="0" err="1"/>
              <a:t>createMenu</a:t>
            </a:r>
            <a:r>
              <a:rPr lang="en-US" altLang="ko-KR" sz="1200" dirty="0"/>
              <a:t>(self):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self.menu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self.menuBar</a:t>
            </a:r>
            <a:r>
              <a:rPr lang="en-US" altLang="ko-KR" sz="1200" dirty="0"/>
              <a:t>().</a:t>
            </a:r>
            <a:r>
              <a:rPr lang="en-US" altLang="ko-KR" sz="1200" dirty="0" err="1"/>
              <a:t>addMenu</a:t>
            </a:r>
            <a:r>
              <a:rPr lang="en-US" altLang="ko-KR" sz="1200" dirty="0"/>
              <a:t>("&amp;Menu")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self.menu.addAction</a:t>
            </a:r>
            <a:r>
              <a:rPr lang="en-US" altLang="ko-KR" sz="1200" dirty="0"/>
              <a:t>('&amp;Exit', </a:t>
            </a:r>
            <a:r>
              <a:rPr lang="en-US" altLang="ko-KR" sz="1200" dirty="0" err="1"/>
              <a:t>self.close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</a:t>
            </a:r>
            <a:r>
              <a:rPr lang="en-US" altLang="ko-KR" sz="1200" dirty="0" err="1"/>
              <a:t>createToolBar</a:t>
            </a:r>
            <a:r>
              <a:rPr lang="en-US" altLang="ko-KR" sz="1200" dirty="0"/>
              <a:t>(self):</a:t>
            </a:r>
          </a:p>
          <a:p>
            <a:r>
              <a:rPr lang="en-US" altLang="ko-KR" sz="1200" dirty="0"/>
              <a:t>        tools = </a:t>
            </a:r>
            <a:r>
              <a:rPr lang="en-US" altLang="ko-KR" sz="1200" dirty="0" err="1"/>
              <a:t>QToolBar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self.addToolBar</a:t>
            </a:r>
            <a:r>
              <a:rPr lang="en-US" altLang="ko-KR" sz="1200" dirty="0"/>
              <a:t>(tools)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tools.addAction</a:t>
            </a:r>
            <a:r>
              <a:rPr lang="en-US" altLang="ko-KR" sz="1200" dirty="0"/>
              <a:t>('Exit', </a:t>
            </a:r>
            <a:r>
              <a:rPr lang="en-US" altLang="ko-KR" sz="1200" dirty="0" err="1"/>
              <a:t>self.close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</a:t>
            </a:r>
            <a:r>
              <a:rPr lang="en-US" altLang="ko-KR" sz="1200" dirty="0" err="1"/>
              <a:t>createStatusBar</a:t>
            </a:r>
            <a:r>
              <a:rPr lang="en-US" altLang="ko-KR" sz="1200" dirty="0"/>
              <a:t>(self):</a:t>
            </a:r>
          </a:p>
          <a:p>
            <a:r>
              <a:rPr lang="en-US" altLang="ko-KR" sz="1200" dirty="0"/>
              <a:t>        status = </a:t>
            </a:r>
            <a:r>
              <a:rPr lang="en-US" altLang="ko-KR" sz="1200" dirty="0" err="1"/>
              <a:t>QStatusBar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status.showMessage</a:t>
            </a:r>
            <a:r>
              <a:rPr lang="en-US" altLang="ko-KR" sz="1200" dirty="0"/>
              <a:t>("I'm the Status Bar")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self.setStatusBar</a:t>
            </a:r>
            <a:r>
              <a:rPr lang="en-US" altLang="ko-KR" sz="1200" dirty="0"/>
              <a:t>(status)</a:t>
            </a:r>
          </a:p>
          <a:p>
            <a:endParaRPr lang="en-US" altLang="ko-KR" sz="1200" dirty="0"/>
          </a:p>
          <a:p>
            <a:r>
              <a:rPr lang="en-US" altLang="ko-KR" sz="1200" dirty="0"/>
              <a:t>if __name__ == '__main__':</a:t>
            </a:r>
          </a:p>
          <a:p>
            <a:r>
              <a:rPr lang="en-US" altLang="ko-KR" sz="1200" b="1" dirty="0">
                <a:solidFill>
                  <a:srgbClr val="C00000"/>
                </a:solidFill>
              </a:rPr>
              <a:t>    app = </a:t>
            </a:r>
            <a:r>
              <a:rPr lang="en-US" altLang="ko-KR" sz="1200" b="1" dirty="0" err="1">
                <a:solidFill>
                  <a:srgbClr val="C00000"/>
                </a:solidFill>
              </a:rPr>
              <a:t>QApplication</a:t>
            </a:r>
            <a:r>
              <a:rPr lang="en-US" altLang="ko-KR" sz="1200" b="1" dirty="0">
                <a:solidFill>
                  <a:srgbClr val="C00000"/>
                </a:solidFill>
              </a:rPr>
              <a:t>(</a:t>
            </a:r>
            <a:r>
              <a:rPr lang="en-US" altLang="ko-KR" sz="1200" b="1" dirty="0" err="1">
                <a:solidFill>
                  <a:srgbClr val="C00000"/>
                </a:solidFill>
              </a:rPr>
              <a:t>sys.argv</a:t>
            </a:r>
            <a:r>
              <a:rPr lang="en-US" altLang="ko-KR" sz="1200" b="1" dirty="0">
                <a:solidFill>
                  <a:srgbClr val="C00000"/>
                </a:solidFill>
              </a:rPr>
              <a:t>)</a:t>
            </a:r>
          </a:p>
          <a:p>
            <a:r>
              <a:rPr lang="en-US" altLang="ko-KR" sz="1200" dirty="0"/>
              <a:t>    win = Window()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win.show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/>
              <a:t>    </a:t>
            </a:r>
            <a:r>
              <a:rPr lang="en-US" altLang="ko-KR" sz="1200" b="1" dirty="0" err="1" smtClean="0">
                <a:solidFill>
                  <a:srgbClr val="C00000"/>
                </a:solidFill>
              </a:rPr>
              <a:t>sys.exit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(</a:t>
            </a:r>
            <a:r>
              <a:rPr lang="en-US" altLang="ko-KR" sz="1200" b="1" dirty="0" err="1" smtClean="0">
                <a:solidFill>
                  <a:srgbClr val="C00000"/>
                </a:solidFill>
              </a:rPr>
              <a:t>app.exec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())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888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개요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PyQt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이해 및 </a:t>
            </a:r>
            <a:r>
              <a:rPr lang="en-US" altLang="ko-KR" dirty="0" err="1" smtClean="0">
                <a:solidFill>
                  <a:schemeClr val="tx1"/>
                </a:solidFill>
              </a:rPr>
              <a:t>PyQt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설치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첫 </a:t>
            </a:r>
            <a:r>
              <a:rPr lang="ko-KR" altLang="en-US" dirty="0">
                <a:solidFill>
                  <a:schemeClr val="tx1"/>
                </a:solidFill>
              </a:rPr>
              <a:t>번째 </a:t>
            </a:r>
            <a:r>
              <a:rPr lang="en-US" altLang="ko-KR" dirty="0" err="1">
                <a:solidFill>
                  <a:schemeClr val="tx1"/>
                </a:solidFill>
              </a:rPr>
              <a:t>PyQt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응용프로그램 </a:t>
            </a:r>
            <a:r>
              <a:rPr lang="ko-KR" altLang="en-US" dirty="0">
                <a:solidFill>
                  <a:schemeClr val="tx1"/>
                </a:solidFill>
              </a:rPr>
              <a:t>만들기</a:t>
            </a: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PyQt</a:t>
            </a:r>
            <a:r>
              <a:rPr lang="ko-KR" altLang="en-US" dirty="0">
                <a:solidFill>
                  <a:schemeClr val="tx1"/>
                </a:solidFill>
              </a:rPr>
              <a:t>의 기초 배우기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Python </a:t>
            </a:r>
            <a:r>
              <a:rPr lang="ko-KR" altLang="en-US" dirty="0">
                <a:solidFill>
                  <a:schemeClr val="tx1"/>
                </a:solidFill>
              </a:rPr>
              <a:t>및 </a:t>
            </a:r>
            <a:r>
              <a:rPr lang="en-US" altLang="ko-KR" dirty="0" err="1">
                <a:solidFill>
                  <a:schemeClr val="tx1"/>
                </a:solidFill>
              </a:rPr>
              <a:t>PyQt</a:t>
            </a:r>
            <a:r>
              <a:rPr lang="ko-KR" altLang="en-US" dirty="0">
                <a:solidFill>
                  <a:schemeClr val="tx1"/>
                </a:solidFill>
              </a:rPr>
              <a:t>로 계산기 만들기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추가 </a:t>
            </a:r>
            <a:r>
              <a:rPr lang="ko-KR" altLang="en-US" dirty="0">
                <a:solidFill>
                  <a:schemeClr val="tx1"/>
                </a:solidFill>
              </a:rPr>
              <a:t>도구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결론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08248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59525" y="526139"/>
            <a:ext cx="8911687" cy="1280890"/>
          </a:xfrm>
        </p:spPr>
        <p:txBody>
          <a:bodyPr/>
          <a:lstStyle/>
          <a:p>
            <a:r>
              <a:rPr lang="en-US" altLang="ko-KR" dirty="0" err="1"/>
              <a:t>PyQt</a:t>
            </a:r>
            <a:r>
              <a:rPr lang="en-US" altLang="ko-KR" dirty="0"/>
              <a:t> GUI </a:t>
            </a:r>
            <a:r>
              <a:rPr lang="ko-KR" altLang="en-US" dirty="0"/>
              <a:t>응용프로그램의 중요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31269" y="1959429"/>
            <a:ext cx="8915400" cy="3777622"/>
          </a:xfrm>
        </p:spPr>
        <p:txBody>
          <a:bodyPr/>
          <a:lstStyle/>
          <a:p>
            <a:r>
              <a:rPr lang="ko-KR" altLang="en-US" dirty="0"/>
              <a:t>이벤트 </a:t>
            </a:r>
            <a:r>
              <a:rPr lang="ko-KR" altLang="en-US" dirty="0" smtClean="0"/>
              <a:t>루프</a:t>
            </a:r>
            <a:r>
              <a:rPr lang="en-US" altLang="ko-KR" dirty="0" smtClean="0"/>
              <a:t>(Event Loop)</a:t>
            </a:r>
            <a:endParaRPr lang="ko-KR" altLang="en-US" dirty="0"/>
          </a:p>
          <a:p>
            <a:pPr lvl="1"/>
            <a:r>
              <a:rPr lang="en-US" altLang="ko-KR" dirty="0"/>
              <a:t>GUI </a:t>
            </a:r>
            <a:r>
              <a:rPr lang="ko-KR" altLang="en-US" dirty="0" smtClean="0"/>
              <a:t>응용프로그램은</a:t>
            </a:r>
            <a:r>
              <a:rPr lang="ko-KR" altLang="en-US" dirty="0"/>
              <a:t> </a:t>
            </a:r>
            <a:r>
              <a:rPr lang="ko-KR" altLang="en-US" b="1" dirty="0"/>
              <a:t>이벤트 </a:t>
            </a:r>
            <a:r>
              <a:rPr lang="ko-KR" altLang="en-US" b="1" dirty="0" smtClean="0"/>
              <a:t>기반</a:t>
            </a:r>
            <a:endParaRPr lang="en-US" altLang="ko-KR" b="1" dirty="0" smtClean="0"/>
          </a:p>
          <a:p>
            <a:pPr lvl="1"/>
            <a:r>
              <a:rPr lang="ko-KR" altLang="en-US" dirty="0"/>
              <a:t>이벤트는 일반적으로 </a:t>
            </a:r>
            <a:r>
              <a:rPr lang="ko-KR" altLang="en-US" b="1" dirty="0"/>
              <a:t>이벤트 루프</a:t>
            </a:r>
            <a:r>
              <a:rPr lang="ko-KR" altLang="en-US" dirty="0"/>
              <a:t> </a:t>
            </a:r>
            <a:r>
              <a:rPr lang="en-US" altLang="ko-KR" dirty="0"/>
              <a:t>( </a:t>
            </a:r>
            <a:r>
              <a:rPr lang="ko-KR" altLang="en-US" b="1" dirty="0"/>
              <a:t>메인 루프</a:t>
            </a:r>
            <a:r>
              <a:rPr lang="ko-KR" altLang="en-US" dirty="0"/>
              <a:t> 라고도 함</a:t>
            </a:r>
            <a:r>
              <a:rPr lang="en-US" altLang="ko-KR" dirty="0"/>
              <a:t>)</a:t>
            </a:r>
            <a:r>
              <a:rPr lang="ko-KR" altLang="en-US" dirty="0"/>
              <a:t>에 의해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</a:t>
            </a:r>
            <a:r>
              <a:rPr lang="en-US" altLang="ko-KR" dirty="0"/>
              <a:t>, </a:t>
            </a:r>
            <a:r>
              <a:rPr lang="ko-KR" altLang="en-US" dirty="0"/>
              <a:t>윈도우 시스템 및 기타 소스의 모든 이벤트가 </a:t>
            </a:r>
            <a:r>
              <a:rPr lang="ko-KR" altLang="en-US" dirty="0" smtClean="0"/>
              <a:t>전달되고 처리되는 </a:t>
            </a:r>
            <a:r>
              <a:rPr lang="ko-KR" altLang="en-US" dirty="0"/>
              <a:t>무한 </a:t>
            </a:r>
            <a:r>
              <a:rPr lang="ko-KR" altLang="en-US" dirty="0" smtClean="0"/>
              <a:t>루프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응용프로그램이 </a:t>
            </a:r>
            <a:r>
              <a:rPr lang="ko-KR" altLang="en-US" dirty="0"/>
              <a:t>종료 될 때까지 계속 </a:t>
            </a:r>
            <a:r>
              <a:rPr lang="ko-KR" altLang="en-US" dirty="0" smtClean="0"/>
              <a:t>작동</a:t>
            </a:r>
            <a:endParaRPr lang="en-US" altLang="ko-KR" dirty="0" smtClean="0"/>
          </a:p>
          <a:p>
            <a:pPr lvl="1"/>
            <a:r>
              <a:rPr lang="ko-KR" altLang="en-US" dirty="0"/>
              <a:t>모든 </a:t>
            </a:r>
            <a:r>
              <a:rPr lang="en-US" altLang="ko-KR" dirty="0"/>
              <a:t>GUI </a:t>
            </a:r>
            <a:r>
              <a:rPr lang="ko-KR" altLang="en-US" dirty="0" smtClean="0"/>
              <a:t>응용프로그램에서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Terminate </a:t>
            </a:r>
            <a:r>
              <a:rPr lang="ko-KR" altLang="en-US" dirty="0" smtClean="0"/>
              <a:t>이벤트인 경우 응용프로그램 종료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QApplication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객체의 </a:t>
            </a:r>
            <a:r>
              <a:rPr lang="en-US" altLang="ko-KR" dirty="0" smtClean="0"/>
              <a:t>.exec()</a:t>
            </a:r>
            <a:r>
              <a:rPr lang="ko-KR" altLang="en-US" dirty="0" smtClean="0"/>
              <a:t>를 호출함으로써 이벤트 루프를 실행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이벤트에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의해 응답 작업이 실행되려면 </a:t>
            </a:r>
            <a:r>
              <a:rPr lang="ko-KR" altLang="en-US" dirty="0"/>
              <a:t>실행하려는 작업과 이벤트를 </a:t>
            </a:r>
            <a:r>
              <a:rPr lang="ko-KR" altLang="en-US" dirty="0" smtClean="0"/>
              <a:t>연결해야 함</a:t>
            </a:r>
            <a:r>
              <a:rPr lang="en-US" altLang="ko-KR" dirty="0" smtClean="0"/>
              <a:t>(</a:t>
            </a:r>
            <a:r>
              <a:rPr lang="ko-KR" altLang="en-US" dirty="0" smtClean="0"/>
              <a:t>시그널 및 슬롯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4551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78107" y="593086"/>
            <a:ext cx="8911687" cy="1280890"/>
          </a:xfrm>
        </p:spPr>
        <p:txBody>
          <a:bodyPr/>
          <a:lstStyle/>
          <a:p>
            <a:r>
              <a:rPr lang="en-US" altLang="ko-KR" dirty="0" err="1"/>
              <a:t>PyQt</a:t>
            </a:r>
            <a:r>
              <a:rPr lang="en-US" altLang="ko-KR" dirty="0"/>
              <a:t> GUI </a:t>
            </a:r>
            <a:r>
              <a:rPr lang="ko-KR" altLang="en-US" dirty="0"/>
              <a:t>응용프로그램의 중요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78473" y="1873976"/>
            <a:ext cx="8915400" cy="3777622"/>
          </a:xfrm>
        </p:spPr>
        <p:txBody>
          <a:bodyPr/>
          <a:lstStyle/>
          <a:p>
            <a:r>
              <a:rPr lang="ko-KR" altLang="en-US" dirty="0"/>
              <a:t>신호 및 </a:t>
            </a:r>
            <a:r>
              <a:rPr lang="ko-KR" altLang="en-US" dirty="0" smtClean="0"/>
              <a:t>슬롯</a:t>
            </a:r>
            <a:r>
              <a:rPr lang="en-US" altLang="ko-KR" dirty="0" smtClean="0"/>
              <a:t>(Signal &amp; Slot)</a:t>
            </a:r>
            <a:endParaRPr lang="ko-KR" altLang="en-US" dirty="0"/>
          </a:p>
          <a:p>
            <a:pPr lvl="1"/>
            <a:r>
              <a:rPr lang="ko-KR" altLang="en-US" dirty="0"/>
              <a:t>위젯은 </a:t>
            </a:r>
            <a:r>
              <a:rPr lang="ko-KR" altLang="en-US" b="1" dirty="0"/>
              <a:t>이벤트 캐처</a:t>
            </a:r>
            <a:r>
              <a:rPr lang="ko-KR" altLang="en-US" dirty="0"/>
              <a:t> </a:t>
            </a:r>
            <a:r>
              <a:rPr lang="ko-KR" altLang="en-US" dirty="0" smtClean="0"/>
              <a:t>역할 수행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위젯</a:t>
            </a:r>
            <a:r>
              <a:rPr lang="ko-KR" altLang="en-US" dirty="0"/>
              <a:t>은</a:t>
            </a:r>
            <a:r>
              <a:rPr lang="ko-KR" altLang="en-US" dirty="0" smtClean="0"/>
              <a:t> </a:t>
            </a:r>
            <a:r>
              <a:rPr lang="ko-KR" altLang="en-US" dirty="0"/>
              <a:t>마우스 클릭</a:t>
            </a:r>
            <a:r>
              <a:rPr lang="en-US" altLang="ko-KR" dirty="0"/>
              <a:t>, </a:t>
            </a:r>
            <a:r>
              <a:rPr lang="ko-KR" altLang="en-US" dirty="0"/>
              <a:t>키 누르기 등과 같은 특정 수의 이벤트를 포착 </a:t>
            </a:r>
            <a:r>
              <a:rPr lang="ko-KR" altLang="en-US" dirty="0" smtClean="0"/>
              <a:t> 가능</a:t>
            </a:r>
            <a:endParaRPr lang="en-US" altLang="ko-KR" dirty="0" smtClean="0"/>
          </a:p>
          <a:p>
            <a:pPr lvl="1"/>
            <a:r>
              <a:rPr lang="ko-KR" altLang="en-US" dirty="0"/>
              <a:t>이벤트에 대한 응답으로 위젯은 항상 상태 변경을 알리는 일종의 </a:t>
            </a:r>
            <a:r>
              <a:rPr lang="ko-KR" altLang="en-US" dirty="0" smtClean="0"/>
              <a:t>메시지인</a:t>
            </a:r>
            <a:r>
              <a:rPr lang="ko-KR" altLang="en-US" dirty="0"/>
              <a:t> </a:t>
            </a:r>
            <a:r>
              <a:rPr lang="ko-KR" altLang="en-US" b="1" dirty="0" smtClean="0"/>
              <a:t>신호</a:t>
            </a:r>
            <a:r>
              <a:rPr lang="ko-KR" altLang="en-US" dirty="0" smtClean="0"/>
              <a:t>를 </a:t>
            </a:r>
            <a:r>
              <a:rPr lang="ko-KR" altLang="en-US" dirty="0"/>
              <a:t>내 </a:t>
            </a:r>
            <a:r>
              <a:rPr lang="ko-KR" altLang="en-US" dirty="0" smtClean="0"/>
              <a:t>보냄</a:t>
            </a:r>
            <a:endParaRPr lang="en-US" altLang="ko-KR" dirty="0" smtClean="0"/>
          </a:p>
          <a:p>
            <a:pPr lvl="1"/>
            <a:r>
              <a:rPr lang="ko-KR" altLang="en-US" dirty="0"/>
              <a:t>신호가 동작을 </a:t>
            </a:r>
            <a:r>
              <a:rPr lang="ko-KR" altLang="en-US" dirty="0" smtClean="0"/>
              <a:t>실행하게 하려면 </a:t>
            </a:r>
            <a:r>
              <a:rPr lang="ko-KR" altLang="en-US" dirty="0"/>
              <a:t>신호를 </a:t>
            </a:r>
            <a:r>
              <a:rPr lang="ko-KR" altLang="en-US" b="1" dirty="0" smtClean="0"/>
              <a:t>슬롯</a:t>
            </a:r>
            <a:r>
              <a:rPr lang="ko-KR" altLang="en-US" dirty="0" smtClean="0"/>
              <a:t>에 연결</a:t>
            </a:r>
            <a:endParaRPr lang="en-US" altLang="ko-KR" dirty="0" smtClean="0"/>
          </a:p>
          <a:p>
            <a:pPr lvl="2"/>
            <a:r>
              <a:rPr lang="ko-KR" altLang="en-US" dirty="0"/>
              <a:t>신호는 하나 또는 여러 슬롯에 연결될 수 </a:t>
            </a:r>
            <a:r>
              <a:rPr lang="ko-KR" altLang="en-US" dirty="0" smtClean="0"/>
              <a:t>있음</a:t>
            </a:r>
            <a:endParaRPr lang="en-US" altLang="ko-KR" dirty="0"/>
          </a:p>
          <a:p>
            <a:pPr lvl="2"/>
            <a:r>
              <a:rPr lang="ko-KR" altLang="en-US" dirty="0"/>
              <a:t>신호는 다른 신호에 연결될 수도 </a:t>
            </a:r>
            <a:r>
              <a:rPr lang="ko-KR" altLang="en-US" dirty="0" smtClean="0"/>
              <a:t>있음</a:t>
            </a:r>
            <a:endParaRPr lang="en-US" altLang="ko-KR" dirty="0"/>
          </a:p>
          <a:p>
            <a:pPr lvl="2"/>
            <a:r>
              <a:rPr lang="ko-KR" altLang="en-US" dirty="0"/>
              <a:t>슬롯은 하나 또는 여러 신호에 연결될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Widget.signal.connect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slot_function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pPr lvl="3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7391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78107" y="593086"/>
            <a:ext cx="8911687" cy="1280890"/>
          </a:xfrm>
        </p:spPr>
        <p:txBody>
          <a:bodyPr/>
          <a:lstStyle/>
          <a:p>
            <a:r>
              <a:rPr lang="en-US" altLang="ko-KR" dirty="0" err="1"/>
              <a:t>PyQt</a:t>
            </a:r>
            <a:r>
              <a:rPr lang="en-US" altLang="ko-KR" dirty="0"/>
              <a:t> GUI </a:t>
            </a:r>
            <a:r>
              <a:rPr lang="ko-KR" altLang="en-US" dirty="0"/>
              <a:t>응용프로그램의 중요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82530" y="1656262"/>
            <a:ext cx="8915400" cy="3777622"/>
          </a:xfrm>
        </p:spPr>
        <p:txBody>
          <a:bodyPr/>
          <a:lstStyle/>
          <a:p>
            <a:r>
              <a:rPr lang="ko-KR" altLang="en-US" dirty="0"/>
              <a:t>신호 및 </a:t>
            </a:r>
            <a:r>
              <a:rPr lang="ko-KR" altLang="en-US" dirty="0" smtClean="0"/>
              <a:t>슬롯 설정 예</a:t>
            </a:r>
            <a:endParaRPr lang="ko-KR" altLang="en-US" dirty="0"/>
          </a:p>
          <a:p>
            <a:pPr lvl="3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1388" y="2336353"/>
            <a:ext cx="9688241" cy="3604260"/>
          </a:xfrm>
          <a:prstGeom prst="rect">
            <a:avLst/>
          </a:prstGeom>
        </p:spPr>
        <p:txBody>
          <a:bodyPr numCol="2">
            <a:noAutofit/>
          </a:bodyPr>
          <a:lstStyle/>
          <a:p>
            <a:r>
              <a:rPr lang="en-US" altLang="ko-KR" sz="1200" dirty="0"/>
              <a:t># Filename: signals_slots.py</a:t>
            </a:r>
          </a:p>
          <a:p>
            <a:endParaRPr lang="en-US" altLang="ko-KR" sz="1200" dirty="0"/>
          </a:p>
          <a:p>
            <a:r>
              <a:rPr lang="en-US" altLang="ko-KR" sz="1200" dirty="0"/>
              <a:t>"""Signals and slots example."""</a:t>
            </a:r>
          </a:p>
          <a:p>
            <a:endParaRPr lang="en-US" altLang="ko-KR" sz="1200" dirty="0"/>
          </a:p>
          <a:p>
            <a:r>
              <a:rPr lang="en-US" altLang="ko-KR" sz="1200" dirty="0"/>
              <a:t>import sys</a:t>
            </a:r>
          </a:p>
          <a:p>
            <a:endParaRPr lang="en-US" altLang="ko-KR" sz="1200" dirty="0"/>
          </a:p>
          <a:p>
            <a:r>
              <a:rPr lang="en-US" altLang="ko-KR" sz="1200" dirty="0"/>
              <a:t>from PyQt5.QtWidgets import </a:t>
            </a:r>
            <a:r>
              <a:rPr lang="en-US" altLang="ko-KR" sz="1200" dirty="0" err="1"/>
              <a:t>QApplication</a:t>
            </a:r>
            <a:endParaRPr lang="en-US" altLang="ko-KR" sz="1200" dirty="0"/>
          </a:p>
          <a:p>
            <a:r>
              <a:rPr lang="en-US" altLang="ko-KR" sz="1200" dirty="0"/>
              <a:t>from PyQt5.QtWidgets import </a:t>
            </a:r>
            <a:r>
              <a:rPr lang="en-US" altLang="ko-KR" sz="1200" dirty="0" err="1"/>
              <a:t>QLabel</a:t>
            </a:r>
            <a:endParaRPr lang="en-US" altLang="ko-KR" sz="1200" dirty="0"/>
          </a:p>
          <a:p>
            <a:r>
              <a:rPr lang="en-US" altLang="ko-KR" sz="1200" dirty="0"/>
              <a:t>from PyQt5.QtWidgets import </a:t>
            </a:r>
            <a:r>
              <a:rPr lang="en-US" altLang="ko-KR" sz="1200" dirty="0" err="1"/>
              <a:t>QPushButton</a:t>
            </a:r>
            <a:endParaRPr lang="en-US" altLang="ko-KR" sz="1200" dirty="0"/>
          </a:p>
          <a:p>
            <a:r>
              <a:rPr lang="en-US" altLang="ko-KR" sz="1200" dirty="0"/>
              <a:t>from PyQt5.QtWidgets import </a:t>
            </a:r>
            <a:r>
              <a:rPr lang="en-US" altLang="ko-KR" sz="1200" dirty="0" err="1"/>
              <a:t>QVBoxLayout</a:t>
            </a:r>
            <a:endParaRPr lang="en-US" altLang="ko-KR" sz="1200" dirty="0"/>
          </a:p>
          <a:p>
            <a:r>
              <a:rPr lang="en-US" altLang="ko-KR" sz="1200" dirty="0"/>
              <a:t>from PyQt5.QtWidgets import </a:t>
            </a:r>
            <a:r>
              <a:rPr lang="en-US" altLang="ko-KR" sz="1200" dirty="0" err="1"/>
              <a:t>QWidget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 err="1">
                <a:solidFill>
                  <a:srgbClr val="FF0000"/>
                </a:solidFill>
              </a:rPr>
              <a:t>def</a:t>
            </a:r>
            <a:r>
              <a:rPr lang="en-US" altLang="ko-KR" sz="1200" dirty="0">
                <a:solidFill>
                  <a:srgbClr val="FF0000"/>
                </a:solidFill>
              </a:rPr>
              <a:t> greeting():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   """Slot function."""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   if </a:t>
            </a:r>
            <a:r>
              <a:rPr lang="en-US" altLang="ko-KR" sz="1200" dirty="0" err="1">
                <a:solidFill>
                  <a:srgbClr val="FF0000"/>
                </a:solidFill>
              </a:rPr>
              <a:t>msg.text</a:t>
            </a:r>
            <a:r>
              <a:rPr lang="en-US" altLang="ko-KR" sz="1200" dirty="0">
                <a:solidFill>
                  <a:srgbClr val="FF0000"/>
                </a:solidFill>
              </a:rPr>
              <a:t>():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       </a:t>
            </a:r>
            <a:r>
              <a:rPr lang="en-US" altLang="ko-KR" sz="1200" dirty="0" err="1">
                <a:solidFill>
                  <a:srgbClr val="FF0000"/>
                </a:solidFill>
              </a:rPr>
              <a:t>msg.setText</a:t>
            </a:r>
            <a:r>
              <a:rPr lang="en-US" altLang="ko-KR" sz="1200" dirty="0">
                <a:solidFill>
                  <a:srgbClr val="FF0000"/>
                </a:solidFill>
              </a:rPr>
              <a:t>("")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   else: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       </a:t>
            </a:r>
            <a:r>
              <a:rPr lang="en-US" altLang="ko-KR" sz="1200" dirty="0" err="1">
                <a:solidFill>
                  <a:srgbClr val="FF0000"/>
                </a:solidFill>
              </a:rPr>
              <a:t>msg.setText</a:t>
            </a:r>
            <a:r>
              <a:rPr lang="en-US" altLang="ko-KR" sz="1200" dirty="0">
                <a:solidFill>
                  <a:srgbClr val="FF0000"/>
                </a:solidFill>
              </a:rPr>
              <a:t>("Hello World!")</a:t>
            </a:r>
          </a:p>
          <a:p>
            <a:endParaRPr lang="en-US" altLang="ko-KR" sz="1200" dirty="0"/>
          </a:p>
          <a:p>
            <a:r>
              <a:rPr lang="en-US" altLang="ko-KR" sz="1200" dirty="0"/>
              <a:t>app = </a:t>
            </a:r>
            <a:r>
              <a:rPr lang="en-US" altLang="ko-KR" sz="1200" dirty="0" err="1"/>
              <a:t>QApplication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sys.argv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window = </a:t>
            </a:r>
            <a:r>
              <a:rPr lang="en-US" altLang="ko-KR" sz="1200" dirty="0" err="1"/>
              <a:t>QWidget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 err="1"/>
              <a:t>window.setWindowTitle</a:t>
            </a:r>
            <a:r>
              <a:rPr lang="en-US" altLang="ko-KR" sz="1200" dirty="0"/>
              <a:t>('Signals and slots')</a:t>
            </a:r>
          </a:p>
          <a:p>
            <a:r>
              <a:rPr lang="en-US" altLang="ko-KR" sz="1200" dirty="0"/>
              <a:t>layout = </a:t>
            </a:r>
            <a:r>
              <a:rPr lang="en-US" altLang="ko-KR" sz="1200" dirty="0" err="1"/>
              <a:t>QVBoxLayout</a:t>
            </a:r>
            <a:r>
              <a:rPr lang="en-US" altLang="ko-KR" sz="1200" dirty="0"/>
              <a:t>()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btn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QPushButton</a:t>
            </a:r>
            <a:r>
              <a:rPr lang="en-US" altLang="ko-KR" sz="1200" dirty="0"/>
              <a:t>('Greet')</a:t>
            </a:r>
          </a:p>
          <a:p>
            <a:r>
              <a:rPr lang="en-US" altLang="ko-KR" sz="1200" dirty="0" err="1">
                <a:solidFill>
                  <a:srgbClr val="FF0000"/>
                </a:solidFill>
              </a:rPr>
              <a:t>btn.clicked.connect</a:t>
            </a:r>
            <a:r>
              <a:rPr lang="en-US" altLang="ko-KR" sz="1200" dirty="0">
                <a:solidFill>
                  <a:srgbClr val="FF0000"/>
                </a:solidFill>
              </a:rPr>
              <a:t>(greeting)  # Connect clicked to greeting()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layout.addWidget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 err="1"/>
              <a:t>msg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QLabel</a:t>
            </a:r>
            <a:r>
              <a:rPr lang="en-US" altLang="ko-KR" sz="1200" dirty="0"/>
              <a:t>('')</a:t>
            </a:r>
          </a:p>
          <a:p>
            <a:r>
              <a:rPr lang="en-US" altLang="ko-KR" sz="1200" dirty="0" err="1"/>
              <a:t>layout.addWidget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msg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 err="1"/>
              <a:t>window.setLayout</a:t>
            </a:r>
            <a:r>
              <a:rPr lang="en-US" altLang="ko-KR" sz="1200" dirty="0"/>
              <a:t>(layout)</a:t>
            </a:r>
          </a:p>
          <a:p>
            <a:r>
              <a:rPr lang="en-US" altLang="ko-KR" sz="1200" dirty="0" err="1"/>
              <a:t>window.show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 err="1" smtClean="0"/>
              <a:t>sys.exit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app.exec</a:t>
            </a:r>
            <a:r>
              <a:rPr lang="en-US" altLang="ko-KR" sz="1200" dirty="0" smtClean="0"/>
              <a:t>())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95197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96239" y="656767"/>
            <a:ext cx="8911687" cy="845462"/>
          </a:xfrm>
        </p:spPr>
        <p:txBody>
          <a:bodyPr/>
          <a:lstStyle/>
          <a:p>
            <a:r>
              <a:rPr lang="en-US" altLang="ko-KR" b="1" dirty="0"/>
              <a:t>Python </a:t>
            </a:r>
            <a:r>
              <a:rPr lang="ko-KR" altLang="en-US" b="1" dirty="0"/>
              <a:t>및 </a:t>
            </a:r>
            <a:r>
              <a:rPr lang="en-US" altLang="ko-KR" b="1" dirty="0" err="1"/>
              <a:t>PyQt</a:t>
            </a:r>
            <a:r>
              <a:rPr lang="ko-KR" altLang="en-US" b="1" dirty="0"/>
              <a:t>로 계산기 </a:t>
            </a:r>
            <a:r>
              <a:rPr lang="ko-KR" altLang="en-US" b="1" dirty="0" smtClean="0"/>
              <a:t>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40125" y="1632855"/>
            <a:ext cx="9287103" cy="4822373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MVC (Model-View-Controller) </a:t>
            </a:r>
            <a:r>
              <a:rPr lang="ko-KR" altLang="en-US" dirty="0"/>
              <a:t>디자인 패턴을 사용하여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계산기를 개발</a:t>
            </a:r>
            <a:endParaRPr lang="en-US" altLang="ko-KR" dirty="0" smtClean="0"/>
          </a:p>
          <a:p>
            <a:r>
              <a:rPr lang="ko-KR" altLang="en-US" dirty="0"/>
              <a:t>각각 다른 역할을 가진 세 개의 코드 </a:t>
            </a:r>
            <a:r>
              <a:rPr lang="ko-KR" altLang="en-US" dirty="0" smtClean="0"/>
              <a:t>그룹</a:t>
            </a:r>
            <a:endParaRPr lang="en-US" altLang="ko-KR" dirty="0" smtClean="0"/>
          </a:p>
          <a:p>
            <a:pPr lvl="1"/>
            <a:r>
              <a:rPr lang="ko-KR" altLang="en-US" b="1" dirty="0" smtClean="0"/>
              <a:t>모델</a:t>
            </a:r>
            <a:r>
              <a:rPr lang="en-US" altLang="ko-KR" b="1" dirty="0" smtClean="0"/>
              <a:t>(Model)</a:t>
            </a:r>
          </a:p>
          <a:p>
            <a:pPr lvl="2"/>
            <a:r>
              <a:rPr lang="ko-KR" altLang="en-US" dirty="0" smtClean="0"/>
              <a:t>응용프로그램의</a:t>
            </a:r>
            <a:r>
              <a:rPr lang="ko-KR" altLang="en-US" dirty="0"/>
              <a:t> 비즈니스 </a:t>
            </a:r>
            <a:r>
              <a:rPr lang="ko-KR" altLang="en-US" dirty="0" err="1"/>
              <a:t>로직을</a:t>
            </a:r>
            <a:r>
              <a:rPr lang="ko-KR" altLang="en-US" dirty="0"/>
              <a:t>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핵심 </a:t>
            </a:r>
            <a:r>
              <a:rPr lang="ko-KR" altLang="en-US" dirty="0"/>
              <a:t>기능과 </a:t>
            </a:r>
            <a:r>
              <a:rPr lang="ko-KR" altLang="en-US" dirty="0" smtClean="0"/>
              <a:t>데이터 포함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계산기 응용프로그램의 </a:t>
            </a:r>
            <a:r>
              <a:rPr lang="ko-KR" altLang="en-US" dirty="0"/>
              <a:t>경우 모델이 계산을 </a:t>
            </a:r>
            <a:r>
              <a:rPr lang="ko-KR" altLang="en-US" dirty="0" smtClean="0"/>
              <a:t>처리</a:t>
            </a:r>
            <a:endParaRPr lang="en-US" altLang="ko-KR" dirty="0"/>
          </a:p>
          <a:p>
            <a:pPr lvl="1"/>
            <a:r>
              <a:rPr lang="ko-KR" altLang="en-US" b="1" dirty="0" smtClean="0"/>
              <a:t>보기</a:t>
            </a:r>
            <a:r>
              <a:rPr lang="en-US" altLang="ko-KR" b="1" dirty="0" smtClean="0"/>
              <a:t>(View)</a:t>
            </a:r>
          </a:p>
          <a:p>
            <a:pPr lvl="2"/>
            <a:r>
              <a:rPr lang="ko-KR" altLang="en-US" dirty="0" smtClean="0"/>
              <a:t>앱의 </a:t>
            </a:r>
            <a:r>
              <a:rPr lang="en-US" altLang="ko-KR" dirty="0"/>
              <a:t>GUI</a:t>
            </a:r>
            <a:r>
              <a:rPr lang="ko-KR" altLang="en-US" dirty="0"/>
              <a:t>를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최종 </a:t>
            </a:r>
            <a:r>
              <a:rPr lang="ko-KR" altLang="en-US" dirty="0"/>
              <a:t>사용자가 </a:t>
            </a:r>
            <a:r>
              <a:rPr lang="ko-KR" altLang="en-US" dirty="0" smtClean="0"/>
              <a:t>응용프로그램과 </a:t>
            </a:r>
            <a:r>
              <a:rPr lang="ko-KR" altLang="en-US" dirty="0"/>
              <a:t>상호 작용하는 데 필요한 모든 위젯을 </a:t>
            </a:r>
            <a:r>
              <a:rPr lang="ko-KR" altLang="en-US" dirty="0" smtClean="0"/>
              <a:t>호스팅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사용자 </a:t>
            </a:r>
            <a:r>
              <a:rPr lang="ko-KR" altLang="en-US" dirty="0"/>
              <a:t>작업 및 </a:t>
            </a:r>
            <a:r>
              <a:rPr lang="ko-KR" altLang="en-US" dirty="0" smtClean="0"/>
              <a:t>이벤트 수신</a:t>
            </a:r>
            <a:r>
              <a:rPr lang="en-US" altLang="ko-KR" dirty="0" smtClean="0"/>
              <a:t>,</a:t>
            </a:r>
            <a:r>
              <a:rPr lang="en-US" altLang="ko-KR" dirty="0"/>
              <a:t> </a:t>
            </a:r>
            <a:r>
              <a:rPr lang="ko-KR" altLang="en-US" dirty="0"/>
              <a:t>계산기의 </a:t>
            </a:r>
            <a:r>
              <a:rPr lang="ko-KR" altLang="en-US" dirty="0" smtClean="0"/>
              <a:t>경우 보기는 </a:t>
            </a:r>
            <a:r>
              <a:rPr lang="ko-KR" altLang="en-US" dirty="0"/>
              <a:t>화면에 표시되는 </a:t>
            </a:r>
            <a:r>
              <a:rPr lang="ko-KR" altLang="en-US" dirty="0" smtClean="0"/>
              <a:t>창</a:t>
            </a:r>
            <a:endParaRPr lang="en-US" altLang="ko-KR" dirty="0"/>
          </a:p>
          <a:p>
            <a:pPr lvl="1"/>
            <a:r>
              <a:rPr lang="ko-KR" altLang="en-US" b="1" dirty="0" smtClean="0"/>
              <a:t>컨트롤러</a:t>
            </a:r>
            <a:r>
              <a:rPr lang="en-US" altLang="ko-KR" b="1" dirty="0" smtClean="0"/>
              <a:t>(Controller)</a:t>
            </a:r>
          </a:p>
          <a:p>
            <a:pPr lvl="2"/>
            <a:r>
              <a:rPr lang="ko-KR" altLang="en-US" dirty="0" smtClean="0"/>
              <a:t>모델과 </a:t>
            </a:r>
            <a:r>
              <a:rPr lang="ko-KR" altLang="en-US" dirty="0"/>
              <a:t>뷰를 연결하여 </a:t>
            </a:r>
            <a:r>
              <a:rPr lang="ko-KR" altLang="en-US" dirty="0" smtClean="0"/>
              <a:t>응용프로그램이 작동하도록 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사용자 이벤트</a:t>
            </a:r>
            <a:r>
              <a:rPr lang="en-US" altLang="ko-KR" dirty="0" smtClean="0"/>
              <a:t>(</a:t>
            </a:r>
            <a:r>
              <a:rPr lang="ko-KR" altLang="en-US" dirty="0"/>
              <a:t>또는 요청</a:t>
            </a:r>
            <a:r>
              <a:rPr lang="en-US" altLang="ko-KR" dirty="0"/>
              <a:t>)</a:t>
            </a:r>
            <a:r>
              <a:rPr lang="ko-KR" altLang="en-US" dirty="0"/>
              <a:t>가 컨트롤러로 전송되어 모델이 </a:t>
            </a:r>
            <a:r>
              <a:rPr lang="ko-KR" altLang="en-US" dirty="0" smtClean="0"/>
              <a:t>작동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모델이 요청된 결과</a:t>
            </a:r>
            <a:r>
              <a:rPr lang="en-US" altLang="ko-KR" dirty="0" smtClean="0"/>
              <a:t>(</a:t>
            </a:r>
            <a:r>
              <a:rPr lang="ko-KR" altLang="en-US" dirty="0"/>
              <a:t>또는 데이터</a:t>
            </a:r>
            <a:r>
              <a:rPr lang="en-US" altLang="ko-KR" dirty="0"/>
              <a:t>)</a:t>
            </a:r>
            <a:r>
              <a:rPr lang="ko-KR" altLang="en-US" dirty="0"/>
              <a:t>를 올바른 형식으로 전달하면 </a:t>
            </a:r>
            <a:r>
              <a:rPr lang="ko-KR" altLang="en-US" dirty="0" smtClean="0"/>
              <a:t>컨트롤러가 이를 </a:t>
            </a:r>
            <a:r>
              <a:rPr lang="ko-KR" altLang="en-US" dirty="0"/>
              <a:t>뷰로 </a:t>
            </a:r>
            <a:r>
              <a:rPr lang="ko-KR" altLang="en-US" dirty="0" smtClean="0"/>
              <a:t>전달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계산기의 </a:t>
            </a:r>
            <a:r>
              <a:rPr lang="ko-KR" altLang="en-US" dirty="0"/>
              <a:t>경우 컨트롤러는 </a:t>
            </a:r>
            <a:r>
              <a:rPr lang="en-US" altLang="ko-KR" dirty="0"/>
              <a:t>GUI</a:t>
            </a:r>
            <a:r>
              <a:rPr lang="ko-KR" altLang="en-US" dirty="0"/>
              <a:t>에서 사용자 이벤트를 수신하고 모델에 계산을 수행하도록 요청하고 결과로 </a:t>
            </a:r>
            <a:r>
              <a:rPr lang="en-US" altLang="ko-KR" dirty="0"/>
              <a:t>GUI</a:t>
            </a:r>
            <a:r>
              <a:rPr lang="ko-KR" altLang="en-US" dirty="0"/>
              <a:t>를 </a:t>
            </a:r>
            <a:r>
              <a:rPr lang="ko-KR" altLang="en-US" dirty="0" smtClean="0"/>
              <a:t>업데이트함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9751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/>
              <a:t>PyQt</a:t>
            </a:r>
            <a:r>
              <a:rPr lang="ko-KR" altLang="en-US" b="1" dirty="0" smtClean="0"/>
              <a:t> 계산기 클래스 다이어그램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611086" y="4377525"/>
            <a:ext cx="2862942" cy="956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 smtClean="0"/>
              <a:t>function</a:t>
            </a:r>
          </a:p>
          <a:p>
            <a:r>
              <a:rPr lang="en-US" altLang="ko-KR" sz="1400" dirty="0" err="1" smtClean="0"/>
              <a:t>evaluateExpression</a:t>
            </a:r>
            <a:endParaRPr lang="en-US" altLang="ko-KR" sz="1400" dirty="0"/>
          </a:p>
        </p:txBody>
      </p:sp>
      <p:grpSp>
        <p:nvGrpSpPr>
          <p:cNvPr id="23" name="그룹 22"/>
          <p:cNvGrpSpPr/>
          <p:nvPr/>
        </p:nvGrpSpPr>
        <p:grpSpPr>
          <a:xfrm>
            <a:off x="4822370" y="1470550"/>
            <a:ext cx="2862942" cy="2056422"/>
            <a:chOff x="6150429" y="2514600"/>
            <a:chExt cx="2862942" cy="2131430"/>
          </a:xfrm>
        </p:grpSpPr>
        <p:sp>
          <p:nvSpPr>
            <p:cNvPr id="24" name="직사각형 23"/>
            <p:cNvSpPr/>
            <p:nvPr/>
          </p:nvSpPr>
          <p:spPr>
            <a:xfrm>
              <a:off x="6150429" y="2514601"/>
              <a:ext cx="2862942" cy="21314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285750" indent="-285750">
                <a:buFontTx/>
                <a:buChar char="-"/>
              </a:pPr>
              <a:r>
                <a:rPr lang="en-US" altLang="ko-KR" sz="1400" dirty="0" err="1" smtClean="0"/>
                <a:t>calculateResult</a:t>
              </a:r>
              <a:endParaRPr lang="en-US" altLang="ko-KR" sz="1400" dirty="0"/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/>
                <a:t>buildExpression</a:t>
              </a:r>
              <a:endParaRPr lang="en-US" altLang="ko-KR" sz="1400" dirty="0"/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 smtClean="0"/>
                <a:t>connectSignals</a:t>
              </a:r>
              <a:endParaRPr lang="en-US" altLang="ko-KR" sz="1400" dirty="0" smtClean="0"/>
            </a:p>
            <a:p>
              <a:pPr marL="285750" indent="-285750">
                <a:buFontTx/>
                <a:buChar char="-"/>
              </a:pPr>
              <a:endParaRPr lang="ko-KR" altLang="en-US" sz="14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150429" y="2514600"/>
              <a:ext cx="2862942" cy="4898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/>
                <a:t>PyCalcCtrl</a:t>
              </a:r>
              <a:endParaRPr lang="ko-KR" altLang="en-US" sz="14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150429" y="3004458"/>
              <a:ext cx="2862942" cy="6226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285750" indent="-285750">
                <a:buFontTx/>
                <a:buChar char="-"/>
              </a:pPr>
              <a:r>
                <a:rPr lang="en-US" altLang="ko-KR" sz="1400" dirty="0" smtClean="0"/>
                <a:t>model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smtClean="0"/>
                <a:t>view</a:t>
              </a:r>
              <a:endParaRPr lang="ko-KR" altLang="en-US" sz="1400" dirty="0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7772400" y="4039578"/>
            <a:ext cx="2862942" cy="2274135"/>
            <a:chOff x="6150429" y="2514600"/>
            <a:chExt cx="2862942" cy="2131430"/>
          </a:xfrm>
        </p:grpSpPr>
        <p:sp>
          <p:nvSpPr>
            <p:cNvPr id="28" name="직사각형 27"/>
            <p:cNvSpPr/>
            <p:nvPr/>
          </p:nvSpPr>
          <p:spPr>
            <a:xfrm>
              <a:off x="6150429" y="2514601"/>
              <a:ext cx="2862942" cy="21314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285750" indent="-285750">
                <a:buFontTx/>
                <a:buChar char="-"/>
              </a:pPr>
              <a:r>
                <a:rPr lang="en-US" altLang="ko-KR" sz="1400" dirty="0" err="1" smtClean="0"/>
                <a:t>createDisplay</a:t>
              </a:r>
              <a:endParaRPr lang="en-US" altLang="ko-KR" sz="1400" dirty="0" smtClean="0"/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 smtClean="0"/>
                <a:t>createButtons</a:t>
              </a:r>
              <a:endParaRPr lang="en-US" altLang="ko-KR" sz="1400" dirty="0" smtClean="0"/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 smtClean="0"/>
                <a:t>clearDisplay</a:t>
              </a:r>
              <a:endParaRPr lang="en-US" altLang="ko-KR" sz="1400" dirty="0" smtClean="0"/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 smtClean="0"/>
                <a:t>displayText</a:t>
              </a:r>
              <a:endParaRPr lang="en-US" altLang="ko-KR" sz="1400" dirty="0" smtClean="0"/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 smtClean="0"/>
                <a:t>setDisplayText</a:t>
              </a:r>
              <a:endParaRPr lang="ko-KR" altLang="en-US" sz="14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150429" y="2514600"/>
              <a:ext cx="2862942" cy="4898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/>
                <a:t>PyCalcUi</a:t>
              </a:r>
              <a:endParaRPr lang="ko-KR" altLang="en-US" sz="1400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150429" y="3004458"/>
              <a:ext cx="2862942" cy="5396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285750" indent="-285750">
                <a:buFontTx/>
                <a:buChar char="-"/>
              </a:pPr>
              <a:r>
                <a:rPr lang="en-US" altLang="ko-KR" sz="1400" dirty="0" err="1" smtClean="0"/>
                <a:t>centralWidget</a:t>
              </a:r>
              <a:endParaRPr lang="en-US" altLang="ko-KR" sz="1400" dirty="0" smtClean="0"/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 smtClean="0"/>
                <a:t>generalLayout</a:t>
              </a:r>
              <a:endParaRPr lang="ko-KR" altLang="en-US" sz="1400" dirty="0"/>
            </a:p>
          </p:txBody>
        </p:sp>
      </p:grpSp>
      <p:cxnSp>
        <p:nvCxnSpPr>
          <p:cNvPr id="32" name="직선 연결선 31"/>
          <p:cNvCxnSpPr>
            <a:stCxn id="5" idx="0"/>
            <a:endCxn id="24" idx="2"/>
          </p:cNvCxnSpPr>
          <p:nvPr/>
        </p:nvCxnSpPr>
        <p:spPr>
          <a:xfrm flipV="1">
            <a:off x="3042557" y="3526972"/>
            <a:ext cx="3211284" cy="85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29" idx="0"/>
            <a:endCxn id="24" idx="2"/>
          </p:cNvCxnSpPr>
          <p:nvPr/>
        </p:nvCxnSpPr>
        <p:spPr>
          <a:xfrm flipH="1" flipV="1">
            <a:off x="6253841" y="3526972"/>
            <a:ext cx="2950030" cy="512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다이아몬드 34"/>
          <p:cNvSpPr/>
          <p:nvPr/>
        </p:nvSpPr>
        <p:spPr>
          <a:xfrm>
            <a:off x="6169476" y="3396832"/>
            <a:ext cx="168729" cy="239485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포인트가 10개인 별 35"/>
          <p:cNvSpPr/>
          <p:nvPr/>
        </p:nvSpPr>
        <p:spPr>
          <a:xfrm>
            <a:off x="7546520" y="1288248"/>
            <a:ext cx="1796143" cy="837222"/>
          </a:xfrm>
          <a:prstGeom prst="star10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Controller</a:t>
            </a:r>
            <a:endParaRPr lang="ko-KR" altLang="en-US" dirty="0"/>
          </a:p>
        </p:txBody>
      </p:sp>
      <p:sp>
        <p:nvSpPr>
          <p:cNvPr id="41" name="포인트가 10개인 별 40"/>
          <p:cNvSpPr/>
          <p:nvPr/>
        </p:nvSpPr>
        <p:spPr>
          <a:xfrm>
            <a:off x="849086" y="3940629"/>
            <a:ext cx="1743839" cy="664516"/>
          </a:xfrm>
          <a:prstGeom prst="star10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Model</a:t>
            </a:r>
            <a:endParaRPr lang="ko-KR" altLang="en-US" dirty="0"/>
          </a:p>
        </p:txBody>
      </p:sp>
      <p:sp>
        <p:nvSpPr>
          <p:cNvPr id="42" name="포인트가 10개인 별 41"/>
          <p:cNvSpPr/>
          <p:nvPr/>
        </p:nvSpPr>
        <p:spPr>
          <a:xfrm>
            <a:off x="10080171" y="3744686"/>
            <a:ext cx="1424441" cy="740716"/>
          </a:xfrm>
          <a:prstGeom prst="star10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16321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69668" y="180047"/>
            <a:ext cx="8911687" cy="1280890"/>
          </a:xfrm>
        </p:spPr>
        <p:txBody>
          <a:bodyPr/>
          <a:lstStyle/>
          <a:p>
            <a:r>
              <a:rPr lang="ko-KR" altLang="en-US" dirty="0" smtClean="0"/>
              <a:t>기본 골격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8971" y="1460937"/>
            <a:ext cx="11342916" cy="4603531"/>
          </a:xfrm>
        </p:spPr>
        <p:txBody>
          <a:bodyPr numCol="3" spcCol="216000">
            <a:normAutofit/>
          </a:bodyPr>
          <a:lstStyle/>
          <a:p>
            <a:pPr marL="0" indent="0">
              <a:buNone/>
            </a:pPr>
            <a:r>
              <a:rPr lang="en-US" altLang="ko-KR" sz="1200" dirty="0"/>
              <a:t># Filename: pycalc.py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"""</a:t>
            </a:r>
            <a:r>
              <a:rPr lang="en-US" altLang="ko-KR" sz="1200" dirty="0" err="1"/>
              <a:t>PyCalc</a:t>
            </a:r>
            <a:r>
              <a:rPr lang="en-US" altLang="ko-KR" sz="1200" dirty="0"/>
              <a:t> is a simple calculator built using Python and PyQt5."""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import sys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# Import </a:t>
            </a:r>
            <a:r>
              <a:rPr lang="en-US" altLang="ko-KR" sz="1200" dirty="0" err="1"/>
              <a:t>QApplication</a:t>
            </a:r>
            <a:r>
              <a:rPr lang="en-US" altLang="ko-KR" sz="1200" dirty="0"/>
              <a:t> and the required widgets from PyQt5.QtWidgets</a:t>
            </a:r>
          </a:p>
          <a:p>
            <a:pPr marL="0" indent="0">
              <a:buNone/>
            </a:pPr>
            <a:r>
              <a:rPr lang="en-US" altLang="ko-KR" sz="1200" dirty="0"/>
              <a:t>from PyQt5.QtWidgets import </a:t>
            </a:r>
            <a:r>
              <a:rPr lang="en-US" altLang="ko-KR" sz="1200" dirty="0" err="1"/>
              <a:t>QApplication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from PyQt5.QtWidgets import </a:t>
            </a:r>
            <a:r>
              <a:rPr lang="en-US" altLang="ko-KR" sz="1200" dirty="0" err="1"/>
              <a:t>QMainWindow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from PyQt5.QtWidgets import </a:t>
            </a:r>
            <a:r>
              <a:rPr lang="en-US" altLang="ko-KR" sz="1200" dirty="0" err="1"/>
              <a:t>QWidget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__version__ = '0.1'</a:t>
            </a:r>
          </a:p>
          <a:p>
            <a:pPr marL="0" indent="0">
              <a:buNone/>
            </a:pPr>
            <a:r>
              <a:rPr lang="en-US" altLang="ko-KR" sz="1200" dirty="0"/>
              <a:t>__author__ = '</a:t>
            </a:r>
            <a:r>
              <a:rPr lang="en-US" altLang="ko-KR" sz="1200" dirty="0" err="1"/>
              <a:t>Leodanis</a:t>
            </a:r>
            <a:r>
              <a:rPr lang="en-US" altLang="ko-KR" sz="1200" dirty="0"/>
              <a:t> </a:t>
            </a:r>
            <a:r>
              <a:rPr lang="en-US" altLang="ko-KR" sz="1200" dirty="0" err="1"/>
              <a:t>Pozo</a:t>
            </a:r>
            <a:r>
              <a:rPr lang="en-US" altLang="ko-KR" sz="1200" dirty="0"/>
              <a:t> Ramos'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# Create a subclass of </a:t>
            </a:r>
            <a:r>
              <a:rPr lang="en-US" altLang="ko-KR" sz="1200" dirty="0" err="1"/>
              <a:t>QMainWindow</a:t>
            </a:r>
            <a:r>
              <a:rPr lang="en-US" altLang="ko-KR" sz="1200" dirty="0"/>
              <a:t> to setup the calculator's GUI</a:t>
            </a:r>
          </a:p>
          <a:p>
            <a:pPr marL="0" indent="0">
              <a:buNone/>
            </a:pPr>
            <a:r>
              <a:rPr lang="en-US" altLang="ko-KR" sz="1200" dirty="0"/>
              <a:t>class </a:t>
            </a:r>
            <a:r>
              <a:rPr lang="en-US" altLang="ko-KR" sz="1200" dirty="0" err="1"/>
              <a:t>PyCalcUi</a:t>
            </a:r>
            <a:r>
              <a:rPr lang="en-US" altLang="ko-KR" sz="1200" dirty="0"/>
              <a:t>(</a:t>
            </a:r>
            <a:r>
              <a:rPr lang="en-US" altLang="ko-KR" sz="1200" dirty="0" err="1"/>
              <a:t>QMainWindow</a:t>
            </a:r>
            <a:r>
              <a:rPr lang="en-US" altLang="ko-KR" sz="1200" dirty="0"/>
              <a:t>):</a:t>
            </a:r>
          </a:p>
          <a:p>
            <a:pPr marL="0" indent="0">
              <a:buNone/>
            </a:pPr>
            <a:r>
              <a:rPr lang="en-US" altLang="ko-KR" sz="1200" dirty="0"/>
              <a:t>    """</a:t>
            </a:r>
            <a:r>
              <a:rPr lang="en-US" altLang="ko-KR" sz="1200" dirty="0" err="1"/>
              <a:t>PyCalc's</a:t>
            </a:r>
            <a:r>
              <a:rPr lang="en-US" altLang="ko-KR" sz="1200" dirty="0"/>
              <a:t> View (GUI)."""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__(self):</a:t>
            </a:r>
          </a:p>
          <a:p>
            <a:pPr marL="0" indent="0">
              <a:buNone/>
            </a:pPr>
            <a:r>
              <a:rPr lang="en-US" altLang="ko-KR" sz="1200" dirty="0"/>
              <a:t>        """View initializer."""</a:t>
            </a:r>
          </a:p>
          <a:p>
            <a:pPr marL="0" indent="0">
              <a:buNone/>
            </a:pPr>
            <a:r>
              <a:rPr lang="en-US" altLang="ko-KR" sz="1200" dirty="0"/>
              <a:t>        super().__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__()</a:t>
            </a:r>
          </a:p>
          <a:p>
            <a:pPr marL="0" indent="0">
              <a:buNone/>
            </a:pPr>
            <a:r>
              <a:rPr lang="en-US" altLang="ko-KR" sz="1200" dirty="0"/>
              <a:t>        # Set some main window's properties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self.setWindowTitle</a:t>
            </a:r>
            <a:r>
              <a:rPr lang="en-US" altLang="ko-KR" sz="1200" dirty="0"/>
              <a:t>('</a:t>
            </a:r>
            <a:r>
              <a:rPr lang="en-US" altLang="ko-KR" sz="1200" dirty="0" err="1"/>
              <a:t>PyCalc</a:t>
            </a:r>
            <a:r>
              <a:rPr lang="en-US" altLang="ko-KR" sz="1200" dirty="0"/>
              <a:t>')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self.setFixedSize</a:t>
            </a:r>
            <a:r>
              <a:rPr lang="en-US" altLang="ko-KR" sz="1200" dirty="0"/>
              <a:t>(235, 235)</a:t>
            </a:r>
          </a:p>
          <a:p>
            <a:pPr marL="0" indent="0">
              <a:buNone/>
            </a:pPr>
            <a:r>
              <a:rPr lang="en-US" altLang="ko-KR" sz="1200" dirty="0"/>
              <a:t>        # Set the central widget</a:t>
            </a:r>
          </a:p>
          <a:p>
            <a:pPr marL="0" indent="0">
              <a:buNone/>
            </a:pPr>
            <a:r>
              <a:rPr lang="en-US" altLang="ko-KR" sz="1200" dirty="0"/>
              <a:t>        self._</a:t>
            </a:r>
            <a:r>
              <a:rPr lang="en-US" altLang="ko-KR" sz="1200" dirty="0" err="1"/>
              <a:t>centralWidget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QWidget</a:t>
            </a:r>
            <a:r>
              <a:rPr lang="en-US" altLang="ko-KR" sz="1200" dirty="0"/>
              <a:t>(self)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self.setCentralWidget</a:t>
            </a:r>
            <a:r>
              <a:rPr lang="en-US" altLang="ko-KR" sz="1200" dirty="0"/>
              <a:t>(self._</a:t>
            </a:r>
            <a:r>
              <a:rPr lang="en-US" altLang="ko-KR" sz="1200" dirty="0" err="1"/>
              <a:t>centralWidget</a:t>
            </a:r>
            <a:r>
              <a:rPr lang="en-US" altLang="ko-KR" sz="1200" dirty="0"/>
              <a:t>)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# Client code</a:t>
            </a:r>
          </a:p>
          <a:p>
            <a:pPr marL="0" indent="0">
              <a:buNone/>
            </a:pPr>
            <a:r>
              <a:rPr lang="en-US" altLang="ko-KR" sz="1200" dirty="0" err="1"/>
              <a:t>def</a:t>
            </a:r>
            <a:r>
              <a:rPr lang="en-US" altLang="ko-KR" sz="1200" dirty="0"/>
              <a:t> main():</a:t>
            </a:r>
          </a:p>
          <a:p>
            <a:pPr marL="0" indent="0">
              <a:buNone/>
            </a:pPr>
            <a:r>
              <a:rPr lang="en-US" altLang="ko-KR" sz="1200" dirty="0"/>
              <a:t>    """Main function."""</a:t>
            </a:r>
          </a:p>
          <a:p>
            <a:pPr marL="0" indent="0">
              <a:buNone/>
            </a:pPr>
            <a:r>
              <a:rPr lang="en-US" altLang="ko-KR" sz="1200" dirty="0"/>
              <a:t>    # Create an instance of </a:t>
            </a:r>
            <a:r>
              <a:rPr lang="en-US" altLang="ko-KR" sz="1200" dirty="0" err="1"/>
              <a:t>QApplication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pycalc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QApplication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sys.argv</a:t>
            </a:r>
            <a:r>
              <a:rPr lang="en-US" altLang="ko-KR" sz="1200" dirty="0"/>
              <a:t>)</a:t>
            </a:r>
          </a:p>
          <a:p>
            <a:pPr marL="0" indent="0">
              <a:buNone/>
            </a:pPr>
            <a:r>
              <a:rPr lang="en-US" altLang="ko-KR" sz="1200" dirty="0"/>
              <a:t>    # Show the calculator's GUI</a:t>
            </a:r>
          </a:p>
          <a:p>
            <a:pPr marL="0" indent="0">
              <a:buNone/>
            </a:pPr>
            <a:r>
              <a:rPr lang="en-US" altLang="ko-KR" sz="1200" dirty="0"/>
              <a:t>    view = </a:t>
            </a:r>
            <a:r>
              <a:rPr lang="en-US" altLang="ko-KR" sz="1200" dirty="0" err="1"/>
              <a:t>PyCalcUi</a:t>
            </a:r>
            <a:r>
              <a:rPr lang="en-US" altLang="ko-KR" sz="1200" dirty="0"/>
              <a:t>()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view.show</a:t>
            </a:r>
            <a:r>
              <a:rPr lang="en-US" altLang="ko-KR" sz="1200" dirty="0"/>
              <a:t>()</a:t>
            </a:r>
          </a:p>
          <a:p>
            <a:pPr marL="0" indent="0">
              <a:buNone/>
            </a:pPr>
            <a:r>
              <a:rPr lang="en-US" altLang="ko-KR" sz="1200" dirty="0"/>
              <a:t>    # Execute the calculator's main loop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 smtClean="0"/>
              <a:t>sys.exit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pycalc.exec</a:t>
            </a:r>
            <a:r>
              <a:rPr lang="en-US" altLang="ko-KR" sz="1200" dirty="0" smtClean="0"/>
              <a:t>())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if __name__ == '__main__':</a:t>
            </a:r>
          </a:p>
          <a:p>
            <a:pPr marL="0" indent="0">
              <a:buNone/>
            </a:pPr>
            <a:r>
              <a:rPr lang="en-US" altLang="ko-KR" sz="1200" dirty="0"/>
              <a:t>    main()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151412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4097" y="362853"/>
            <a:ext cx="8911687" cy="1280890"/>
          </a:xfrm>
        </p:spPr>
        <p:txBody>
          <a:bodyPr/>
          <a:lstStyle/>
          <a:p>
            <a:r>
              <a:rPr lang="ko-KR" altLang="en-US" dirty="0" smtClean="0"/>
              <a:t>뷰 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0595" y="1210126"/>
            <a:ext cx="11699891" cy="5044966"/>
          </a:xfrm>
        </p:spPr>
        <p:txBody>
          <a:bodyPr numCol="3">
            <a:noAutofit/>
          </a:bodyPr>
          <a:lstStyle/>
          <a:p>
            <a:pPr marL="0" indent="0">
              <a:buNone/>
            </a:pPr>
            <a:r>
              <a:rPr lang="en-US" altLang="ko-KR" sz="1000" dirty="0"/>
              <a:t># Create a subclass of </a:t>
            </a:r>
            <a:r>
              <a:rPr lang="en-US" altLang="ko-KR" sz="1000" dirty="0" err="1"/>
              <a:t>QMainWindow</a:t>
            </a:r>
            <a:r>
              <a:rPr lang="en-US" altLang="ko-KR" sz="1000" dirty="0"/>
              <a:t> to setup the calculator's GUI</a:t>
            </a:r>
          </a:p>
          <a:p>
            <a:pPr marL="0" indent="0">
              <a:buNone/>
            </a:pPr>
            <a:r>
              <a:rPr lang="en-US" altLang="ko-KR" sz="1000" dirty="0"/>
              <a:t>class </a:t>
            </a:r>
            <a:r>
              <a:rPr lang="en-US" altLang="ko-KR" sz="1000" dirty="0" err="1"/>
              <a:t>PyCalcUi</a:t>
            </a:r>
            <a:r>
              <a:rPr lang="en-US" altLang="ko-KR" sz="1000" dirty="0"/>
              <a:t>(</a:t>
            </a:r>
            <a:r>
              <a:rPr lang="en-US" altLang="ko-KR" sz="1000" dirty="0" err="1"/>
              <a:t>QMainWindow</a:t>
            </a:r>
            <a:r>
              <a:rPr lang="en-US" altLang="ko-KR" sz="1000" dirty="0"/>
              <a:t>):</a:t>
            </a:r>
          </a:p>
          <a:p>
            <a:pPr marL="0" indent="0">
              <a:buNone/>
            </a:pPr>
            <a:r>
              <a:rPr lang="en-US" altLang="ko-KR" sz="1000" dirty="0"/>
              <a:t>    """</a:t>
            </a:r>
            <a:r>
              <a:rPr lang="en-US" altLang="ko-KR" sz="1000" dirty="0" err="1"/>
              <a:t>PyCalc's</a:t>
            </a:r>
            <a:r>
              <a:rPr lang="en-US" altLang="ko-KR" sz="1000" dirty="0"/>
              <a:t> View (GUI)."""</a:t>
            </a:r>
          </a:p>
          <a:p>
            <a:pPr marL="0" indent="0">
              <a:buNone/>
            </a:pPr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__</a:t>
            </a:r>
            <a:r>
              <a:rPr lang="en-US" altLang="ko-KR" sz="1000" dirty="0" err="1"/>
              <a:t>init</a:t>
            </a:r>
            <a:r>
              <a:rPr lang="en-US" altLang="ko-KR" sz="1000" dirty="0"/>
              <a:t>__(self):</a:t>
            </a:r>
          </a:p>
          <a:p>
            <a:pPr marL="0" indent="0">
              <a:buNone/>
            </a:pPr>
            <a:r>
              <a:rPr lang="en-US" altLang="ko-KR" sz="1000" dirty="0"/>
              <a:t>        """View initializer."""</a:t>
            </a:r>
          </a:p>
          <a:p>
            <a:pPr marL="0" indent="0">
              <a:buNone/>
            </a:pPr>
            <a:r>
              <a:rPr lang="en-US" altLang="ko-KR" sz="1000" dirty="0"/>
              <a:t>        super().__</a:t>
            </a:r>
            <a:r>
              <a:rPr lang="en-US" altLang="ko-KR" sz="1000" dirty="0" err="1"/>
              <a:t>init</a:t>
            </a:r>
            <a:r>
              <a:rPr lang="en-US" altLang="ko-KR" sz="1000" dirty="0"/>
              <a:t>__()</a:t>
            </a:r>
          </a:p>
          <a:p>
            <a:pPr marL="0" indent="0">
              <a:buNone/>
            </a:pPr>
            <a:r>
              <a:rPr lang="en-US" altLang="ko-KR" sz="1000" dirty="0"/>
              <a:t>        # Set some main window's properties</a:t>
            </a:r>
          </a:p>
          <a:p>
            <a:pPr marL="0" indent="0">
              <a:buNone/>
            </a:pPr>
            <a:r>
              <a:rPr lang="en-US" altLang="ko-KR" sz="1000" dirty="0"/>
              <a:t>        </a:t>
            </a:r>
            <a:r>
              <a:rPr lang="en-US" altLang="ko-KR" sz="1000" dirty="0" err="1"/>
              <a:t>self.setWindowTitle</a:t>
            </a:r>
            <a:r>
              <a:rPr lang="en-US" altLang="ko-KR" sz="1000" dirty="0"/>
              <a:t>('</a:t>
            </a:r>
            <a:r>
              <a:rPr lang="en-US" altLang="ko-KR" sz="1000" dirty="0" err="1"/>
              <a:t>PyCalc</a:t>
            </a:r>
            <a:r>
              <a:rPr lang="en-US" altLang="ko-KR" sz="1000" dirty="0"/>
              <a:t>')</a:t>
            </a:r>
          </a:p>
          <a:p>
            <a:pPr marL="0" indent="0">
              <a:buNone/>
            </a:pPr>
            <a:r>
              <a:rPr lang="en-US" altLang="ko-KR" sz="1000" dirty="0"/>
              <a:t>        </a:t>
            </a:r>
            <a:r>
              <a:rPr lang="en-US" altLang="ko-KR" sz="1000" dirty="0" err="1"/>
              <a:t>self.setFixedSize</a:t>
            </a:r>
            <a:r>
              <a:rPr lang="en-US" altLang="ko-KR" sz="1000" dirty="0"/>
              <a:t>(235, 235)</a:t>
            </a:r>
          </a:p>
          <a:p>
            <a:pPr marL="0" indent="0">
              <a:buNone/>
            </a:pPr>
            <a:r>
              <a:rPr lang="en-US" altLang="ko-KR" sz="1000" dirty="0"/>
              <a:t>        # Set the central widget and the general layout</a:t>
            </a:r>
          </a:p>
          <a:p>
            <a:pPr marL="0" indent="0">
              <a:buNone/>
            </a:pPr>
            <a:r>
              <a:rPr lang="en-US" altLang="ko-KR" sz="1000" dirty="0"/>
              <a:t>        </a:t>
            </a:r>
            <a:r>
              <a:rPr lang="en-US" altLang="ko-KR" sz="1000" dirty="0" err="1"/>
              <a:t>self.generalLayout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QVBoxLayout</a:t>
            </a:r>
            <a:r>
              <a:rPr lang="en-US" altLang="ko-KR" sz="1000" dirty="0"/>
              <a:t>()</a:t>
            </a:r>
          </a:p>
          <a:p>
            <a:pPr marL="0" indent="0">
              <a:buNone/>
            </a:pPr>
            <a:r>
              <a:rPr lang="en-US" altLang="ko-KR" sz="1000" dirty="0"/>
              <a:t>        self._</a:t>
            </a:r>
            <a:r>
              <a:rPr lang="en-US" altLang="ko-KR" sz="1000" dirty="0" err="1"/>
              <a:t>centralWidget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QWidget</a:t>
            </a:r>
            <a:r>
              <a:rPr lang="en-US" altLang="ko-KR" sz="1000" dirty="0"/>
              <a:t>(self)</a:t>
            </a:r>
          </a:p>
          <a:p>
            <a:pPr marL="0" indent="0">
              <a:buNone/>
            </a:pPr>
            <a:r>
              <a:rPr lang="en-US" altLang="ko-KR" sz="1000" dirty="0"/>
              <a:t>        </a:t>
            </a:r>
            <a:r>
              <a:rPr lang="en-US" altLang="ko-KR" sz="1000" dirty="0" err="1"/>
              <a:t>self.setCentralWidget</a:t>
            </a:r>
            <a:r>
              <a:rPr lang="en-US" altLang="ko-KR" sz="1000" dirty="0"/>
              <a:t>(self._</a:t>
            </a:r>
            <a:r>
              <a:rPr lang="en-US" altLang="ko-KR" sz="1000" dirty="0" err="1"/>
              <a:t>centralWidget</a:t>
            </a:r>
            <a:r>
              <a:rPr lang="en-US" altLang="ko-KR" sz="1000" dirty="0"/>
              <a:t>)</a:t>
            </a:r>
          </a:p>
          <a:p>
            <a:pPr marL="0" indent="0">
              <a:buNone/>
            </a:pPr>
            <a:r>
              <a:rPr lang="en-US" altLang="ko-KR" sz="1000" dirty="0"/>
              <a:t>        self._</a:t>
            </a:r>
            <a:r>
              <a:rPr lang="en-US" altLang="ko-KR" sz="1000" dirty="0" err="1"/>
              <a:t>centralWidget.setLayout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self.generalLayout</a:t>
            </a:r>
            <a:r>
              <a:rPr lang="en-US" altLang="ko-KR" sz="1000" dirty="0"/>
              <a:t>)</a:t>
            </a:r>
          </a:p>
          <a:p>
            <a:pPr marL="0" indent="0">
              <a:buNone/>
            </a:pPr>
            <a:r>
              <a:rPr lang="en-US" altLang="ko-KR" sz="1000" dirty="0"/>
              <a:t>        # Create the display and the buttons</a:t>
            </a:r>
          </a:p>
          <a:p>
            <a:pPr marL="0" indent="0">
              <a:buNone/>
            </a:pPr>
            <a:r>
              <a:rPr lang="en-US" altLang="ko-KR" sz="1000" dirty="0"/>
              <a:t>        self._</a:t>
            </a:r>
            <a:r>
              <a:rPr lang="en-US" altLang="ko-KR" sz="1000" dirty="0" err="1"/>
              <a:t>createDisplay</a:t>
            </a:r>
            <a:r>
              <a:rPr lang="en-US" altLang="ko-KR" sz="1000" dirty="0"/>
              <a:t>()</a:t>
            </a:r>
          </a:p>
          <a:p>
            <a:pPr marL="0" indent="0">
              <a:buNone/>
            </a:pPr>
            <a:r>
              <a:rPr lang="en-US" altLang="ko-KR" sz="1000" dirty="0"/>
              <a:t>        self._</a:t>
            </a:r>
            <a:r>
              <a:rPr lang="en-US" altLang="ko-KR" sz="1000" dirty="0" err="1"/>
              <a:t>createButtons</a:t>
            </a:r>
            <a:r>
              <a:rPr lang="en-US" altLang="ko-KR" sz="1000" dirty="0"/>
              <a:t>()</a:t>
            </a:r>
          </a:p>
          <a:p>
            <a:pPr marL="0" indent="0">
              <a:buNone/>
            </a:pPr>
            <a:r>
              <a:rPr lang="en-US" altLang="ko-KR" sz="1000" dirty="0"/>
              <a:t>    # Snip</a:t>
            </a:r>
          </a:p>
          <a:p>
            <a:pPr marL="0" indent="0">
              <a:buNone/>
            </a:pPr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_</a:t>
            </a:r>
            <a:r>
              <a:rPr lang="en-US" altLang="ko-KR" sz="1000" dirty="0" err="1"/>
              <a:t>createDisplay</a:t>
            </a:r>
            <a:r>
              <a:rPr lang="en-US" altLang="ko-KR" sz="1000" dirty="0"/>
              <a:t>(self):</a:t>
            </a:r>
          </a:p>
          <a:p>
            <a:pPr marL="0" indent="0">
              <a:buNone/>
            </a:pPr>
            <a:r>
              <a:rPr lang="en-US" altLang="ko-KR" sz="1000" dirty="0"/>
              <a:t>        """Create the display."""</a:t>
            </a:r>
          </a:p>
          <a:p>
            <a:pPr marL="0" indent="0">
              <a:buNone/>
            </a:pPr>
            <a:r>
              <a:rPr lang="en-US" altLang="ko-KR" sz="1000" dirty="0"/>
              <a:t>        # Create the display widget</a:t>
            </a:r>
          </a:p>
          <a:p>
            <a:pPr marL="0" indent="0">
              <a:buNone/>
            </a:pPr>
            <a:r>
              <a:rPr lang="en-US" altLang="ko-KR" sz="1000" dirty="0"/>
              <a:t>        </a:t>
            </a:r>
            <a:r>
              <a:rPr lang="en-US" altLang="ko-KR" sz="1000" dirty="0" err="1"/>
              <a:t>self.display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QLineEdit</a:t>
            </a:r>
            <a:r>
              <a:rPr lang="en-US" altLang="ko-KR" sz="1000" dirty="0"/>
              <a:t>()</a:t>
            </a:r>
          </a:p>
          <a:p>
            <a:pPr marL="0" indent="0">
              <a:buNone/>
            </a:pPr>
            <a:r>
              <a:rPr lang="en-US" altLang="ko-KR" sz="1000" dirty="0"/>
              <a:t>        # Set some display's properties</a:t>
            </a:r>
          </a:p>
          <a:p>
            <a:pPr marL="0" indent="0">
              <a:buNone/>
            </a:pPr>
            <a:r>
              <a:rPr lang="en-US" altLang="ko-KR" sz="1000" dirty="0"/>
              <a:t>        </a:t>
            </a:r>
            <a:r>
              <a:rPr lang="en-US" altLang="ko-KR" sz="1000" dirty="0" err="1"/>
              <a:t>self.display.setFixedHeight</a:t>
            </a:r>
            <a:r>
              <a:rPr lang="en-US" altLang="ko-KR" sz="1000" dirty="0"/>
              <a:t>(35)</a:t>
            </a:r>
          </a:p>
          <a:p>
            <a:pPr marL="0" indent="0">
              <a:buNone/>
            </a:pPr>
            <a:r>
              <a:rPr lang="en-US" altLang="ko-KR" sz="1000" dirty="0"/>
              <a:t>        </a:t>
            </a:r>
            <a:r>
              <a:rPr lang="en-US" altLang="ko-KR" sz="1000" dirty="0" err="1"/>
              <a:t>self.display.setAlignment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Qt.AlignRight</a:t>
            </a:r>
            <a:r>
              <a:rPr lang="en-US" altLang="ko-KR" sz="1000" dirty="0"/>
              <a:t>)</a:t>
            </a:r>
          </a:p>
          <a:p>
            <a:pPr marL="0" indent="0">
              <a:buNone/>
            </a:pPr>
            <a:r>
              <a:rPr lang="en-US" altLang="ko-KR" sz="1000" dirty="0"/>
              <a:t>        </a:t>
            </a:r>
            <a:r>
              <a:rPr lang="en-US" altLang="ko-KR" sz="1000" dirty="0" err="1"/>
              <a:t>self.display.setReadOnly</a:t>
            </a:r>
            <a:r>
              <a:rPr lang="en-US" altLang="ko-KR" sz="1000" dirty="0"/>
              <a:t>(True)</a:t>
            </a:r>
          </a:p>
          <a:p>
            <a:pPr marL="0" indent="0">
              <a:buNone/>
            </a:pPr>
            <a:r>
              <a:rPr lang="en-US" altLang="ko-KR" sz="1000" dirty="0"/>
              <a:t>        # Add the display to the general layout</a:t>
            </a:r>
          </a:p>
          <a:p>
            <a:pPr marL="0" indent="0">
              <a:buNone/>
            </a:pPr>
            <a:r>
              <a:rPr lang="en-US" altLang="ko-KR" sz="1000" dirty="0"/>
              <a:t>        </a:t>
            </a:r>
            <a:r>
              <a:rPr lang="en-US" altLang="ko-KR" sz="1000" dirty="0" err="1"/>
              <a:t>self.generalLayout.addWidget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self.display</a:t>
            </a:r>
            <a:r>
              <a:rPr lang="en-US" altLang="ko-KR" sz="1000" dirty="0"/>
              <a:t>)</a:t>
            </a:r>
          </a:p>
          <a:p>
            <a:pPr marL="0" indent="0">
              <a:buNone/>
            </a:pPr>
            <a:r>
              <a:rPr lang="en-US" altLang="ko-KR" sz="1000" dirty="0"/>
              <a:t>    # Snip</a:t>
            </a:r>
          </a:p>
          <a:p>
            <a:pPr marL="0" indent="0">
              <a:buNone/>
            </a:pPr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_</a:t>
            </a:r>
            <a:r>
              <a:rPr lang="en-US" altLang="ko-KR" sz="1000" dirty="0" err="1"/>
              <a:t>createButtons</a:t>
            </a:r>
            <a:r>
              <a:rPr lang="en-US" altLang="ko-KR" sz="1000" dirty="0"/>
              <a:t>(self):</a:t>
            </a:r>
          </a:p>
          <a:p>
            <a:pPr marL="0" indent="0">
              <a:buNone/>
            </a:pPr>
            <a:r>
              <a:rPr lang="en-US" altLang="ko-KR" sz="1000" dirty="0"/>
              <a:t>        """Create the buttons."""</a:t>
            </a:r>
          </a:p>
          <a:p>
            <a:pPr marL="0" indent="0">
              <a:buNone/>
            </a:pPr>
            <a:r>
              <a:rPr lang="en-US" altLang="ko-KR" sz="1000" dirty="0"/>
              <a:t>        </a:t>
            </a:r>
            <a:r>
              <a:rPr lang="en-US" altLang="ko-KR" sz="1000" dirty="0" err="1"/>
              <a:t>self.buttons</a:t>
            </a:r>
            <a:r>
              <a:rPr lang="en-US" altLang="ko-KR" sz="1000" dirty="0"/>
              <a:t> = {}</a:t>
            </a:r>
          </a:p>
          <a:p>
            <a:pPr marL="0" indent="0">
              <a:buNone/>
            </a:pPr>
            <a:r>
              <a:rPr lang="en-US" altLang="ko-KR" sz="1000" dirty="0"/>
              <a:t>        </a:t>
            </a:r>
            <a:r>
              <a:rPr lang="en-US" altLang="ko-KR" sz="1000" dirty="0" err="1"/>
              <a:t>buttonsLayout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QGridLayout</a:t>
            </a:r>
            <a:r>
              <a:rPr lang="en-US" altLang="ko-KR" sz="1000" dirty="0"/>
              <a:t>()</a:t>
            </a:r>
          </a:p>
          <a:p>
            <a:pPr marL="0" indent="0">
              <a:buNone/>
            </a:pPr>
            <a:r>
              <a:rPr lang="en-US" altLang="ko-KR" sz="1000" dirty="0"/>
              <a:t>        # Button text | position on the </a:t>
            </a:r>
            <a:r>
              <a:rPr lang="en-US" altLang="ko-KR" sz="1000" dirty="0" err="1"/>
              <a:t>QGridLayout</a:t>
            </a:r>
            <a:endParaRPr lang="en-US" altLang="ko-KR" sz="1000" dirty="0"/>
          </a:p>
          <a:p>
            <a:pPr marL="0" indent="0">
              <a:buNone/>
            </a:pPr>
            <a:r>
              <a:rPr lang="en-US" altLang="ko-KR" sz="1000" dirty="0"/>
              <a:t>        buttons = {'7': (0, 0),</a:t>
            </a:r>
          </a:p>
          <a:p>
            <a:pPr marL="0" indent="0">
              <a:buNone/>
            </a:pPr>
            <a:r>
              <a:rPr lang="en-US" altLang="ko-KR" sz="1000" dirty="0"/>
              <a:t>                   '8': (0, 1),</a:t>
            </a:r>
          </a:p>
          <a:p>
            <a:pPr marL="0" indent="0">
              <a:buNone/>
            </a:pPr>
            <a:r>
              <a:rPr lang="en-US" altLang="ko-KR" sz="1000" dirty="0"/>
              <a:t>                   '9': (0, 2),</a:t>
            </a:r>
          </a:p>
          <a:p>
            <a:pPr marL="0" indent="0">
              <a:buNone/>
            </a:pPr>
            <a:r>
              <a:rPr lang="en-US" altLang="ko-KR" sz="1000" dirty="0"/>
              <a:t>                   '/': (0, 3),</a:t>
            </a:r>
          </a:p>
          <a:p>
            <a:pPr marL="0" indent="0">
              <a:buNone/>
            </a:pPr>
            <a:r>
              <a:rPr lang="en-US" altLang="ko-KR" sz="1000" dirty="0"/>
              <a:t>                   'C': (0, 4),</a:t>
            </a:r>
          </a:p>
          <a:p>
            <a:pPr marL="0" indent="0">
              <a:buNone/>
            </a:pPr>
            <a:r>
              <a:rPr lang="en-US" altLang="ko-KR" sz="1000" dirty="0"/>
              <a:t>                   '4': (1, 0),</a:t>
            </a:r>
          </a:p>
          <a:p>
            <a:pPr marL="0" indent="0">
              <a:buNone/>
            </a:pPr>
            <a:r>
              <a:rPr lang="en-US" altLang="ko-KR" sz="1000" dirty="0"/>
              <a:t>                   '5': (1, 1),</a:t>
            </a:r>
          </a:p>
          <a:p>
            <a:pPr marL="0" indent="0">
              <a:buNone/>
            </a:pPr>
            <a:r>
              <a:rPr lang="en-US" altLang="ko-KR" sz="1000" dirty="0"/>
              <a:t>                   '6': (1, 2),</a:t>
            </a:r>
          </a:p>
          <a:p>
            <a:pPr marL="0" indent="0">
              <a:buNone/>
            </a:pPr>
            <a:r>
              <a:rPr lang="en-US" altLang="ko-KR" sz="1000" dirty="0"/>
              <a:t>                   '*': (1, 3),</a:t>
            </a:r>
          </a:p>
          <a:p>
            <a:pPr marL="0" indent="0">
              <a:buNone/>
            </a:pPr>
            <a:r>
              <a:rPr lang="en-US" altLang="ko-KR" sz="1000" dirty="0"/>
              <a:t>                   '(': (1, 4),</a:t>
            </a:r>
          </a:p>
          <a:p>
            <a:pPr marL="0" indent="0">
              <a:buNone/>
            </a:pPr>
            <a:r>
              <a:rPr lang="en-US" altLang="ko-KR" sz="1000" dirty="0"/>
              <a:t>                   '1': (2, 0),</a:t>
            </a:r>
          </a:p>
          <a:p>
            <a:pPr marL="0" indent="0">
              <a:buNone/>
            </a:pPr>
            <a:r>
              <a:rPr lang="en-US" altLang="ko-KR" sz="1000" dirty="0"/>
              <a:t>                   '2': (2, 1),</a:t>
            </a:r>
          </a:p>
          <a:p>
            <a:pPr marL="0" indent="0">
              <a:buNone/>
            </a:pPr>
            <a:r>
              <a:rPr lang="en-US" altLang="ko-KR" sz="1000" dirty="0"/>
              <a:t>                   '3': (2, 2),</a:t>
            </a:r>
          </a:p>
          <a:p>
            <a:pPr marL="0" indent="0">
              <a:buNone/>
            </a:pPr>
            <a:r>
              <a:rPr lang="en-US" altLang="ko-KR" sz="1000" dirty="0"/>
              <a:t>                   '-': (2, 3),</a:t>
            </a:r>
          </a:p>
          <a:p>
            <a:pPr marL="0" indent="0">
              <a:buNone/>
            </a:pPr>
            <a:r>
              <a:rPr lang="en-US" altLang="ko-KR" sz="1000" dirty="0"/>
              <a:t>                   ')': (2, 4),</a:t>
            </a:r>
          </a:p>
          <a:p>
            <a:pPr marL="0" indent="0">
              <a:buNone/>
            </a:pPr>
            <a:r>
              <a:rPr lang="en-US" altLang="ko-KR" sz="1000" dirty="0"/>
              <a:t>                   '0': (3, 0),</a:t>
            </a:r>
          </a:p>
          <a:p>
            <a:pPr marL="0" indent="0">
              <a:buNone/>
            </a:pPr>
            <a:r>
              <a:rPr lang="en-US" altLang="ko-KR" sz="1000" dirty="0"/>
              <a:t>                   '00': (3, 1),</a:t>
            </a:r>
          </a:p>
          <a:p>
            <a:pPr marL="0" indent="0">
              <a:buNone/>
            </a:pPr>
            <a:r>
              <a:rPr lang="en-US" altLang="ko-KR" sz="1000" dirty="0"/>
              <a:t>                   '.': (3, 2),</a:t>
            </a:r>
          </a:p>
          <a:p>
            <a:pPr marL="0" indent="0">
              <a:buNone/>
            </a:pPr>
            <a:r>
              <a:rPr lang="en-US" altLang="ko-KR" sz="1000" dirty="0"/>
              <a:t>                   '+': (3, 3),</a:t>
            </a:r>
          </a:p>
          <a:p>
            <a:pPr marL="0" indent="0">
              <a:buNone/>
            </a:pPr>
            <a:r>
              <a:rPr lang="en-US" altLang="ko-KR" sz="1000" dirty="0"/>
              <a:t>                   '=': (3, 4),</a:t>
            </a:r>
          </a:p>
          <a:p>
            <a:pPr marL="0" indent="0">
              <a:buNone/>
            </a:pPr>
            <a:r>
              <a:rPr lang="en-US" altLang="ko-KR" sz="1000" dirty="0"/>
              <a:t>                  }</a:t>
            </a:r>
          </a:p>
          <a:p>
            <a:pPr marL="0" indent="0">
              <a:buNone/>
            </a:pPr>
            <a:r>
              <a:rPr lang="en-US" altLang="ko-KR" sz="1000" dirty="0"/>
              <a:t>        # Create the buttons and add them to the grid layout</a:t>
            </a:r>
          </a:p>
          <a:p>
            <a:pPr marL="0" indent="0">
              <a:buNone/>
            </a:pPr>
            <a:r>
              <a:rPr lang="en-US" altLang="ko-KR" sz="1000" dirty="0"/>
              <a:t>        for </a:t>
            </a:r>
            <a:r>
              <a:rPr lang="en-US" altLang="ko-KR" sz="1000" dirty="0" err="1"/>
              <a:t>btnText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pos</a:t>
            </a:r>
            <a:r>
              <a:rPr lang="en-US" altLang="ko-KR" sz="1000" dirty="0"/>
              <a:t> in </a:t>
            </a:r>
            <a:r>
              <a:rPr lang="en-US" altLang="ko-KR" sz="1000" dirty="0" err="1"/>
              <a:t>buttons.items</a:t>
            </a:r>
            <a:r>
              <a:rPr lang="en-US" altLang="ko-KR" sz="1000" dirty="0"/>
              <a:t>():</a:t>
            </a:r>
          </a:p>
          <a:p>
            <a:pPr marL="0" indent="0">
              <a:buNone/>
            </a:pPr>
            <a:r>
              <a:rPr lang="en-US" altLang="ko-KR" sz="1000" dirty="0"/>
              <a:t>            </a:t>
            </a:r>
            <a:r>
              <a:rPr lang="en-US" altLang="ko-KR" sz="1000" dirty="0" err="1"/>
              <a:t>self.buttons</a:t>
            </a:r>
            <a:r>
              <a:rPr lang="en-US" altLang="ko-KR" sz="1000" dirty="0"/>
              <a:t>[</a:t>
            </a:r>
            <a:r>
              <a:rPr lang="en-US" altLang="ko-KR" sz="1000" dirty="0" err="1"/>
              <a:t>btnText</a:t>
            </a:r>
            <a:r>
              <a:rPr lang="en-US" altLang="ko-KR" sz="1000" dirty="0"/>
              <a:t>] = </a:t>
            </a:r>
            <a:r>
              <a:rPr lang="en-US" altLang="ko-KR" sz="1000" dirty="0" err="1"/>
              <a:t>QPushButton</a:t>
            </a:r>
            <a:r>
              <a:rPr lang="en-US" altLang="ko-KR" sz="1000" dirty="0"/>
              <a:t>(</a:t>
            </a:r>
            <a:r>
              <a:rPr lang="en-US" altLang="ko-KR" sz="1000" dirty="0" err="1"/>
              <a:t>btnText</a:t>
            </a:r>
            <a:r>
              <a:rPr lang="en-US" altLang="ko-KR" sz="1000" dirty="0"/>
              <a:t>)</a:t>
            </a:r>
          </a:p>
          <a:p>
            <a:pPr marL="0" indent="0">
              <a:buNone/>
            </a:pPr>
            <a:r>
              <a:rPr lang="en-US" altLang="ko-KR" sz="1000" dirty="0"/>
              <a:t>            </a:t>
            </a:r>
            <a:r>
              <a:rPr lang="en-US" altLang="ko-KR" sz="1000" dirty="0" err="1"/>
              <a:t>self.buttons</a:t>
            </a:r>
            <a:r>
              <a:rPr lang="en-US" altLang="ko-KR" sz="1000" dirty="0"/>
              <a:t>[</a:t>
            </a:r>
            <a:r>
              <a:rPr lang="en-US" altLang="ko-KR" sz="1000" dirty="0" err="1"/>
              <a:t>btnText</a:t>
            </a:r>
            <a:r>
              <a:rPr lang="en-US" altLang="ko-KR" sz="1000" dirty="0"/>
              <a:t>].</a:t>
            </a:r>
            <a:r>
              <a:rPr lang="en-US" altLang="ko-KR" sz="1000" dirty="0" err="1"/>
              <a:t>setFixedSize</a:t>
            </a:r>
            <a:r>
              <a:rPr lang="en-US" altLang="ko-KR" sz="1000" dirty="0"/>
              <a:t>(40, 40)</a:t>
            </a:r>
          </a:p>
          <a:p>
            <a:pPr marL="0" indent="0">
              <a:buNone/>
            </a:pPr>
            <a:r>
              <a:rPr lang="en-US" altLang="ko-KR" sz="1000" dirty="0"/>
              <a:t>            </a:t>
            </a:r>
            <a:r>
              <a:rPr lang="en-US" altLang="ko-KR" sz="1000" dirty="0" err="1"/>
              <a:t>buttonsLayout.addWidget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self.buttons</a:t>
            </a:r>
            <a:r>
              <a:rPr lang="en-US" altLang="ko-KR" sz="1000" dirty="0"/>
              <a:t>[</a:t>
            </a:r>
            <a:r>
              <a:rPr lang="en-US" altLang="ko-KR" sz="1000" dirty="0" err="1"/>
              <a:t>btnText</a:t>
            </a:r>
            <a:r>
              <a:rPr lang="en-US" altLang="ko-KR" sz="1000" dirty="0"/>
              <a:t>], </a:t>
            </a:r>
            <a:r>
              <a:rPr lang="en-US" altLang="ko-KR" sz="1000" dirty="0" err="1"/>
              <a:t>pos</a:t>
            </a:r>
            <a:r>
              <a:rPr lang="en-US" altLang="ko-KR" sz="1000" dirty="0"/>
              <a:t>[0], </a:t>
            </a:r>
            <a:r>
              <a:rPr lang="en-US" altLang="ko-KR" sz="1000" dirty="0" err="1"/>
              <a:t>pos</a:t>
            </a:r>
            <a:r>
              <a:rPr lang="en-US" altLang="ko-KR" sz="1000" dirty="0"/>
              <a:t>[1])</a:t>
            </a:r>
          </a:p>
          <a:p>
            <a:pPr marL="0" indent="0">
              <a:buNone/>
            </a:pPr>
            <a:r>
              <a:rPr lang="en-US" altLang="ko-KR" sz="1000" dirty="0"/>
              <a:t>        # Add </a:t>
            </a:r>
            <a:r>
              <a:rPr lang="en-US" altLang="ko-KR" sz="1000" dirty="0" err="1"/>
              <a:t>buttonsLayout</a:t>
            </a:r>
            <a:r>
              <a:rPr lang="en-US" altLang="ko-KR" sz="1000" dirty="0"/>
              <a:t> to the general layout</a:t>
            </a:r>
          </a:p>
          <a:p>
            <a:pPr marL="0" indent="0">
              <a:buNone/>
            </a:pPr>
            <a:r>
              <a:rPr lang="en-US" altLang="ko-KR" sz="1000" dirty="0"/>
              <a:t>        </a:t>
            </a:r>
            <a:r>
              <a:rPr lang="en-US" altLang="ko-KR" sz="1000" dirty="0" err="1" smtClean="0"/>
              <a:t>self.generalLayout.addLayout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buttonsLayout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8127368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89411" y="515253"/>
            <a:ext cx="8911687" cy="1280890"/>
          </a:xfrm>
        </p:spPr>
        <p:txBody>
          <a:bodyPr/>
          <a:lstStyle/>
          <a:p>
            <a:r>
              <a:rPr lang="ko-KR" altLang="en-US" dirty="0"/>
              <a:t>기본 컨트롤러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89411" y="1796143"/>
            <a:ext cx="8915400" cy="3777622"/>
          </a:xfrm>
        </p:spPr>
        <p:txBody>
          <a:bodyPr/>
          <a:lstStyle/>
          <a:p>
            <a:r>
              <a:rPr lang="ko-KR" altLang="en-US" dirty="0"/>
              <a:t>컨트롤러 클래스는 세 가지 주요 작업을 </a:t>
            </a:r>
            <a:r>
              <a:rPr lang="ko-KR" altLang="en-US" dirty="0" smtClean="0"/>
              <a:t>수행</a:t>
            </a:r>
            <a:endParaRPr lang="en-US" altLang="ko-KR" dirty="0"/>
          </a:p>
          <a:p>
            <a:pPr lvl="1"/>
            <a:r>
              <a:rPr lang="en-US" altLang="ko-KR" dirty="0"/>
              <a:t>GUI</a:t>
            </a:r>
            <a:r>
              <a:rPr lang="ko-KR" altLang="en-US" dirty="0"/>
              <a:t>의 공용 인터페이스에 액세스</a:t>
            </a:r>
          </a:p>
          <a:p>
            <a:pPr lvl="1"/>
            <a:r>
              <a:rPr lang="ko-KR" altLang="en-US" dirty="0"/>
              <a:t>수학 표현식 생성 처리</a:t>
            </a:r>
          </a:p>
          <a:p>
            <a:pPr lvl="1"/>
            <a:r>
              <a:rPr lang="ko-KR" altLang="en-US" dirty="0" smtClean="0"/>
              <a:t>버튼의 </a:t>
            </a:r>
            <a:r>
              <a:rPr lang="en-US" altLang="ko-KR" dirty="0"/>
              <a:t>clicked</a:t>
            </a:r>
            <a:r>
              <a:rPr lang="ko-KR" altLang="en-US" dirty="0"/>
              <a:t>신호를 적절한 슬롯에 </a:t>
            </a:r>
            <a:r>
              <a:rPr lang="ko-KR" altLang="en-US" dirty="0" smtClean="0"/>
              <a:t>연결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52535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52696" y="526139"/>
            <a:ext cx="8911687" cy="1280890"/>
          </a:xfrm>
        </p:spPr>
        <p:txBody>
          <a:bodyPr/>
          <a:lstStyle/>
          <a:p>
            <a:r>
              <a:rPr lang="ko-KR" altLang="en-US" dirty="0"/>
              <a:t>컨트롤러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10343" y="1807029"/>
            <a:ext cx="10080172" cy="3777622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altLang="ko-KR" sz="1200" dirty="0"/>
              <a:t># Create a Controller class to connect the GUI and the model</a:t>
            </a:r>
          </a:p>
          <a:p>
            <a:pPr marL="0" indent="0">
              <a:buNone/>
            </a:pPr>
            <a:r>
              <a:rPr lang="en-US" altLang="ko-KR" sz="1200" dirty="0"/>
              <a:t>class </a:t>
            </a:r>
            <a:r>
              <a:rPr lang="en-US" altLang="ko-KR" sz="1200" dirty="0" err="1"/>
              <a:t>PyCalcCtrl</a:t>
            </a:r>
            <a:r>
              <a:rPr lang="en-US" altLang="ko-KR" sz="1200" dirty="0"/>
              <a:t>:</a:t>
            </a:r>
          </a:p>
          <a:p>
            <a:pPr marL="0" indent="0">
              <a:buNone/>
            </a:pPr>
            <a:r>
              <a:rPr lang="en-US" altLang="ko-KR" sz="1200" dirty="0"/>
              <a:t>    """</a:t>
            </a:r>
            <a:r>
              <a:rPr lang="en-US" altLang="ko-KR" sz="1200" dirty="0" err="1"/>
              <a:t>PyCalc</a:t>
            </a:r>
            <a:r>
              <a:rPr lang="en-US" altLang="ko-KR" sz="1200" dirty="0"/>
              <a:t> Controller class."""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__(self, view):</a:t>
            </a:r>
          </a:p>
          <a:p>
            <a:pPr marL="0" indent="0">
              <a:buNone/>
            </a:pPr>
            <a:r>
              <a:rPr lang="en-US" altLang="ko-KR" sz="1200" dirty="0"/>
              <a:t>        """Controller initializer."""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self._view</a:t>
            </a:r>
            <a:r>
              <a:rPr lang="en-US" altLang="ko-KR" sz="1200" dirty="0"/>
              <a:t> = view</a:t>
            </a:r>
          </a:p>
          <a:p>
            <a:pPr marL="0" indent="0">
              <a:buNone/>
            </a:pPr>
            <a:r>
              <a:rPr lang="en-US" altLang="ko-KR" sz="1200" dirty="0"/>
              <a:t>        # Connect signals and slots</a:t>
            </a:r>
          </a:p>
          <a:p>
            <a:pPr marL="0" indent="0">
              <a:buNone/>
            </a:pPr>
            <a:r>
              <a:rPr lang="en-US" altLang="ko-KR" sz="1200" dirty="0"/>
              <a:t>        self._</a:t>
            </a:r>
            <a:r>
              <a:rPr lang="en-US" altLang="ko-KR" sz="1200" dirty="0" err="1"/>
              <a:t>connectSignals</a:t>
            </a:r>
            <a:r>
              <a:rPr lang="en-US" altLang="ko-KR" sz="1200" dirty="0"/>
              <a:t>()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</a:t>
            </a:r>
            <a:r>
              <a:rPr lang="en-US" altLang="ko-KR" sz="1200" dirty="0" err="1"/>
              <a:t>buildExpression</a:t>
            </a:r>
            <a:r>
              <a:rPr lang="en-US" altLang="ko-KR" sz="1200" dirty="0"/>
              <a:t>(self, </a:t>
            </a:r>
            <a:r>
              <a:rPr lang="en-US" altLang="ko-KR" sz="1200" dirty="0" err="1"/>
              <a:t>sub_exp</a:t>
            </a:r>
            <a:r>
              <a:rPr lang="en-US" altLang="ko-KR" sz="1200" dirty="0"/>
              <a:t>):</a:t>
            </a:r>
          </a:p>
          <a:p>
            <a:pPr marL="0" indent="0">
              <a:buNone/>
            </a:pPr>
            <a:r>
              <a:rPr lang="en-US" altLang="ko-KR" sz="1200" dirty="0"/>
              <a:t>        """Build expression."""</a:t>
            </a:r>
          </a:p>
          <a:p>
            <a:pPr marL="0" indent="0">
              <a:buNone/>
            </a:pPr>
            <a:r>
              <a:rPr lang="en-US" altLang="ko-KR" sz="1200" dirty="0"/>
              <a:t>        expression = self._</a:t>
            </a:r>
            <a:r>
              <a:rPr lang="en-US" altLang="ko-KR" sz="1200" dirty="0" err="1"/>
              <a:t>view.displayText</a:t>
            </a:r>
            <a:r>
              <a:rPr lang="en-US" altLang="ko-KR" sz="1200" dirty="0"/>
              <a:t>() + </a:t>
            </a:r>
            <a:r>
              <a:rPr lang="en-US" altLang="ko-KR" sz="1200" dirty="0" err="1"/>
              <a:t>sub_exp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self._</a:t>
            </a:r>
            <a:r>
              <a:rPr lang="en-US" altLang="ko-KR" sz="1200" dirty="0" err="1"/>
              <a:t>view.setDisplayText</a:t>
            </a:r>
            <a:r>
              <a:rPr lang="en-US" altLang="ko-KR" sz="1200" dirty="0"/>
              <a:t>(expression)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</a:t>
            </a:r>
            <a:r>
              <a:rPr lang="en-US" altLang="ko-KR" sz="1200" dirty="0" err="1"/>
              <a:t>connectSignals</a:t>
            </a:r>
            <a:r>
              <a:rPr lang="en-US" altLang="ko-KR" sz="1200" dirty="0"/>
              <a:t>(self):</a:t>
            </a:r>
          </a:p>
          <a:p>
            <a:pPr marL="0" indent="0">
              <a:buNone/>
            </a:pPr>
            <a:r>
              <a:rPr lang="en-US" altLang="ko-KR" sz="1200" dirty="0"/>
              <a:t>        """Connect signals and slots."""</a:t>
            </a:r>
          </a:p>
          <a:p>
            <a:pPr marL="0" indent="0">
              <a:buNone/>
            </a:pPr>
            <a:r>
              <a:rPr lang="en-US" altLang="ko-KR" sz="1200" dirty="0"/>
              <a:t>        for </a:t>
            </a:r>
            <a:r>
              <a:rPr lang="en-US" altLang="ko-KR" sz="1200" dirty="0" err="1"/>
              <a:t>btnText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 in self._</a:t>
            </a:r>
            <a:r>
              <a:rPr lang="en-US" altLang="ko-KR" sz="1200" dirty="0" err="1"/>
              <a:t>view.buttons.items</a:t>
            </a:r>
            <a:r>
              <a:rPr lang="en-US" altLang="ko-KR" sz="1200" dirty="0"/>
              <a:t>():</a:t>
            </a:r>
          </a:p>
          <a:p>
            <a:pPr marL="0" indent="0">
              <a:buNone/>
            </a:pPr>
            <a:r>
              <a:rPr lang="en-US" altLang="ko-KR" sz="1200" dirty="0"/>
              <a:t>            if </a:t>
            </a:r>
            <a:r>
              <a:rPr lang="en-US" altLang="ko-KR" sz="1200" dirty="0" err="1"/>
              <a:t>btnText</a:t>
            </a:r>
            <a:r>
              <a:rPr lang="en-US" altLang="ko-KR" sz="1200" dirty="0"/>
              <a:t> not in {'=', 'C'}:</a:t>
            </a:r>
          </a:p>
          <a:p>
            <a:pPr marL="0" indent="0">
              <a:buNone/>
            </a:pPr>
            <a:r>
              <a:rPr lang="en-US" altLang="ko-KR" sz="1200" dirty="0"/>
              <a:t>                </a:t>
            </a:r>
            <a:r>
              <a:rPr lang="en-US" altLang="ko-KR" sz="1200" dirty="0" err="1"/>
              <a:t>btn.clicked.connect</a:t>
            </a:r>
            <a:r>
              <a:rPr lang="en-US" altLang="ko-KR" sz="1200" dirty="0"/>
              <a:t>(partial(self._</a:t>
            </a:r>
            <a:r>
              <a:rPr lang="en-US" altLang="ko-KR" sz="1200" dirty="0" err="1"/>
              <a:t>buildExpression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btnText</a:t>
            </a:r>
            <a:r>
              <a:rPr lang="en-US" altLang="ko-KR" sz="1200" dirty="0"/>
              <a:t>))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self._</a:t>
            </a:r>
            <a:r>
              <a:rPr lang="en-US" altLang="ko-KR" sz="1200" dirty="0" err="1"/>
              <a:t>view.buttons</a:t>
            </a:r>
            <a:r>
              <a:rPr lang="en-US" altLang="ko-KR" sz="1200" dirty="0"/>
              <a:t>['C'].</a:t>
            </a:r>
            <a:r>
              <a:rPr lang="en-US" altLang="ko-KR" sz="1200" dirty="0" err="1"/>
              <a:t>clicked.connect</a:t>
            </a:r>
            <a:r>
              <a:rPr lang="en-US" altLang="ko-KR" sz="1200" dirty="0"/>
              <a:t>(self._</a:t>
            </a:r>
            <a:r>
              <a:rPr lang="en-US" altLang="ko-KR" sz="1200" dirty="0" err="1"/>
              <a:t>view.clearDisplay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77544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56753" y="439053"/>
            <a:ext cx="8911687" cy="1280890"/>
          </a:xfrm>
        </p:spPr>
        <p:txBody>
          <a:bodyPr/>
          <a:lstStyle/>
          <a:p>
            <a:r>
              <a:rPr lang="ko-KR" altLang="en-US" dirty="0"/>
              <a:t>모델 구현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53040" y="1491415"/>
            <a:ext cx="8915400" cy="3777622"/>
          </a:xfrm>
        </p:spPr>
        <p:txBody>
          <a:bodyPr/>
          <a:lstStyle/>
          <a:p>
            <a:r>
              <a:rPr lang="ko-KR" altLang="en-US" dirty="0"/>
              <a:t>비즈니스 </a:t>
            </a:r>
            <a:r>
              <a:rPr lang="ko-KR" altLang="en-US" dirty="0" err="1"/>
              <a:t>로직을</a:t>
            </a:r>
            <a:r>
              <a:rPr lang="ko-KR" altLang="en-US" dirty="0"/>
              <a:t> 처리하는 </a:t>
            </a:r>
            <a:r>
              <a:rPr lang="ko-KR" altLang="en-US" dirty="0" smtClean="0"/>
              <a:t>코드</a:t>
            </a:r>
            <a:endParaRPr lang="en-US" altLang="ko-KR" dirty="0" smtClean="0"/>
          </a:p>
          <a:p>
            <a:r>
              <a:rPr lang="ko-KR" altLang="en-US" dirty="0" smtClean="0"/>
              <a:t>계산기의 경우 기본 </a:t>
            </a:r>
            <a:r>
              <a:rPr lang="ko-KR" altLang="en-US" dirty="0"/>
              <a:t>수학 </a:t>
            </a:r>
            <a:r>
              <a:rPr lang="ko-KR" altLang="en-US" dirty="0" smtClean="0"/>
              <a:t>계산 처리</a:t>
            </a:r>
            <a:endParaRPr lang="en-US" altLang="ko-KR" dirty="0" smtClean="0"/>
          </a:p>
          <a:p>
            <a:r>
              <a:rPr lang="ko-KR" altLang="en-US" dirty="0" smtClean="0"/>
              <a:t>사용자가 입력한 </a:t>
            </a:r>
            <a:r>
              <a:rPr lang="ko-KR" altLang="en-US" dirty="0"/>
              <a:t>수학 표현식을 평가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819775" y="3237712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/>
              <a:t># Create a Model to handle the calculator's operation</a:t>
            </a:r>
          </a:p>
          <a:p>
            <a:r>
              <a:rPr lang="en-US" altLang="ko-KR" sz="1400" dirty="0" err="1"/>
              <a:t>def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evaluateExpression</a:t>
            </a:r>
            <a:r>
              <a:rPr lang="en-US" altLang="ko-KR" sz="1400" dirty="0"/>
              <a:t>(expression):</a:t>
            </a:r>
          </a:p>
          <a:p>
            <a:r>
              <a:rPr lang="en-US" altLang="ko-KR" sz="1400" dirty="0"/>
              <a:t>    """Evaluate an expression."""</a:t>
            </a:r>
          </a:p>
          <a:p>
            <a:r>
              <a:rPr lang="en-US" altLang="ko-KR" sz="1400" dirty="0"/>
              <a:t>    try:</a:t>
            </a:r>
          </a:p>
          <a:p>
            <a:r>
              <a:rPr lang="en-US" altLang="ko-KR" sz="1400" dirty="0"/>
              <a:t>        result = </a:t>
            </a:r>
            <a:r>
              <a:rPr lang="en-US" altLang="ko-KR" sz="1400" dirty="0" err="1"/>
              <a:t>str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eval</a:t>
            </a:r>
            <a:r>
              <a:rPr lang="en-US" altLang="ko-KR" sz="1400" dirty="0"/>
              <a:t>(expression, {}, {}))</a:t>
            </a:r>
          </a:p>
          <a:p>
            <a:r>
              <a:rPr lang="en-US" altLang="ko-KR" sz="1400" dirty="0"/>
              <a:t>    except Exception:</a:t>
            </a:r>
          </a:p>
          <a:p>
            <a:r>
              <a:rPr lang="en-US" altLang="ko-KR" sz="1400" dirty="0"/>
              <a:t>        result = ERROR_MSG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return result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54404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그래픽 </a:t>
            </a:r>
            <a:r>
              <a:rPr lang="ko-KR" altLang="en-US" b="1" dirty="0"/>
              <a:t>사용자 </a:t>
            </a:r>
            <a:r>
              <a:rPr lang="ko-KR" altLang="en-US" b="1" dirty="0" smtClean="0"/>
              <a:t>인터페이스</a:t>
            </a:r>
            <a:r>
              <a:rPr lang="en-US" altLang="ko-KR" b="1" dirty="0" smtClean="0"/>
              <a:t>(</a:t>
            </a:r>
            <a:r>
              <a:rPr lang="en-US" altLang="ko-KR" b="1" dirty="0"/>
              <a:t>GUI)</a:t>
            </a:r>
            <a:r>
              <a:rPr lang="ko-KR" altLang="en-US" dirty="0"/>
              <a:t> 데스크톱 </a:t>
            </a:r>
            <a:r>
              <a:rPr lang="ko-KR" altLang="en-US" dirty="0" smtClean="0"/>
              <a:t>응용프로그램</a:t>
            </a:r>
            <a:r>
              <a:rPr lang="ko-KR" altLang="en-US" dirty="0"/>
              <a:t> 대한 수요는 </a:t>
            </a:r>
            <a:r>
              <a:rPr lang="ko-KR" altLang="en-US" dirty="0" smtClean="0"/>
              <a:t>여전</a:t>
            </a:r>
            <a:endParaRPr lang="en-US" altLang="ko-KR" dirty="0" smtClean="0"/>
          </a:p>
          <a:p>
            <a:r>
              <a:rPr lang="en-US" altLang="ko-KR" b="1" dirty="0" smtClean="0"/>
              <a:t>GUI</a:t>
            </a:r>
            <a:r>
              <a:rPr lang="ko-KR" altLang="en-US" b="1" dirty="0" smtClean="0"/>
              <a:t>응용프로그램구현을 가능하게 하는 </a:t>
            </a:r>
            <a:r>
              <a:rPr lang="en-US" altLang="ko-KR" b="1" dirty="0" smtClean="0"/>
              <a:t>Python </a:t>
            </a:r>
            <a:r>
              <a:rPr lang="ko-KR" altLang="en-US" b="1" dirty="0" smtClean="0"/>
              <a:t>모듈</a:t>
            </a:r>
            <a:endParaRPr lang="en-US" altLang="ko-KR" b="1" dirty="0" smtClean="0"/>
          </a:p>
          <a:p>
            <a:pPr lvl="1"/>
            <a:r>
              <a:rPr lang="en-US" altLang="ko-KR" dirty="0" err="1"/>
              <a:t>Tkinter</a:t>
            </a:r>
            <a:r>
              <a:rPr lang="en-US" altLang="ko-KR" dirty="0"/>
              <a:t> , </a:t>
            </a:r>
            <a:r>
              <a:rPr lang="en-US" altLang="ko-KR" dirty="0" err="1"/>
              <a:t>wxPython</a:t>
            </a:r>
            <a:r>
              <a:rPr lang="en-US" altLang="ko-KR" dirty="0"/>
              <a:t> , </a:t>
            </a:r>
            <a:r>
              <a:rPr lang="en-US" altLang="ko-KR" dirty="0" err="1"/>
              <a:t>PyQt</a:t>
            </a:r>
            <a:r>
              <a:rPr lang="en-US" altLang="ko-KR" dirty="0"/>
              <a:t> , PySide2 </a:t>
            </a:r>
            <a:endParaRPr lang="en-US" altLang="ko-KR" dirty="0" smtClean="0"/>
          </a:p>
          <a:p>
            <a:r>
              <a:rPr lang="ko-KR" altLang="en-US" b="1" dirty="0" smtClean="0"/>
              <a:t>다룰 내용</a:t>
            </a:r>
            <a:endParaRPr lang="en-US" altLang="ko-KR" b="1" dirty="0"/>
          </a:p>
          <a:p>
            <a:pPr lvl="1"/>
            <a:r>
              <a:rPr lang="en-US" altLang="ko-KR" dirty="0"/>
              <a:t>Python </a:t>
            </a:r>
            <a:r>
              <a:rPr lang="ko-KR" altLang="en-US" dirty="0"/>
              <a:t>및 </a:t>
            </a:r>
            <a:r>
              <a:rPr lang="en-US" altLang="ko-KR" dirty="0" err="1"/>
              <a:t>PyQt</a:t>
            </a:r>
            <a:r>
              <a:rPr lang="ko-KR" altLang="en-US" dirty="0"/>
              <a:t>로 그래픽 사용자 인터페이스 생성</a:t>
            </a:r>
          </a:p>
          <a:p>
            <a:pPr lvl="1"/>
            <a:r>
              <a:rPr lang="ko-KR" altLang="en-US" dirty="0"/>
              <a:t>사용자 이벤트를 구체적인 작업에 연결하여 </a:t>
            </a:r>
            <a:r>
              <a:rPr lang="ko-KR" altLang="en-US" dirty="0" smtClean="0"/>
              <a:t>응용프로그램에 </a:t>
            </a:r>
            <a:r>
              <a:rPr lang="ko-KR" altLang="en-US" dirty="0"/>
              <a:t>생명을 불어 </a:t>
            </a:r>
            <a:r>
              <a:rPr lang="ko-KR" altLang="en-US" dirty="0" smtClean="0"/>
              <a:t>넣는 방법</a:t>
            </a:r>
            <a:endParaRPr lang="en-US" altLang="ko-KR" dirty="0"/>
          </a:p>
          <a:p>
            <a:pPr lvl="1"/>
            <a:r>
              <a:rPr lang="ko-KR" altLang="en-US" dirty="0"/>
              <a:t>실제 문제를 해결하기 위해 모든 기능을 갖춘 </a:t>
            </a:r>
            <a:r>
              <a:rPr lang="en-US" altLang="ko-KR" dirty="0"/>
              <a:t>GUI </a:t>
            </a:r>
            <a:r>
              <a:rPr lang="ko-KR" altLang="en-US" dirty="0" smtClean="0"/>
              <a:t>응용프로그램 </a:t>
            </a:r>
            <a:r>
              <a:rPr lang="ko-KR" altLang="en-US" dirty="0"/>
              <a:t>생성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73645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87382" y="515253"/>
            <a:ext cx="8911687" cy="1280890"/>
          </a:xfrm>
        </p:spPr>
        <p:txBody>
          <a:bodyPr/>
          <a:lstStyle/>
          <a:p>
            <a:r>
              <a:rPr lang="ko-KR" altLang="en-US" dirty="0" smtClean="0"/>
              <a:t>추가 도구들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87382" y="1872343"/>
            <a:ext cx="8915400" cy="3777622"/>
          </a:xfrm>
        </p:spPr>
        <p:txBody>
          <a:bodyPr/>
          <a:lstStyle/>
          <a:p>
            <a:r>
              <a:rPr lang="en-US" altLang="ko-KR" dirty="0"/>
              <a:t>GUI </a:t>
            </a:r>
            <a:r>
              <a:rPr lang="ko-KR" altLang="en-US" dirty="0" smtClean="0"/>
              <a:t>응용프로그램을 </a:t>
            </a:r>
            <a:r>
              <a:rPr lang="ko-KR" altLang="en-US" dirty="0"/>
              <a:t>구축하는 데 </a:t>
            </a:r>
            <a:r>
              <a:rPr lang="ko-KR" altLang="en-US" dirty="0" smtClean="0"/>
              <a:t>도움이 되는 </a:t>
            </a:r>
            <a:r>
              <a:rPr lang="ko-KR" altLang="en-US" dirty="0"/>
              <a:t>매우 유용한 추가 </a:t>
            </a:r>
            <a:r>
              <a:rPr lang="ko-KR" altLang="en-US" dirty="0" smtClean="0"/>
              <a:t>도구</a:t>
            </a:r>
            <a:endParaRPr lang="en-US" altLang="ko-KR" dirty="0" smtClean="0"/>
          </a:p>
          <a:p>
            <a:pPr lvl="1"/>
            <a:r>
              <a:rPr lang="en-US" altLang="ko-KR" dirty="0" err="1"/>
              <a:t>Qt</a:t>
            </a:r>
            <a:r>
              <a:rPr lang="en-US" altLang="ko-KR" dirty="0"/>
              <a:t> </a:t>
            </a:r>
            <a:r>
              <a:rPr lang="en-US" altLang="ko-KR" dirty="0" smtClean="0"/>
              <a:t>Designer</a:t>
            </a:r>
            <a:endParaRPr lang="ko-KR" altLang="en-US" dirty="0"/>
          </a:p>
          <a:p>
            <a:pPr lvl="1"/>
            <a:r>
              <a:rPr lang="ko-KR" altLang="en-US" dirty="0"/>
              <a:t>국제화 도구 </a:t>
            </a:r>
            <a:r>
              <a:rPr lang="ko-KR" altLang="en-US" dirty="0" smtClean="0"/>
              <a:t>세트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pylupdate5:  </a:t>
            </a:r>
            <a:r>
              <a:rPr lang="ko-KR" altLang="en-US" dirty="0" smtClean="0"/>
              <a:t>번역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(.</a:t>
            </a:r>
            <a:r>
              <a:rPr lang="en-US" altLang="ko-KR" dirty="0" err="1" smtClean="0"/>
              <a:t>ts</a:t>
            </a:r>
            <a:r>
              <a:rPr lang="en-US" altLang="ko-KR" dirty="0" smtClean="0"/>
              <a:t>)</a:t>
            </a:r>
            <a:r>
              <a:rPr lang="ko-KR" altLang="en-US" dirty="0"/>
              <a:t> </a:t>
            </a:r>
            <a:r>
              <a:rPr lang="ko-KR" altLang="en-US" dirty="0" smtClean="0"/>
              <a:t>생성 및 갱신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Qt</a:t>
            </a:r>
            <a:r>
              <a:rPr lang="en-US" altLang="ko-KR" dirty="0" smtClean="0"/>
              <a:t> Linguist: </a:t>
            </a:r>
            <a:r>
              <a:rPr lang="ko-KR" altLang="en-US" dirty="0" smtClean="0"/>
              <a:t>생성된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ts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파일을 문자열의 변역으로 갱신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Qm</a:t>
            </a:r>
            <a:r>
              <a:rPr lang="ko-KR" altLang="en-US" dirty="0" smtClean="0"/>
              <a:t>파일 생성</a:t>
            </a:r>
            <a:endParaRPr lang="en-US" altLang="ko-KR" dirty="0" smtClean="0"/>
          </a:p>
          <a:p>
            <a:pPr lvl="2"/>
            <a:r>
              <a:rPr lang="en-US" altLang="ko-KR" dirty="0"/>
              <a:t>.</a:t>
            </a:r>
            <a:r>
              <a:rPr lang="en-US" altLang="ko-KR" dirty="0" err="1"/>
              <a:t>qm</a:t>
            </a:r>
            <a:r>
              <a:rPr lang="en-US" altLang="ko-KR" dirty="0"/>
              <a:t> </a:t>
            </a:r>
            <a:r>
              <a:rPr lang="ko-KR" altLang="en-US" dirty="0" smtClean="0"/>
              <a:t>파일은 응용프로그램에서 직접 사용 가능한 이진 파일</a:t>
            </a:r>
            <a:endParaRPr lang="ko-KR" altLang="en-US" dirty="0"/>
          </a:p>
          <a:p>
            <a:pPr lvl="1"/>
            <a:r>
              <a:rPr lang="en-US" altLang="ko-KR" dirty="0"/>
              <a:t>PyQt5 </a:t>
            </a:r>
            <a:r>
              <a:rPr lang="ko-KR" altLang="en-US" dirty="0"/>
              <a:t>리소스 </a:t>
            </a:r>
            <a:r>
              <a:rPr lang="ko-KR" altLang="en-US" dirty="0" smtClean="0"/>
              <a:t>시스템</a:t>
            </a:r>
            <a:endParaRPr lang="en-US" altLang="ko-KR" dirty="0" smtClean="0"/>
          </a:p>
          <a:p>
            <a:pPr lvl="2"/>
            <a:r>
              <a:rPr lang="ko-KR" altLang="en-US" dirty="0"/>
              <a:t>아이콘 및 번역 파일과 같은 리소스를 포함 하는 </a:t>
            </a:r>
            <a:r>
              <a:rPr lang="ko-KR" altLang="en-US" dirty="0" smtClean="0"/>
              <a:t>기능</a:t>
            </a:r>
            <a:endParaRPr lang="en-US" altLang="ko-KR" dirty="0" smtClean="0"/>
          </a:p>
          <a:p>
            <a:pPr lvl="2"/>
            <a:r>
              <a:rPr lang="en-US" altLang="ko-KR" dirty="0"/>
              <a:t>.</a:t>
            </a:r>
            <a:r>
              <a:rPr lang="en-US" altLang="ko-KR" dirty="0" err="1"/>
              <a:t>qrc</a:t>
            </a:r>
            <a:r>
              <a:rPr lang="ko-KR" altLang="en-US" dirty="0"/>
              <a:t>파일 </a:t>
            </a:r>
            <a:r>
              <a:rPr lang="ko-KR" altLang="en-US" dirty="0" smtClean="0"/>
              <a:t>생성 필요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pyrcc5</a:t>
            </a:r>
            <a:r>
              <a:rPr lang="ko-KR" altLang="en-US" dirty="0" smtClean="0"/>
              <a:t>를 사용하여 리소스가 포함된 </a:t>
            </a:r>
            <a:r>
              <a:rPr lang="en-US" altLang="ko-KR" dirty="0"/>
              <a:t>Python </a:t>
            </a:r>
            <a:r>
              <a:rPr lang="ko-KR" altLang="en-US" dirty="0" smtClean="0"/>
              <a:t>모듈 </a:t>
            </a:r>
            <a:r>
              <a:rPr lang="ko-KR" altLang="en-US" dirty="0"/>
              <a:t>생성 </a:t>
            </a:r>
          </a:p>
        </p:txBody>
      </p:sp>
    </p:spTree>
    <p:extLst>
      <p:ext uri="{BB962C8B-B14F-4D97-AF65-F5344CB8AC3E}">
        <p14:creationId xmlns:p14="http://schemas.microsoft.com/office/powerpoint/2010/main" val="14322916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9153" y="526139"/>
            <a:ext cx="8911687" cy="1280890"/>
          </a:xfrm>
        </p:spPr>
        <p:txBody>
          <a:bodyPr/>
          <a:lstStyle/>
          <a:p>
            <a:r>
              <a:rPr lang="ko-KR" altLang="en-US" dirty="0" smtClean="0"/>
              <a:t>결론 및 추가 읽기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09153" y="2002971"/>
            <a:ext cx="8915400" cy="3777622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Python </a:t>
            </a:r>
            <a:r>
              <a:rPr lang="ko-KR" altLang="en-US" dirty="0"/>
              <a:t>및 </a:t>
            </a:r>
            <a:r>
              <a:rPr lang="en-US" altLang="ko-KR" dirty="0" err="1"/>
              <a:t>PyQt</a:t>
            </a:r>
            <a:r>
              <a:rPr lang="ko-KR" altLang="en-US" dirty="0"/>
              <a:t>로 그래픽 사용자 인터페이스 생성</a:t>
            </a:r>
          </a:p>
          <a:p>
            <a:r>
              <a:rPr lang="ko-KR" altLang="en-US" dirty="0"/>
              <a:t>사용자 이벤트를 </a:t>
            </a:r>
            <a:r>
              <a:rPr lang="ko-KR" altLang="en-US" dirty="0" smtClean="0"/>
              <a:t>응용프로그램의 </a:t>
            </a:r>
            <a:r>
              <a:rPr lang="ko-KR" altLang="en-US" dirty="0"/>
              <a:t>구체적인 작업에 연결</a:t>
            </a:r>
          </a:p>
          <a:p>
            <a:r>
              <a:rPr lang="ko-KR" altLang="en-US" dirty="0"/>
              <a:t>실제 문제를 해결하기 위해 모든 기능을 갖춘 </a:t>
            </a:r>
            <a:r>
              <a:rPr lang="en-US" altLang="ko-KR" dirty="0"/>
              <a:t>GUI </a:t>
            </a:r>
            <a:r>
              <a:rPr lang="ko-KR" altLang="en-US" dirty="0" smtClean="0"/>
              <a:t>데스크 탑 응용프로그램 생성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추가 읽기</a:t>
            </a:r>
            <a:endParaRPr lang="en-US" altLang="ko-KR" dirty="0"/>
          </a:p>
          <a:p>
            <a:pPr lvl="1"/>
            <a:r>
              <a:rPr lang="en-US" altLang="ko-KR" dirty="0"/>
              <a:t>PyQt5 </a:t>
            </a:r>
            <a:r>
              <a:rPr lang="ko-KR" altLang="en-US" dirty="0"/>
              <a:t>문서</a:t>
            </a:r>
          </a:p>
          <a:p>
            <a:pPr lvl="1"/>
            <a:r>
              <a:rPr lang="en-US" altLang="ko-KR" dirty="0"/>
              <a:t>PyQt4 </a:t>
            </a:r>
            <a:r>
              <a:rPr lang="ko-KR" altLang="en-US" dirty="0"/>
              <a:t>문서</a:t>
            </a:r>
          </a:p>
          <a:p>
            <a:pPr lvl="1"/>
            <a:r>
              <a:rPr lang="en-US" altLang="ko-KR" dirty="0" err="1"/>
              <a:t>Qt</a:t>
            </a:r>
            <a:r>
              <a:rPr lang="en-US" altLang="ko-KR" dirty="0"/>
              <a:t> v5 </a:t>
            </a:r>
            <a:r>
              <a:rPr lang="ko-KR" altLang="en-US" dirty="0"/>
              <a:t>문서</a:t>
            </a:r>
          </a:p>
          <a:p>
            <a:pPr lvl="1"/>
            <a:r>
              <a:rPr lang="en-US" altLang="ko-KR" dirty="0" err="1"/>
              <a:t>PyQt</a:t>
            </a:r>
            <a:r>
              <a:rPr lang="en-US" altLang="ko-KR" dirty="0"/>
              <a:t> </a:t>
            </a:r>
            <a:r>
              <a:rPr lang="ko-KR" altLang="en-US" dirty="0"/>
              <a:t>위키</a:t>
            </a:r>
          </a:p>
          <a:p>
            <a:pPr lvl="1"/>
            <a:r>
              <a:rPr lang="en-US" altLang="ko-KR" dirty="0"/>
              <a:t>Python </a:t>
            </a:r>
            <a:r>
              <a:rPr lang="ko-KR" altLang="en-US" dirty="0"/>
              <a:t>및 </a:t>
            </a:r>
            <a:r>
              <a:rPr lang="en-US" altLang="ko-KR" dirty="0" err="1"/>
              <a:t>Qt</a:t>
            </a:r>
            <a:r>
              <a:rPr lang="ko-KR" altLang="en-US" dirty="0"/>
              <a:t>를 사용한 신속한 </a:t>
            </a:r>
            <a:r>
              <a:rPr lang="en-US" altLang="ko-KR" dirty="0"/>
              <a:t>GUI </a:t>
            </a:r>
            <a:r>
              <a:rPr lang="ko-KR" altLang="en-US" dirty="0"/>
              <a:t>프로그래밍</a:t>
            </a:r>
          </a:p>
          <a:p>
            <a:pPr lvl="1"/>
            <a:r>
              <a:rPr lang="en-US" altLang="ko-KR" dirty="0" err="1"/>
              <a:t>Qt</a:t>
            </a:r>
            <a:r>
              <a:rPr lang="en-US" altLang="ko-KR" dirty="0"/>
              <a:t> </a:t>
            </a:r>
            <a:r>
              <a:rPr lang="ko-KR" altLang="en-US" dirty="0"/>
              <a:t>디자이너 매뉴얼</a:t>
            </a:r>
          </a:p>
          <a:p>
            <a:pPr lvl="1"/>
            <a:r>
              <a:rPr lang="en-US" altLang="ko-KR" dirty="0" smtClean="0"/>
              <a:t>Python</a:t>
            </a:r>
            <a:r>
              <a:rPr lang="ko-KR" altLang="en-US" dirty="0" smtClean="0"/>
              <a:t>용 </a:t>
            </a:r>
            <a:r>
              <a:rPr lang="en-US" altLang="ko-KR" dirty="0" err="1"/>
              <a:t>Qt</a:t>
            </a:r>
            <a:r>
              <a:rPr lang="en-US" altLang="ko-KR" dirty="0"/>
              <a:t> ( PySide2) </a:t>
            </a:r>
            <a:r>
              <a:rPr lang="ko-KR" altLang="en-US" dirty="0"/>
              <a:t>문서</a:t>
            </a:r>
          </a:p>
        </p:txBody>
      </p:sp>
    </p:spTree>
    <p:extLst>
      <p:ext uri="{BB962C8B-B14F-4D97-AF65-F5344CB8AC3E}">
        <p14:creationId xmlns:p14="http://schemas.microsoft.com/office/powerpoint/2010/main" val="50147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PyQt</a:t>
            </a:r>
            <a:r>
              <a:rPr lang="en-US" altLang="ko-KR" b="1" dirty="0"/>
              <a:t> </a:t>
            </a:r>
            <a:r>
              <a:rPr lang="ko-KR" altLang="en-US" b="1" dirty="0" smtClean="0"/>
              <a:t>이해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PyQt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Qt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Python </a:t>
            </a:r>
            <a:r>
              <a:rPr lang="ko-KR" altLang="en-US" dirty="0" smtClean="0"/>
              <a:t>바인딩</a:t>
            </a:r>
            <a:endParaRPr lang="en-US" altLang="ko-KR" dirty="0" smtClean="0"/>
          </a:p>
          <a:p>
            <a:r>
              <a:rPr lang="en-US" altLang="ko-KR" dirty="0" err="1"/>
              <a:t>Q</a:t>
            </a:r>
            <a:r>
              <a:rPr lang="en-US" altLang="ko-KR" dirty="0" err="1" smtClean="0"/>
              <a:t>t</a:t>
            </a:r>
            <a:endParaRPr lang="en-US" altLang="ko-KR" dirty="0" smtClean="0"/>
          </a:p>
          <a:p>
            <a:pPr lvl="1"/>
            <a:r>
              <a:rPr lang="ko-KR" altLang="en-US" dirty="0"/>
              <a:t>네트워킹</a:t>
            </a:r>
            <a:r>
              <a:rPr lang="en-US" altLang="ko-KR" dirty="0"/>
              <a:t>, </a:t>
            </a:r>
            <a:r>
              <a:rPr lang="ko-KR" altLang="en-US" dirty="0"/>
              <a:t>스레드</a:t>
            </a:r>
            <a:r>
              <a:rPr lang="en-US" altLang="ko-KR" dirty="0"/>
              <a:t>, </a:t>
            </a:r>
            <a:r>
              <a:rPr lang="ko-KR" altLang="en-US" dirty="0" smtClean="0"/>
              <a:t>정규식</a:t>
            </a:r>
            <a:r>
              <a:rPr lang="en-US" altLang="ko-KR" dirty="0" smtClean="0"/>
              <a:t>, </a:t>
            </a:r>
            <a:r>
              <a:rPr lang="en-US" altLang="ko-KR" dirty="0"/>
              <a:t>SQL </a:t>
            </a:r>
            <a:r>
              <a:rPr lang="ko-KR" altLang="en-US" dirty="0"/>
              <a:t>데이터베이스</a:t>
            </a:r>
            <a:r>
              <a:rPr lang="en-US" altLang="ko-KR" dirty="0"/>
              <a:t>, SVG, OpenGL, XML </a:t>
            </a:r>
            <a:r>
              <a:rPr lang="ko-KR" altLang="en-US" dirty="0"/>
              <a:t>뿐만 아니라 그래픽 사용자 </a:t>
            </a:r>
            <a:r>
              <a:rPr lang="ko-KR" altLang="en-US" dirty="0" smtClean="0"/>
              <a:t>인터페이스</a:t>
            </a:r>
            <a:r>
              <a:rPr lang="en-US" altLang="ko-KR" dirty="0" smtClean="0"/>
              <a:t>(</a:t>
            </a:r>
            <a:r>
              <a:rPr lang="en-US" altLang="ko-KR" dirty="0"/>
              <a:t>GUI)</a:t>
            </a:r>
            <a:r>
              <a:rPr lang="ko-KR" altLang="en-US" dirty="0"/>
              <a:t>에 대한 플랫폼 독립적 추상화를 포함하는 </a:t>
            </a:r>
            <a:r>
              <a:rPr lang="en-US" altLang="ko-KR" dirty="0"/>
              <a:t>C ++</a:t>
            </a:r>
            <a:r>
              <a:rPr lang="ko-KR" altLang="en-US" dirty="0"/>
              <a:t> 라이브러리 및 개발 도구 </a:t>
            </a:r>
            <a:r>
              <a:rPr lang="ko-KR" altLang="en-US" dirty="0" smtClean="0"/>
              <a:t>세트</a:t>
            </a:r>
            <a:endParaRPr lang="en-US" altLang="ko-KR" dirty="0" smtClean="0"/>
          </a:p>
          <a:p>
            <a:r>
              <a:rPr lang="en-US" altLang="ko-KR" dirty="0" smtClean="0"/>
              <a:t>PyQt4</a:t>
            </a:r>
          </a:p>
          <a:p>
            <a:r>
              <a:rPr lang="en-US" altLang="ko-KR" dirty="0" smtClean="0"/>
              <a:t>PyQt5</a:t>
            </a:r>
          </a:p>
          <a:p>
            <a:pPr lvl="1"/>
            <a:r>
              <a:rPr lang="ko-KR" altLang="en-US" dirty="0"/>
              <a:t> </a:t>
            </a:r>
            <a:r>
              <a:rPr lang="en-US" altLang="ko-KR" dirty="0" err="1"/>
              <a:t>Qt</a:t>
            </a:r>
            <a:r>
              <a:rPr lang="en-US" altLang="ko-KR" dirty="0"/>
              <a:t> v5</a:t>
            </a:r>
            <a:r>
              <a:rPr lang="ko-KR" altLang="en-US" dirty="0"/>
              <a:t>를 기반으로 하며 그래픽 사용자 인터페이스는 물론 </a:t>
            </a:r>
            <a:r>
              <a:rPr lang="en-US" altLang="ko-KR" dirty="0"/>
              <a:t>XML </a:t>
            </a:r>
            <a:r>
              <a:rPr lang="ko-KR" altLang="en-US" dirty="0"/>
              <a:t>처리</a:t>
            </a:r>
            <a:r>
              <a:rPr lang="en-US" altLang="ko-KR" dirty="0"/>
              <a:t>, </a:t>
            </a:r>
            <a:r>
              <a:rPr lang="ko-KR" altLang="en-US" dirty="0"/>
              <a:t>네트워크 통신</a:t>
            </a:r>
            <a:r>
              <a:rPr lang="en-US" altLang="ko-KR" dirty="0"/>
              <a:t>, </a:t>
            </a:r>
            <a:r>
              <a:rPr lang="ko-KR" altLang="en-US" dirty="0"/>
              <a:t>정규식</a:t>
            </a:r>
            <a:r>
              <a:rPr lang="en-US" altLang="ko-KR" dirty="0"/>
              <a:t>, </a:t>
            </a:r>
            <a:r>
              <a:rPr lang="ko-KR" altLang="en-US" dirty="0"/>
              <a:t>스레드</a:t>
            </a:r>
            <a:r>
              <a:rPr lang="en-US" altLang="ko-KR" dirty="0"/>
              <a:t>, SQL </a:t>
            </a:r>
            <a:r>
              <a:rPr lang="ko-KR" altLang="en-US" dirty="0"/>
              <a:t>데이터베이스</a:t>
            </a:r>
            <a:r>
              <a:rPr lang="en-US" altLang="ko-KR" dirty="0"/>
              <a:t>, </a:t>
            </a:r>
            <a:r>
              <a:rPr lang="ko-KR" altLang="en-US" dirty="0"/>
              <a:t>멀티미디어</a:t>
            </a:r>
            <a:r>
              <a:rPr lang="en-US" altLang="ko-KR" dirty="0"/>
              <a:t>, </a:t>
            </a:r>
            <a:r>
              <a:rPr lang="ko-KR" altLang="en-US" dirty="0"/>
              <a:t>웹 </a:t>
            </a:r>
            <a:r>
              <a:rPr lang="ko-KR" altLang="en-US" dirty="0" err="1"/>
              <a:t>브라우징</a:t>
            </a:r>
            <a:r>
              <a:rPr lang="ko-KR" altLang="en-US" dirty="0"/>
              <a:t> 및 </a:t>
            </a:r>
            <a:r>
              <a:rPr lang="en-US" altLang="ko-KR" dirty="0" err="1"/>
              <a:t>Qt</a:t>
            </a:r>
            <a:r>
              <a:rPr lang="ko-KR" altLang="en-US" dirty="0"/>
              <a:t>에서 사용할 </a:t>
            </a:r>
            <a:r>
              <a:rPr lang="ko-KR" altLang="en-US" dirty="0" smtClean="0"/>
              <a:t>수 있는 </a:t>
            </a:r>
            <a:r>
              <a:rPr lang="ko-KR" altLang="en-US" dirty="0"/>
              <a:t>기타 기술을 다루는 클래스를 포함</a:t>
            </a:r>
          </a:p>
        </p:txBody>
      </p:sp>
    </p:spTree>
    <p:extLst>
      <p:ext uri="{BB962C8B-B14F-4D97-AF65-F5344CB8AC3E}">
        <p14:creationId xmlns:p14="http://schemas.microsoft.com/office/powerpoint/2010/main" val="1364491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PyQt</a:t>
            </a:r>
            <a:r>
              <a:rPr lang="en-US" altLang="ko-KR" b="1" dirty="0"/>
              <a:t> </a:t>
            </a:r>
            <a:r>
              <a:rPr lang="ko-KR" altLang="en-US" b="1" dirty="0"/>
              <a:t>이해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44926" y="1730828"/>
            <a:ext cx="8915400" cy="444137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err="1"/>
              <a:t>Qt</a:t>
            </a:r>
            <a:r>
              <a:rPr lang="en-US" altLang="ko-KR" dirty="0"/>
              <a:t> for Python Modules</a:t>
            </a:r>
          </a:p>
          <a:p>
            <a:pPr lvl="1"/>
            <a:r>
              <a:rPr lang="en-US" altLang="ko-KR" dirty="0"/>
              <a:t>Basic </a:t>
            </a:r>
            <a:r>
              <a:rPr lang="en-US" altLang="ko-KR" dirty="0" smtClean="0"/>
              <a:t>modules</a:t>
            </a:r>
          </a:p>
          <a:p>
            <a:pPr lvl="2"/>
            <a:r>
              <a:rPr lang="en-US" altLang="ko-KR" dirty="0" err="1" smtClean="0"/>
              <a:t>Qt</a:t>
            </a:r>
            <a:r>
              <a:rPr lang="en-US" altLang="ko-KR" dirty="0" smtClean="0"/>
              <a:t> Core</a:t>
            </a:r>
          </a:p>
          <a:p>
            <a:pPr lvl="2"/>
            <a:r>
              <a:rPr lang="en-US" altLang="ko-KR" dirty="0" err="1" smtClean="0"/>
              <a:t>Qt</a:t>
            </a:r>
            <a:r>
              <a:rPr lang="en-US" altLang="ko-KR" dirty="0" smtClean="0"/>
              <a:t> GUI</a:t>
            </a:r>
          </a:p>
          <a:p>
            <a:pPr lvl="2"/>
            <a:r>
              <a:rPr lang="en-US" altLang="ko-KR" dirty="0" err="1" smtClean="0"/>
              <a:t>Qt</a:t>
            </a:r>
            <a:r>
              <a:rPr lang="en-US" altLang="ko-KR" dirty="0" smtClean="0"/>
              <a:t> Widgets</a:t>
            </a:r>
            <a:endParaRPr lang="en-US" altLang="ko-KR" dirty="0"/>
          </a:p>
          <a:p>
            <a:pPr lvl="1"/>
            <a:r>
              <a:rPr lang="en-US" altLang="ko-KR" dirty="0"/>
              <a:t>QML and </a:t>
            </a:r>
            <a:r>
              <a:rPr lang="en-US" altLang="ko-KR" dirty="0" err="1"/>
              <a:t>Qt</a:t>
            </a:r>
            <a:r>
              <a:rPr lang="en-US" altLang="ko-KR" dirty="0"/>
              <a:t> Quick</a:t>
            </a:r>
          </a:p>
          <a:p>
            <a:pPr lvl="1"/>
            <a:r>
              <a:rPr lang="en-US" altLang="ko-KR" dirty="0"/>
              <a:t>Data </a:t>
            </a:r>
            <a:r>
              <a:rPr lang="en-US" altLang="ko-KR" dirty="0" smtClean="0"/>
              <a:t>visualization</a:t>
            </a:r>
          </a:p>
          <a:p>
            <a:pPr lvl="2"/>
            <a:r>
              <a:rPr lang="en-US" altLang="ko-KR" dirty="0" err="1" smtClean="0"/>
              <a:t>Qt</a:t>
            </a:r>
            <a:r>
              <a:rPr lang="en-US" altLang="ko-KR" dirty="0" smtClean="0"/>
              <a:t> Charts</a:t>
            </a:r>
          </a:p>
          <a:p>
            <a:pPr lvl="2"/>
            <a:r>
              <a:rPr lang="en-US" altLang="ko-KR" dirty="0" err="1" smtClean="0"/>
              <a:t>Qt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DataVisualization</a:t>
            </a:r>
            <a:endParaRPr lang="en-US" altLang="ko-KR" dirty="0"/>
          </a:p>
          <a:p>
            <a:pPr lvl="1"/>
            <a:r>
              <a:rPr lang="en-US" altLang="ko-KR" dirty="0"/>
              <a:t>Multimedia</a:t>
            </a:r>
          </a:p>
          <a:p>
            <a:pPr lvl="1"/>
            <a:r>
              <a:rPr lang="en-US" altLang="ko-KR" dirty="0" err="1" smtClean="0"/>
              <a:t>WebEngine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Qt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WebEngineWidgets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Qt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WebChannel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…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9633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PyQt</a:t>
            </a:r>
            <a:r>
              <a:rPr lang="en-US" altLang="ko-KR" b="1" dirty="0"/>
              <a:t> </a:t>
            </a:r>
            <a:r>
              <a:rPr lang="ko-KR" altLang="en-US" b="1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Pip </a:t>
            </a:r>
            <a:r>
              <a:rPr lang="ko-KR" altLang="en-US" dirty="0" smtClean="0"/>
              <a:t>시스템 전체 설치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Anaconda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Spyder</a:t>
            </a:r>
            <a:r>
              <a:rPr lang="en-US" altLang="ko-KR" dirty="0" smtClean="0"/>
              <a:t> IDE</a:t>
            </a:r>
            <a:r>
              <a:rPr lang="ko-KR" altLang="en-US" dirty="0" smtClean="0"/>
              <a:t> 이용하여 개발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365" y="2759787"/>
            <a:ext cx="618172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043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/>
              <a:t>PyQt</a:t>
            </a:r>
            <a:r>
              <a:rPr lang="ko-KR" altLang="en-US" b="1" dirty="0" smtClean="0"/>
              <a:t> </a:t>
            </a:r>
            <a:r>
              <a:rPr lang="ko-KR" altLang="en-US" b="1" dirty="0"/>
              <a:t>기초 </a:t>
            </a:r>
            <a:r>
              <a:rPr lang="ko-KR" altLang="en-US" b="1" dirty="0" smtClean="0"/>
              <a:t>배우기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509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라이브러리를 효율적으로 사용하여 </a:t>
            </a:r>
            <a:r>
              <a:rPr lang="en-US" altLang="ko-KR" dirty="0"/>
              <a:t>GUI </a:t>
            </a:r>
            <a:r>
              <a:rPr lang="ko-KR" altLang="en-US" dirty="0" smtClean="0"/>
              <a:t>응용프로그램을 </a:t>
            </a:r>
            <a:r>
              <a:rPr lang="ko-KR" altLang="en-US" dirty="0"/>
              <a:t>개발하려면 </a:t>
            </a:r>
            <a:r>
              <a:rPr lang="en-US" altLang="ko-KR" dirty="0" err="1"/>
              <a:t>PyQt</a:t>
            </a:r>
            <a:r>
              <a:rPr lang="en-US" altLang="ko-KR" dirty="0"/>
              <a:t> </a:t>
            </a:r>
            <a:r>
              <a:rPr lang="ko-KR" altLang="en-US" dirty="0" err="1" smtClean="0"/>
              <a:t>로직의</a:t>
            </a:r>
            <a:r>
              <a:rPr lang="ko-KR" altLang="en-US" dirty="0" smtClean="0"/>
              <a:t>  </a:t>
            </a:r>
            <a:r>
              <a:rPr lang="ko-KR" altLang="en-US" dirty="0"/>
              <a:t>기본 </a:t>
            </a:r>
            <a:r>
              <a:rPr lang="ko-KR" altLang="en-US" dirty="0" smtClean="0"/>
              <a:t>개념 마스터 필요</a:t>
            </a:r>
            <a:endParaRPr lang="en-US" altLang="ko-KR" dirty="0" smtClean="0"/>
          </a:p>
          <a:p>
            <a:r>
              <a:rPr lang="en-US" altLang="ko-KR" dirty="0" err="1"/>
              <a:t>PyQt</a:t>
            </a:r>
            <a:r>
              <a:rPr lang="en-US" altLang="ko-KR" dirty="0"/>
              <a:t> GUI </a:t>
            </a:r>
            <a:r>
              <a:rPr lang="ko-KR" altLang="en-US" dirty="0" smtClean="0"/>
              <a:t>응용프로그램의 빌딩 </a:t>
            </a:r>
            <a:r>
              <a:rPr lang="ko-KR" altLang="en-US" dirty="0"/>
              <a:t>블록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위젯</a:t>
            </a:r>
            <a:endParaRPr lang="ko-KR" altLang="en-US" dirty="0"/>
          </a:p>
          <a:p>
            <a:pPr lvl="1"/>
            <a:r>
              <a:rPr lang="ko-KR" altLang="en-US" dirty="0"/>
              <a:t>레이아웃 관리자</a:t>
            </a:r>
          </a:p>
          <a:p>
            <a:pPr lvl="1"/>
            <a:r>
              <a:rPr lang="ko-KR" altLang="en-US" dirty="0" smtClean="0"/>
              <a:t>대화 상자</a:t>
            </a:r>
            <a:r>
              <a:rPr lang="en-US" altLang="ko-KR" dirty="0" smtClean="0"/>
              <a:t>(Dialog)</a:t>
            </a:r>
            <a:endParaRPr lang="ko-KR" altLang="en-US" dirty="0"/>
          </a:p>
          <a:p>
            <a:pPr lvl="1"/>
            <a:r>
              <a:rPr lang="ko-KR" altLang="en-US" dirty="0"/>
              <a:t>메인 </a:t>
            </a:r>
            <a:r>
              <a:rPr lang="ko-KR" altLang="en-US" dirty="0" smtClean="0"/>
              <a:t>창</a:t>
            </a:r>
            <a:r>
              <a:rPr lang="en-US" altLang="ko-KR" dirty="0" smtClean="0"/>
              <a:t>(Main Window)</a:t>
            </a:r>
            <a:endParaRPr lang="ko-KR" altLang="en-US" dirty="0"/>
          </a:p>
          <a:p>
            <a:pPr lvl="1"/>
            <a:r>
              <a:rPr lang="ko-KR" altLang="en-US" dirty="0" smtClean="0"/>
              <a:t>응용</a:t>
            </a:r>
            <a:r>
              <a:rPr lang="en-US" altLang="ko-KR" dirty="0" smtClean="0"/>
              <a:t>(Application)</a:t>
            </a:r>
            <a:endParaRPr lang="ko-KR" altLang="en-US" dirty="0"/>
          </a:p>
          <a:p>
            <a:pPr lvl="1"/>
            <a:r>
              <a:rPr lang="ko-KR" altLang="en-US" dirty="0"/>
              <a:t>이벤트 루프</a:t>
            </a:r>
          </a:p>
          <a:p>
            <a:pPr lvl="1"/>
            <a:r>
              <a:rPr lang="ko-KR" altLang="en-US" dirty="0"/>
              <a:t>신호 및 슬롯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1396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위젯</a:t>
            </a:r>
            <a:r>
              <a:rPr lang="en-US" altLang="ko-KR" dirty="0" smtClean="0"/>
              <a:t>(Widget)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QWidget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r>
              <a:rPr lang="en-US" altLang="ko-KR" dirty="0"/>
              <a:t>GUI</a:t>
            </a:r>
            <a:r>
              <a:rPr lang="ko-KR" altLang="en-US" dirty="0"/>
              <a:t>를 구축하기 위해 </a:t>
            </a:r>
            <a:r>
              <a:rPr lang="ko-KR" altLang="en-US" dirty="0" smtClean="0"/>
              <a:t>응용프로그램의 창</a:t>
            </a:r>
            <a:r>
              <a:rPr lang="en-US" altLang="ko-KR" dirty="0" smtClean="0"/>
              <a:t>(Window)</a:t>
            </a:r>
            <a:r>
              <a:rPr lang="ko-KR" altLang="en-US" dirty="0" smtClean="0"/>
              <a:t>에 </a:t>
            </a:r>
            <a:r>
              <a:rPr lang="ko-KR" altLang="en-US" dirty="0"/>
              <a:t>배치 할 </a:t>
            </a:r>
            <a:r>
              <a:rPr lang="ko-KR" altLang="en-US" dirty="0" smtClean="0"/>
              <a:t>수 있는 </a:t>
            </a:r>
            <a:r>
              <a:rPr lang="ko-KR" altLang="en-US" dirty="0"/>
              <a:t>직사각형 모양의 그래픽 구성 </a:t>
            </a:r>
            <a:r>
              <a:rPr lang="ko-KR" altLang="en-US" dirty="0" smtClean="0"/>
              <a:t>요소</a:t>
            </a:r>
            <a:endParaRPr lang="en-US" altLang="ko-KR" dirty="0" smtClean="0"/>
          </a:p>
          <a:p>
            <a:r>
              <a:rPr lang="ko-KR" altLang="en-US" dirty="0"/>
              <a:t>모양과 동작을 모델링 </a:t>
            </a:r>
            <a:endParaRPr lang="en-US" altLang="ko-KR" dirty="0" smtClean="0"/>
          </a:p>
          <a:p>
            <a:r>
              <a:rPr lang="ko-KR" altLang="en-US" dirty="0"/>
              <a:t>화면에 자신을 </a:t>
            </a:r>
            <a:r>
              <a:rPr lang="ko-KR" altLang="en-US" dirty="0" smtClean="0"/>
              <a:t>표현</a:t>
            </a:r>
            <a:endParaRPr lang="en-US" altLang="ko-KR" dirty="0" smtClean="0"/>
          </a:p>
          <a:p>
            <a:r>
              <a:rPr lang="ko-KR" altLang="en-US" dirty="0"/>
              <a:t>이벤트를 </a:t>
            </a:r>
            <a:r>
              <a:rPr lang="ko-KR" altLang="en-US" dirty="0" smtClean="0"/>
              <a:t>수신</a:t>
            </a:r>
            <a:endParaRPr lang="en-US" altLang="ko-KR" dirty="0" smtClean="0"/>
          </a:p>
          <a:p>
            <a:r>
              <a:rPr lang="ko-KR" altLang="en-US" dirty="0"/>
              <a:t>이벤트를 포착 할 때마다 상태 변경을 알리는 </a:t>
            </a:r>
            <a:r>
              <a:rPr lang="ko-KR" altLang="en-US" dirty="0" smtClean="0"/>
              <a:t>신호 송신</a:t>
            </a:r>
            <a:endParaRPr lang="en-US" altLang="ko-KR" dirty="0" smtClean="0"/>
          </a:p>
          <a:p>
            <a:r>
              <a:rPr lang="ko-KR" altLang="en-US" dirty="0" smtClean="0"/>
              <a:t>지원하는 위젯들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버튼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라벨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라인 편집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콤보 상자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라디오 버튼 등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2754093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2341</TotalTime>
  <Words>2689</Words>
  <Application>Microsoft Office PowerPoint</Application>
  <PresentationFormat>와이드스크린</PresentationFormat>
  <Paragraphs>531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HY중고딕</vt:lpstr>
      <vt:lpstr>Arial</vt:lpstr>
      <vt:lpstr>Century Gothic</vt:lpstr>
      <vt:lpstr>Wingdings 3</vt:lpstr>
      <vt:lpstr>줄기</vt:lpstr>
      <vt:lpstr>Python 및 PyQt : GUI 데스크톱 계산기 구현</vt:lpstr>
      <vt:lpstr>목차</vt:lpstr>
      <vt:lpstr>개요</vt:lpstr>
      <vt:lpstr>PyQt 이해</vt:lpstr>
      <vt:lpstr>PyQt 이해</vt:lpstr>
      <vt:lpstr>PyQt 설치</vt:lpstr>
      <vt:lpstr>PyQt 기초 배우기</vt:lpstr>
      <vt:lpstr>개요</vt:lpstr>
      <vt:lpstr>위젯(Widget)</vt:lpstr>
      <vt:lpstr>레이아웃 관리자(Layout Manager)</vt:lpstr>
      <vt:lpstr>레이아웃 관리자(Layout Manager)</vt:lpstr>
      <vt:lpstr>대화상자(Dialog)</vt:lpstr>
      <vt:lpstr>Dialog-style 응용프로그램 예</vt:lpstr>
      <vt:lpstr>메인 윈도우(Main Window) 스타일</vt:lpstr>
      <vt:lpstr>메인 윈도우</vt:lpstr>
      <vt:lpstr>메인 윈도우 스타일 응용프로그램 예</vt:lpstr>
      <vt:lpstr>첫 번째 PyQt GUI 응용프로그램 만들기</vt:lpstr>
      <vt:lpstr>PyQt GUI 응용프로그램의 중요 개념</vt:lpstr>
      <vt:lpstr>QApplication 사용 예</vt:lpstr>
      <vt:lpstr>PyQt GUI 응용프로그램의 중요 개념</vt:lpstr>
      <vt:lpstr>PyQt GUI 응용프로그램의 중요 개념</vt:lpstr>
      <vt:lpstr>PyQt GUI 응용프로그램의 중요 개념</vt:lpstr>
      <vt:lpstr>Python 및 PyQt로 계산기 만들기</vt:lpstr>
      <vt:lpstr>PyQt 계산기 클래스 다이어그램</vt:lpstr>
      <vt:lpstr>기본 골격</vt:lpstr>
      <vt:lpstr>뷰 추가</vt:lpstr>
      <vt:lpstr>기본 컨트롤러 생성</vt:lpstr>
      <vt:lpstr>컨트롤러 생성</vt:lpstr>
      <vt:lpstr>모델 구현 </vt:lpstr>
      <vt:lpstr>추가 도구들</vt:lpstr>
      <vt:lpstr>결론 및 추가 읽기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및 PyQt : GUI 데스크톱 계산기 구축</dc:title>
  <dc:creator>Moonseog</dc:creator>
  <cp:lastModifiedBy>Moonseog</cp:lastModifiedBy>
  <cp:revision>41</cp:revision>
  <dcterms:created xsi:type="dcterms:W3CDTF">2021-04-08T11:10:38Z</dcterms:created>
  <dcterms:modified xsi:type="dcterms:W3CDTF">2021-05-17T10:07:19Z</dcterms:modified>
</cp:coreProperties>
</file>