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6" r:id="rId3"/>
    <p:sldId id="258" r:id="rId4"/>
    <p:sldId id="277" r:id="rId5"/>
    <p:sldId id="278" r:id="rId6"/>
    <p:sldId id="279" r:id="rId7"/>
    <p:sldId id="280" r:id="rId8"/>
    <p:sldId id="259" r:id="rId9"/>
    <p:sldId id="281" r:id="rId10"/>
    <p:sldId id="283" r:id="rId11"/>
    <p:sldId id="282" r:id="rId12"/>
    <p:sldId id="28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0924" autoAdjust="0"/>
  </p:normalViewPr>
  <p:slideViewPr>
    <p:cSldViewPr>
      <p:cViewPr varScale="1">
        <p:scale>
          <a:sx n="79" d="100"/>
          <a:sy n="79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4804-C3A6-4C07-AD4F-28136A5FF69D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6685C-C81B-48D1-9E38-797C25EC6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8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297B325D-E69C-4859-95E3-775F6484262E}" type="slidenum">
              <a:rPr kumimoji="0" lang="ko-KR" altLang="en-US" sz="1200"/>
              <a:pPr algn="r" eaLnBrk="1" latinLnBrk="0" hangingPunct="1"/>
              <a:t>16</a:t>
            </a:fld>
            <a:endParaRPr kumimoji="0" lang="en-US" altLang="ko-KR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A914C266-6DFB-410E-B9B8-8ABC1483BC11}" type="slidenum">
              <a:rPr kumimoji="0" lang="ko-KR" altLang="en-US" sz="1200"/>
              <a:pPr algn="r" eaLnBrk="1" latinLnBrk="0" hangingPunct="1"/>
              <a:t>18</a:t>
            </a:fld>
            <a:endParaRPr kumimoji="0" lang="en-US" altLang="ko-KR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62FECCC3-8C61-425D-8EBA-C692AF787CA2}" type="slidenum">
              <a:rPr kumimoji="0" lang="ko-KR" altLang="en-US" sz="1200"/>
              <a:pPr algn="r" eaLnBrk="1" latinLnBrk="0" hangingPunct="1"/>
              <a:t>21</a:t>
            </a:fld>
            <a:endParaRPr kumimoji="0" lang="en-US" altLang="ko-KR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000F22C7-B9EF-43A1-95C2-4C7BD2B5B94D}" type="slidenum">
              <a:rPr kumimoji="0" lang="ko-KR" altLang="en-US" sz="1200"/>
              <a:pPr algn="r" eaLnBrk="1" latinLnBrk="0" hangingPunct="1"/>
              <a:t>22</a:t>
            </a:fld>
            <a:endParaRPr kumimoji="0" lang="en-US" altLang="ko-KR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A979F370-018A-421D-977F-A9072ED856BE}" type="slidenum">
              <a:rPr kumimoji="0" lang="ko-KR" altLang="en-US" sz="1200"/>
              <a:pPr algn="r" eaLnBrk="1" latinLnBrk="0" hangingPunct="1"/>
              <a:t>23</a:t>
            </a:fld>
            <a:endParaRPr kumimoji="0" lang="en-US" altLang="ko-KR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A67185ED-ED40-4EC9-B129-B45A6F0053B9}" type="slidenum">
              <a:rPr kumimoji="0" lang="ko-KR" altLang="en-US" sz="1200"/>
              <a:pPr algn="r" eaLnBrk="1" latinLnBrk="0" hangingPunct="1"/>
              <a:t>24</a:t>
            </a:fld>
            <a:endParaRPr kumimoji="0" lang="en-US" altLang="ko-KR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D880D234-318E-45CD-81D9-995B665A6409}" type="slidenum">
              <a:rPr kumimoji="0" lang="ko-KR" altLang="en-US" sz="1200"/>
              <a:pPr algn="r" eaLnBrk="1" latinLnBrk="0" hangingPunct="1"/>
              <a:t>25</a:t>
            </a:fld>
            <a:endParaRPr kumimoji="0" lang="en-US" altLang="ko-KR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latinLnBrk="0" hangingPunct="1"/>
            <a:fld id="{423A5B41-7E3B-4896-A094-06AD32BA3886}" type="slidenum">
              <a:rPr kumimoji="0" lang="ko-KR" altLang="en-US" sz="1200"/>
              <a:pPr algn="r" eaLnBrk="1" latinLnBrk="0" hangingPunct="1"/>
              <a:t>14</a:t>
            </a:fld>
            <a:endParaRPr kumimoji="0" lang="en-US" altLang="ko-KR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3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5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1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4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5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3E6B-5FE9-4E1C-BD32-BA43736C3D5C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12D1-6573-47EF-9546-4FFA0A0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GtGUlnOjy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금융</a:t>
            </a:r>
            <a:r>
              <a:rPr lang="en-US" altLang="ko-KR" b="1" dirty="0"/>
              <a:t>, </a:t>
            </a:r>
            <a:r>
              <a:rPr lang="ko-KR" altLang="en-US" b="1" dirty="0"/>
              <a:t>금융시장 그리고 통화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BD2-0FC0-40E0-AA3A-EC1D2A6AFB7C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금융시장</a:t>
            </a:r>
            <a:endParaRPr lang="en-US" altLang="ko-K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843837" cy="5111849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2000" dirty="0"/>
              <a:t>자본주의시장에서 모든 재화와 용역에는 가격이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가격은 수요 와 공급에 의해 </a:t>
            </a:r>
            <a:r>
              <a:rPr lang="ko-KR" altLang="en-US" sz="2000" dirty="0" smtClean="0"/>
              <a:t>결정됨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금리도 마찬가지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1900" dirty="0"/>
              <a:t>우리나라 경제고도성장기였던 </a:t>
            </a:r>
            <a:r>
              <a:rPr lang="en-US" altLang="ko-KR" sz="1900" dirty="0"/>
              <a:t>1960</a:t>
            </a:r>
            <a:r>
              <a:rPr lang="ko-KR" altLang="en-US" sz="1900" dirty="0"/>
              <a:t>년대</a:t>
            </a:r>
            <a:r>
              <a:rPr lang="en-US" altLang="ko-KR" sz="1900" dirty="0"/>
              <a:t>~1980</a:t>
            </a:r>
            <a:r>
              <a:rPr lang="ko-KR" altLang="en-US" sz="1900" dirty="0"/>
              <a:t>년대에는 자금의 수요가 크게 늘면서 자금</a:t>
            </a:r>
            <a:r>
              <a:rPr lang="en-US" altLang="ko-KR" sz="1900" dirty="0"/>
              <a:t>(</a:t>
            </a:r>
            <a:r>
              <a:rPr lang="ko-KR" altLang="en-US" sz="1900" dirty="0"/>
              <a:t>돈</a:t>
            </a:r>
            <a:r>
              <a:rPr lang="en-US" altLang="ko-KR" sz="1900" dirty="0"/>
              <a:t>)</a:t>
            </a:r>
            <a:r>
              <a:rPr lang="ko-KR" altLang="en-US" sz="1900" dirty="0"/>
              <a:t>의 가격인 </a:t>
            </a:r>
            <a:r>
              <a:rPr lang="ko-KR" altLang="en-US" sz="1900" dirty="0" smtClean="0"/>
              <a:t>금리가 </a:t>
            </a:r>
            <a:r>
              <a:rPr lang="ko-KR" altLang="en-US" sz="1900" dirty="0"/>
              <a:t>상승하였음</a:t>
            </a:r>
          </a:p>
          <a:p>
            <a:pPr fontAlgn="base"/>
            <a:r>
              <a:rPr lang="en-US" altLang="ko-KR" sz="1900" dirty="0" smtClean="0"/>
              <a:t>IMF </a:t>
            </a:r>
            <a:r>
              <a:rPr lang="ko-KR" altLang="en-US" sz="1900" dirty="0"/>
              <a:t>이후 고금리에서 저금리시대가 되었는데 이는 돈에 대한 수요가 예전 만큼 없음을 의미하는 바</a:t>
            </a:r>
            <a:r>
              <a:rPr lang="en-US" altLang="ko-KR" sz="1900" dirty="0"/>
              <a:t>, </a:t>
            </a:r>
            <a:r>
              <a:rPr lang="ko-KR" altLang="en-US" sz="1900" dirty="0" smtClean="0"/>
              <a:t>돈이 </a:t>
            </a:r>
            <a:r>
              <a:rPr lang="ko-KR" altLang="en-US" sz="1900" dirty="0"/>
              <a:t>쉽게 </a:t>
            </a:r>
            <a:r>
              <a:rPr lang="ko-KR" altLang="en-US" sz="1900" dirty="0" smtClean="0"/>
              <a:t>흘러 다니며 </a:t>
            </a:r>
            <a:r>
              <a:rPr lang="ko-KR" altLang="en-US" sz="1900" dirty="0"/>
              <a:t>떠다니면 浮動자금이 </a:t>
            </a:r>
            <a:r>
              <a:rPr lang="ko-KR" altLang="en-US" sz="1900" dirty="0" smtClean="0"/>
              <a:t>되어 </a:t>
            </a:r>
            <a:r>
              <a:rPr lang="ko-KR" altLang="en-US" sz="1900" dirty="0"/>
              <a:t>경제가 안정된 모습을 보이지 </a:t>
            </a:r>
            <a:r>
              <a:rPr lang="ko-KR" altLang="en-US" sz="1900" dirty="0" smtClean="0"/>
              <a:t>못함</a:t>
            </a:r>
            <a:endParaRPr lang="ko-KR" altLang="en-US" sz="1900" dirty="0"/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7996456" descr="EMB00002cc80e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36603"/>
            <a:ext cx="4968551" cy="242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7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BD2-0FC0-40E0-AA3A-EC1D2A6AFB7C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금융시장</a:t>
            </a:r>
            <a:endParaRPr lang="en-US" altLang="ko-K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843837" cy="5111849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3200" dirty="0" smtClean="0">
                <a:ea typeface=""/>
                <a:cs typeface=""/>
              </a:rPr>
              <a:t>단기 금융시장</a:t>
            </a:r>
            <a:r>
              <a:rPr lang="en-US" altLang="ko-KR" sz="3200" dirty="0" smtClean="0">
                <a:ea typeface=""/>
                <a:cs typeface=""/>
              </a:rPr>
              <a:t>(Money Market)</a:t>
            </a:r>
          </a:p>
          <a:p>
            <a:pPr lvl="1" indent="-3429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거래기간 </a:t>
            </a:r>
            <a:r>
              <a:rPr lang="en-US" altLang="ko-KR" sz="2400" dirty="0" smtClean="0">
                <a:ea typeface=""/>
                <a:cs typeface=""/>
              </a:rPr>
              <a:t>1</a:t>
            </a:r>
            <a:r>
              <a:rPr lang="ko-KR" altLang="en-US" sz="2400" dirty="0" smtClean="0">
                <a:ea typeface=""/>
                <a:cs typeface=""/>
              </a:rPr>
              <a:t>년 미만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운영자금 차입</a:t>
            </a:r>
            <a:endParaRPr lang="en-US" altLang="ko-KR" sz="2400" dirty="0" smtClean="0">
              <a:ea typeface=""/>
              <a:cs typeface=""/>
            </a:endParaRPr>
          </a:p>
          <a:p>
            <a:pPr lvl="1" indent="-3429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콜 시장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양도성 예금증서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기업어음 등</a:t>
            </a:r>
            <a:endParaRPr lang="en-US" altLang="ko-KR" sz="2400" dirty="0" smtClean="0">
              <a:ea typeface=""/>
              <a:cs typeface=""/>
            </a:endParaRP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dirty="0" smtClean="0">
                <a:ea typeface=""/>
                <a:cs typeface=""/>
              </a:rPr>
              <a:t>장기 금융시장</a:t>
            </a:r>
            <a:r>
              <a:rPr lang="en-US" altLang="ko-KR" dirty="0" smtClean="0">
                <a:ea typeface=""/>
                <a:cs typeface=""/>
              </a:rPr>
              <a:t>(</a:t>
            </a:r>
            <a:r>
              <a:rPr lang="ko-KR" altLang="en-US" dirty="0" smtClean="0">
                <a:ea typeface=""/>
                <a:cs typeface=""/>
              </a:rPr>
              <a:t>자본시장</a:t>
            </a:r>
            <a:r>
              <a:rPr lang="en-US" altLang="ko-KR" dirty="0" smtClean="0">
                <a:ea typeface=""/>
                <a:cs typeface=""/>
              </a:rPr>
              <a:t>, Capital Market)</a:t>
            </a:r>
            <a:r>
              <a:rPr lang="ko-KR" altLang="en-US" dirty="0" smtClean="0">
                <a:ea typeface=""/>
                <a:cs typeface=""/>
              </a:rPr>
              <a:t> </a:t>
            </a:r>
            <a:endParaRPr lang="en-US" altLang="ko-KR" dirty="0" smtClean="0">
              <a:ea typeface=""/>
              <a:cs typeface=""/>
            </a:endParaRPr>
          </a:p>
          <a:p>
            <a:pPr lvl="1" indent="-3429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거래기간 </a:t>
            </a:r>
            <a:r>
              <a:rPr lang="en-US" altLang="ko-KR" sz="2400" dirty="0" smtClean="0">
                <a:ea typeface=""/>
                <a:cs typeface=""/>
              </a:rPr>
              <a:t>1</a:t>
            </a:r>
            <a:r>
              <a:rPr lang="ko-KR" altLang="en-US" sz="2400" dirty="0" smtClean="0">
                <a:ea typeface=""/>
                <a:cs typeface=""/>
              </a:rPr>
              <a:t>년 이상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설비투자 등 </a:t>
            </a:r>
            <a:r>
              <a:rPr lang="ko-KR" altLang="en-US" sz="2400" dirty="0" err="1" smtClean="0">
                <a:ea typeface=""/>
                <a:cs typeface=""/>
              </a:rPr>
              <a:t>투자금</a:t>
            </a:r>
            <a:r>
              <a:rPr lang="ko-KR" altLang="en-US" sz="2400" dirty="0" smtClean="0">
                <a:ea typeface=""/>
                <a:cs typeface=""/>
              </a:rPr>
              <a:t> 차입</a:t>
            </a:r>
            <a:endParaRPr lang="en-US" altLang="ko-KR" sz="2400" dirty="0" smtClean="0">
              <a:ea typeface=""/>
              <a:cs typeface=""/>
            </a:endParaRPr>
          </a:p>
          <a:p>
            <a:pPr lvl="1" indent="-3429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주식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채권 등</a:t>
            </a:r>
            <a:endParaRPr lang="en-US" altLang="ko-KR" sz="2400" dirty="0" smtClean="0">
              <a:ea typeface=""/>
              <a:cs typeface=""/>
            </a:endParaRP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3200" dirty="0" smtClean="0"/>
              <a:t>금융시장의 종류</a:t>
            </a: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채권시장</a:t>
            </a:r>
            <a:r>
              <a:rPr lang="en-US" altLang="ko-KR" sz="2400" dirty="0" smtClean="0"/>
              <a:t>(bond market)</a:t>
            </a: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2400" dirty="0" smtClean="0"/>
              <a:t>     2. </a:t>
            </a:r>
            <a:r>
              <a:rPr lang="ko-KR" altLang="en-US" sz="2400" dirty="0" smtClean="0"/>
              <a:t>주식시장</a:t>
            </a:r>
            <a:r>
              <a:rPr lang="en-US" altLang="ko-KR" sz="2400" dirty="0" smtClean="0"/>
              <a:t>(stock market)</a:t>
            </a: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2400" dirty="0" smtClean="0"/>
              <a:t>     3. </a:t>
            </a:r>
            <a:r>
              <a:rPr lang="ko-KR" altLang="en-US" sz="2400" dirty="0" smtClean="0"/>
              <a:t>외환시장 </a:t>
            </a:r>
            <a:r>
              <a:rPr lang="en-US" altLang="ko-KR" sz="2400" dirty="0" smtClean="0"/>
              <a:t>(foreign exchange market)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8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BD2-0FC0-40E0-AA3A-EC1D2A6AFB7C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금융시스템</a:t>
            </a:r>
            <a:endParaRPr lang="en-US" altLang="ko-K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843837" cy="5111849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3200" dirty="0" smtClean="0">
                <a:ea typeface=""/>
                <a:cs typeface=""/>
              </a:rPr>
              <a:t>금융시스템</a:t>
            </a:r>
            <a:endParaRPr lang="en-US" altLang="ko-KR" sz="3200" dirty="0" smtClean="0">
              <a:ea typeface=""/>
              <a:cs typeface=""/>
            </a:endParaRPr>
          </a:p>
          <a:p>
            <a:pPr marL="400050" lvl="1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ko-KR" altLang="en-US" dirty="0" smtClean="0">
                <a:ea typeface=""/>
                <a:cs typeface=""/>
              </a:rPr>
              <a:t>금융 거래와 관련된 총체적인 </a:t>
            </a:r>
            <a:r>
              <a:rPr lang="ko-KR" altLang="en-US" dirty="0" smtClean="0">
                <a:solidFill>
                  <a:srgbClr val="FF0000"/>
                </a:solidFill>
                <a:ea typeface=""/>
                <a:cs typeface=""/>
              </a:rPr>
              <a:t>제도와 규범</a:t>
            </a:r>
            <a:r>
              <a:rPr lang="ko-KR" altLang="en-US" dirty="0" smtClean="0">
                <a:ea typeface=""/>
                <a:cs typeface=""/>
              </a:rPr>
              <a:t>을 의미하며 구체적으로는 </a:t>
            </a:r>
            <a:r>
              <a:rPr lang="ko-KR" altLang="en-US" dirty="0" smtClean="0">
                <a:solidFill>
                  <a:srgbClr val="FF0000"/>
                </a:solidFill>
                <a:ea typeface=""/>
                <a:cs typeface=""/>
              </a:rPr>
              <a:t>금융기관</a:t>
            </a:r>
            <a:r>
              <a:rPr lang="en-US" altLang="ko-KR" dirty="0" smtClean="0">
                <a:solidFill>
                  <a:srgbClr val="FF0000"/>
                </a:solidFill>
                <a:ea typeface=""/>
                <a:cs typeface="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a typeface=""/>
                <a:cs typeface=""/>
              </a:rPr>
              <a:t>금융시장</a:t>
            </a:r>
            <a:r>
              <a:rPr lang="en-US" altLang="ko-KR" dirty="0" smtClean="0">
                <a:solidFill>
                  <a:srgbClr val="FF0000"/>
                </a:solidFill>
                <a:ea typeface=""/>
                <a:cs typeface=""/>
              </a:rPr>
              <a:t>,</a:t>
            </a:r>
            <a:r>
              <a:rPr lang="ko-KR" altLang="en-US" dirty="0">
                <a:solidFill>
                  <a:srgbClr val="FF0000"/>
                </a:solidFill>
                <a:ea typeface=""/>
                <a:cs typeface="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ea typeface=""/>
                <a:cs typeface=""/>
              </a:rPr>
              <a:t>금융상품</a:t>
            </a:r>
            <a:r>
              <a:rPr lang="ko-KR" altLang="en-US" dirty="0" smtClean="0">
                <a:ea typeface=""/>
                <a:cs typeface=""/>
              </a:rPr>
              <a:t>으로 구성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78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DEA7-FBCB-43A1-8FD6-BABB6BF12183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5853113" cy="7064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채권(債券)시장</a:t>
            </a:r>
            <a:endParaRPr lang="en-US" altLang="ko-KR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30350"/>
            <a:ext cx="7843838" cy="4778375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400" dirty="0">
                <a:ea typeface=""/>
                <a:cs typeface=""/>
              </a:rPr>
              <a:t>증권</a:t>
            </a:r>
            <a:r>
              <a:rPr lang="en-US" altLang="ko-KR" sz="2400" dirty="0">
                <a:ea typeface=""/>
                <a:cs typeface=""/>
              </a:rPr>
              <a:t>(</a:t>
            </a:r>
            <a:r>
              <a:rPr lang="en-US" altLang="ko-KR" sz="2400" dirty="0" smtClean="0">
                <a:ea typeface=""/>
                <a:cs typeface=""/>
              </a:rPr>
              <a:t>security) : </a:t>
            </a:r>
            <a:r>
              <a:rPr lang="ko-KR" altLang="en-US" sz="2400" dirty="0">
                <a:ea typeface=""/>
                <a:cs typeface=""/>
              </a:rPr>
              <a:t>발행자의 미래소득이나 자산</a:t>
            </a:r>
            <a:r>
              <a:rPr lang="en-US" altLang="ko-KR" sz="2400" dirty="0">
                <a:ea typeface=""/>
                <a:cs typeface=""/>
              </a:rPr>
              <a:t>(asset)</a:t>
            </a:r>
            <a:r>
              <a:rPr lang="ko-KR" altLang="en-US" sz="2400" dirty="0">
                <a:ea typeface=""/>
                <a:cs typeface=""/>
              </a:rPr>
              <a:t>에 대한 청구권</a:t>
            </a: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400" dirty="0">
                <a:ea typeface=""/>
                <a:cs typeface=""/>
              </a:rPr>
              <a:t>채권</a:t>
            </a:r>
            <a:r>
              <a:rPr lang="en-US" altLang="ko-KR" sz="2400" dirty="0">
                <a:ea typeface=""/>
                <a:cs typeface=""/>
              </a:rPr>
              <a:t>(bond</a:t>
            </a:r>
            <a:r>
              <a:rPr lang="en-US" altLang="ko-KR" sz="2400" dirty="0" smtClean="0">
                <a:ea typeface=""/>
                <a:cs typeface=""/>
              </a:rPr>
              <a:t>) : </a:t>
            </a:r>
            <a:r>
              <a:rPr lang="ko-KR" altLang="en-US" sz="2400" dirty="0">
                <a:ea typeface=""/>
                <a:cs typeface=""/>
              </a:rPr>
              <a:t>특정 기간 동안 주기적으로 이자를 지급하기로 약속한 채무증서</a:t>
            </a: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400" dirty="0">
                <a:ea typeface=""/>
                <a:cs typeface=""/>
              </a:rPr>
              <a:t>이자율</a:t>
            </a:r>
            <a:r>
              <a:rPr lang="en-US" altLang="ko-KR" sz="2400" dirty="0">
                <a:ea typeface=""/>
                <a:cs typeface=""/>
              </a:rPr>
              <a:t>(interest rate</a:t>
            </a:r>
            <a:r>
              <a:rPr lang="en-US" altLang="ko-KR" sz="2400" dirty="0" smtClean="0">
                <a:ea typeface=""/>
                <a:cs typeface=""/>
              </a:rPr>
              <a:t>) : </a:t>
            </a:r>
            <a:r>
              <a:rPr lang="ko-KR" altLang="en-US" sz="2400" dirty="0">
                <a:ea typeface=""/>
                <a:cs typeface=""/>
              </a:rPr>
              <a:t>자금차입에 대해 지불하는 차입비용</a:t>
            </a:r>
          </a:p>
          <a:p>
            <a:pPr marL="1128713" lvl="2" indent="-457200">
              <a:lnSpc>
                <a:spcPct val="80000"/>
              </a:lnSpc>
              <a:buClr>
                <a:srgbClr val="FF3300"/>
              </a:buClr>
              <a:buFontTx/>
              <a:buChar char="•"/>
            </a:pPr>
            <a:r>
              <a:rPr lang="ko-KR" altLang="en-US" sz="1900" dirty="0">
                <a:ea typeface=""/>
                <a:cs typeface=""/>
              </a:rPr>
              <a:t>소비자의 지출 및 저축행위와 기업의 투자결정에 영향</a:t>
            </a:r>
            <a:r>
              <a:rPr lang="en-US" altLang="ko-KR" sz="1900" dirty="0">
                <a:ea typeface=""/>
                <a:cs typeface=""/>
                <a:sym typeface="Wingdings" pitchFamily="2" charset="2"/>
              </a:rPr>
              <a:t></a:t>
            </a:r>
            <a:r>
              <a:rPr lang="ko-KR" altLang="en-US" sz="1900" dirty="0" smtClean="0">
                <a:ea typeface=""/>
                <a:cs typeface=""/>
              </a:rPr>
              <a:t>실질 장기 이자율</a:t>
            </a:r>
            <a:endParaRPr lang="ko-KR" altLang="en-US" sz="1900" dirty="0">
              <a:ea typeface=""/>
              <a:cs typeface=""/>
            </a:endParaRP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400" dirty="0" smtClean="0">
                <a:ea typeface=""/>
                <a:cs typeface=""/>
              </a:rPr>
              <a:t>이자율의 </a:t>
            </a:r>
            <a:r>
              <a:rPr lang="ko-KR" altLang="en-US" sz="2400" dirty="0">
                <a:ea typeface=""/>
                <a:cs typeface=""/>
              </a:rPr>
              <a:t>양면성</a:t>
            </a:r>
            <a:r>
              <a:rPr lang="en-US" altLang="ko-KR" sz="2400" dirty="0">
                <a:ea typeface=""/>
                <a:cs typeface=""/>
              </a:rPr>
              <a:t>: </a:t>
            </a:r>
            <a:r>
              <a:rPr lang="ko-KR" altLang="en-US" sz="2400" dirty="0" err="1">
                <a:ea typeface=""/>
                <a:cs typeface=""/>
              </a:rPr>
              <a:t>차입자</a:t>
            </a:r>
            <a:r>
              <a:rPr lang="en-US" altLang="ko-KR" sz="2400" dirty="0">
                <a:ea typeface=""/>
                <a:cs typeface=""/>
              </a:rPr>
              <a:t>: </a:t>
            </a:r>
            <a:r>
              <a:rPr lang="ko-KR" altLang="en-US" sz="2400" dirty="0">
                <a:ea typeface=""/>
                <a:cs typeface=""/>
              </a:rPr>
              <a:t>비용</a:t>
            </a:r>
            <a:r>
              <a:rPr lang="en-US" altLang="ko-KR" sz="2400" dirty="0">
                <a:ea typeface=""/>
                <a:cs typeface=""/>
              </a:rPr>
              <a:t>, </a:t>
            </a:r>
            <a:r>
              <a:rPr lang="ko-KR" altLang="en-US" sz="2400" dirty="0">
                <a:ea typeface=""/>
                <a:cs typeface=""/>
              </a:rPr>
              <a:t>대출자</a:t>
            </a:r>
            <a:r>
              <a:rPr lang="en-US" altLang="ko-KR" sz="2400" dirty="0">
                <a:ea typeface=""/>
                <a:cs typeface=""/>
              </a:rPr>
              <a:t>: </a:t>
            </a:r>
            <a:r>
              <a:rPr lang="ko-KR" altLang="en-US" sz="2400" dirty="0">
                <a:ea typeface=""/>
                <a:cs typeface=""/>
              </a:rPr>
              <a:t>소득</a:t>
            </a:r>
            <a:r>
              <a:rPr lang="ko-KR" altLang="en-US" sz="2400" dirty="0" smtClean="0">
                <a:ea typeface=""/>
                <a:cs typeface=""/>
              </a:rPr>
              <a:t>적정수준</a:t>
            </a:r>
            <a:endParaRPr lang="en-US" altLang="ko-KR" sz="2400" dirty="0" smtClean="0">
              <a:ea typeface=""/>
              <a:cs typeface=""/>
            </a:endParaRP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endParaRPr lang="en-US" altLang="ko-KR" sz="2400" dirty="0"/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endParaRPr lang="en-US" altLang="ko-KR" sz="2400" dirty="0" smtClean="0"/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채권(債券) </a:t>
            </a:r>
            <a:r>
              <a:rPr lang="en-US" altLang="ko-KR" sz="2400" dirty="0" err="1" smtClean="0"/>
              <a:t>v.s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채권(債權) </a:t>
            </a:r>
            <a:r>
              <a:rPr lang="en-US" altLang="ko-KR" sz="2400" dirty="0" smtClean="0"/>
              <a:t>?</a:t>
            </a:r>
            <a:endParaRPr lang="en-US" altLang="ko-KR"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1598" y="947487"/>
            <a:ext cx="8229600" cy="1143000"/>
          </a:xfrm>
        </p:spPr>
        <p:txBody>
          <a:bodyPr/>
          <a:lstStyle/>
          <a:p>
            <a:r>
              <a:rPr lang="en-US" altLang="ko-KR" sz="2000" dirty="0"/>
              <a:t>FIGURE 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채권금리 최종호가 수익률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금리</a:t>
            </a:r>
            <a:r>
              <a:rPr lang="en-US" altLang="ko-KR" sz="2000" dirty="0" smtClean="0"/>
              <a:t>)</a:t>
            </a:r>
            <a:r>
              <a:rPr lang="en-US" altLang="ko-KR" sz="2000" b="0" dirty="0" smtClean="0"/>
              <a:t>, 2005</a:t>
            </a:r>
            <a:r>
              <a:rPr lang="en-US" altLang="ko-KR" sz="2000" b="0" dirty="0" smtClean="0">
                <a:latin typeface="Arial"/>
              </a:rPr>
              <a:t>–</a:t>
            </a:r>
            <a:r>
              <a:rPr lang="en-US" altLang="ko-KR" sz="2000" b="0" dirty="0" smtClean="0"/>
              <a:t>2015</a:t>
            </a:r>
            <a:endParaRPr lang="en-US" altLang="ko-KR" sz="20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62600"/>
            <a:ext cx="8534400" cy="381000"/>
          </a:xfrm>
        </p:spPr>
        <p:txBody>
          <a:bodyPr>
            <a:normAutofit/>
          </a:bodyPr>
          <a:lstStyle/>
          <a:p>
            <a:pPr marL="4763" indent="-4763">
              <a:buFontTx/>
              <a:buNone/>
            </a:pPr>
            <a:r>
              <a:rPr lang="en-US" altLang="ko-KR" sz="1400" i="1" dirty="0"/>
              <a:t>Sources: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금융투자협회 채권정보센터 </a:t>
            </a:r>
            <a:r>
              <a:rPr lang="en-US" altLang="ko-KR" sz="1400" dirty="0" smtClean="0"/>
              <a:t>http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www.kofiabond.or.kr/</a:t>
            </a:r>
            <a:endParaRPr lang="en-US" altLang="ko-KR" sz="1400" dirty="0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684213" y="471237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/>
              <a:t>채권시장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3" y="2060848"/>
            <a:ext cx="80627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BD06-F38A-42F8-AD97-923FD6CDF822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5853113" cy="70643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주식시장</a:t>
            </a:r>
            <a:endParaRPr lang="en-US" altLang="ko-KR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30350"/>
            <a:ext cx="7627938" cy="4346575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800" dirty="0" err="1">
                <a:ea typeface=""/>
                <a:cs typeface=""/>
              </a:rPr>
              <a:t>보통주</a:t>
            </a:r>
            <a:r>
              <a:rPr lang="en-US" altLang="ko-KR" sz="2800" dirty="0">
                <a:ea typeface=""/>
                <a:cs typeface=""/>
              </a:rPr>
              <a:t>(common stock)</a:t>
            </a: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800" dirty="0">
                <a:ea typeface=""/>
                <a:cs typeface=""/>
              </a:rPr>
              <a:t>왜 한국주식시장은 지수 </a:t>
            </a:r>
            <a:r>
              <a:rPr lang="en-US" altLang="ko-KR" sz="2800" dirty="0">
                <a:ea typeface=""/>
                <a:cs typeface=""/>
              </a:rPr>
              <a:t>2000</a:t>
            </a:r>
            <a:r>
              <a:rPr lang="ko-KR" altLang="en-US" sz="2800" dirty="0">
                <a:ea typeface=""/>
                <a:cs typeface=""/>
              </a:rPr>
              <a:t>을 넘지 못하는가</a:t>
            </a:r>
            <a:r>
              <a:rPr lang="en-US" altLang="ko-KR" sz="2800" dirty="0">
                <a:ea typeface=""/>
                <a:cs typeface=""/>
              </a:rPr>
              <a:t>?</a:t>
            </a:r>
          </a:p>
          <a:p>
            <a:pPr marL="877888" lvl="1" indent="-5334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en-US" altLang="ko-KR" sz="2600" dirty="0">
                <a:ea typeface=""/>
                <a:cs typeface=""/>
              </a:rPr>
              <a:t> </a:t>
            </a:r>
            <a:r>
              <a:rPr lang="en-US" altLang="ko-KR" sz="2000" dirty="0">
                <a:ea typeface=""/>
                <a:cs typeface=""/>
              </a:rPr>
              <a:t>Korea discount</a:t>
            </a: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en-US" altLang="ko-KR" sz="2800" dirty="0">
                <a:ea typeface=""/>
                <a:cs typeface=""/>
              </a:rPr>
              <a:t> Dow Jones Industrial Average: 12300?</a:t>
            </a:r>
          </a:p>
          <a:p>
            <a:pPr marL="877888" lvl="1" indent="-5334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 dirty="0">
                <a:ea typeface=""/>
                <a:cs typeface=""/>
              </a:rPr>
              <a:t>강세시장</a:t>
            </a:r>
            <a:r>
              <a:rPr lang="en-US" altLang="ko-KR" sz="2000" dirty="0">
                <a:ea typeface=""/>
                <a:cs typeface=""/>
              </a:rPr>
              <a:t>(bull market)</a:t>
            </a:r>
          </a:p>
          <a:p>
            <a:pPr marL="877888" lvl="1" indent="-5334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 dirty="0">
                <a:ea typeface=""/>
                <a:cs typeface=""/>
              </a:rPr>
              <a:t>약세시장</a:t>
            </a:r>
            <a:r>
              <a:rPr lang="en-US" altLang="ko-KR" sz="2000" dirty="0">
                <a:ea typeface=""/>
                <a:cs typeface=""/>
              </a:rPr>
              <a:t>(bear market)</a:t>
            </a:r>
          </a:p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800" dirty="0">
                <a:ea typeface=""/>
                <a:cs typeface=""/>
              </a:rPr>
              <a:t>주가와 통화정책</a:t>
            </a:r>
            <a:r>
              <a:rPr lang="en-US" altLang="ko-KR" sz="2800" dirty="0">
                <a:ea typeface=""/>
                <a:cs typeface=""/>
              </a:rPr>
              <a:t>?</a:t>
            </a:r>
          </a:p>
          <a:p>
            <a:pPr marL="877888" lvl="1" indent="-5334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 dirty="0">
                <a:ea typeface=""/>
                <a:cs typeface=""/>
              </a:rPr>
              <a:t>거품</a:t>
            </a:r>
            <a:r>
              <a:rPr lang="en-US" altLang="ko-KR" sz="2000" dirty="0">
                <a:ea typeface=""/>
                <a:cs typeface=""/>
              </a:rPr>
              <a:t>(bubble)</a:t>
            </a:r>
          </a:p>
          <a:p>
            <a:pPr marL="877888" lvl="1" indent="-5334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"/>
                <a:cs typeface=""/>
              </a:rPr>
              <a:t>Boom &amp; Bust cycle?</a:t>
            </a:r>
            <a:endParaRPr lang="en-US" altLang="ko-KR" sz="1900" dirty="0">
              <a:ea typeface=""/>
              <a:cs typeface=""/>
            </a:endParaRPr>
          </a:p>
        </p:txBody>
      </p:sp>
      <p:pic>
        <p:nvPicPr>
          <p:cNvPr id="2050" name="Picture 2" descr="http://tv01.search.naver.net/ugc?t=305x117&amp;q=http://blogfiles.naver.net/20130212_227/totomoo10_1360670511002RKJL2_JPEG/%B4%BA%BF%E5%C8%B2%BC%D2%BB%F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58" y="3789040"/>
            <a:ext cx="257997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8891" y="6093296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뉴욕증권거래소의 상징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196752"/>
            <a:ext cx="7772400" cy="6715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FIGURE </a:t>
            </a:r>
            <a:r>
              <a:rPr lang="en-US" altLang="ko-KR" sz="2000" dirty="0" smtClean="0"/>
              <a:t>2.   KOSPI</a:t>
            </a:r>
            <a:r>
              <a:rPr lang="ko-KR" altLang="en-US" sz="2000" dirty="0" smtClean="0"/>
              <a:t>지수 및 거래량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단위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만주</a:t>
            </a:r>
            <a:r>
              <a:rPr lang="en-US" altLang="ko-KR" sz="2000" dirty="0" smtClean="0"/>
              <a:t>)</a:t>
            </a:r>
            <a:r>
              <a:rPr lang="en-US" altLang="ko-KR" sz="2000" b="0" dirty="0" smtClean="0"/>
              <a:t>, 2005</a:t>
            </a:r>
            <a:r>
              <a:rPr lang="en-US" altLang="ko-KR" sz="2000" b="0" dirty="0" smtClean="0">
                <a:latin typeface="Arial"/>
              </a:rPr>
              <a:t>–</a:t>
            </a:r>
            <a:r>
              <a:rPr lang="en-US" altLang="ko-KR" sz="2000" b="0" dirty="0" smtClean="0"/>
              <a:t>2014</a:t>
            </a:r>
            <a:endParaRPr lang="en-US" altLang="ko-KR" sz="2000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6019800"/>
            <a:ext cx="8534400" cy="457200"/>
          </a:xfrm>
        </p:spPr>
        <p:txBody>
          <a:bodyPr>
            <a:normAutofit/>
          </a:bodyPr>
          <a:lstStyle/>
          <a:p>
            <a:pPr marL="4763" indent="-4763">
              <a:buFontTx/>
              <a:buNone/>
            </a:pPr>
            <a:r>
              <a:rPr lang="en-US" altLang="ko-KR" sz="1400" i="1" dirty="0"/>
              <a:t>Source: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금융투자협회  증시동향 유가증권시장 </a:t>
            </a:r>
            <a:r>
              <a:rPr lang="en-US" altLang="ko-KR" sz="1400" dirty="0"/>
              <a:t>http://</a:t>
            </a:r>
            <a:r>
              <a:rPr lang="en-US" altLang="ko-KR" sz="1400" dirty="0" smtClean="0"/>
              <a:t>freesis.kofia.or.kr/</a:t>
            </a:r>
            <a:endParaRPr lang="en-US" altLang="ko-KR" sz="14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84213" y="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/>
              <a:t>주식시장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0" y="1988840"/>
            <a:ext cx="8604448" cy="279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F776-B445-4FD0-B4A4-86A6246C9E62}" type="slidenum">
              <a:rPr lang="ko-KR" altLang="en-US"/>
              <a:pPr/>
              <a:t>17</a:t>
            </a:fld>
            <a:endParaRPr lang="en-US" altLang="ko-KR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5853113" cy="706438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외환시장</a:t>
            </a:r>
            <a:endParaRPr lang="en-US" altLang="ko-K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30350"/>
            <a:ext cx="7627938" cy="4346575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ko-KR" sz="3300" dirty="0">
                <a:ea typeface=""/>
                <a:cs typeface=""/>
              </a:rPr>
              <a:t>환율(foreign exchange rate)이 결정되는 시장</a:t>
            </a:r>
          </a:p>
          <a:p>
            <a:pPr marL="1128713" lvl="2" indent="-4572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ko-KR" sz="2800" dirty="0">
                <a:ea typeface=""/>
                <a:cs typeface=""/>
              </a:rPr>
              <a:t>자국 통화가치 강세(원화 환율 하락, 원화가치 상승)</a:t>
            </a:r>
            <a:endParaRPr lang="ko-KR" altLang="en-US" sz="2800" dirty="0">
              <a:ea typeface=""/>
              <a:cs typeface=""/>
            </a:endParaRPr>
          </a:p>
          <a:p>
            <a:pPr marL="1722438" lvl="4" indent="-3810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ko-KR" sz="2400" dirty="0">
                <a:ea typeface=""/>
                <a:cs typeface=""/>
              </a:rPr>
              <a:t>외국에서 자국 상품의 가격이 비싸지고 외국상품의 가격이 상대적으로 저렴</a:t>
            </a:r>
            <a:r>
              <a:rPr lang="ko-KR" altLang="en-US" sz="2400" dirty="0">
                <a:ea typeface=""/>
                <a:cs typeface=""/>
              </a:rPr>
              <a:t>: </a:t>
            </a:r>
            <a:r>
              <a:rPr lang="ko-KR" altLang="ko-KR" sz="2400" dirty="0">
                <a:ea typeface=""/>
                <a:cs typeface=""/>
              </a:rPr>
              <a:t>수출 경쟁력 저하</a:t>
            </a:r>
          </a:p>
          <a:p>
            <a:pPr marL="1128713" lvl="2" indent="-4572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ko-KR" sz="2800" dirty="0">
                <a:ea typeface=""/>
                <a:cs typeface=""/>
              </a:rPr>
              <a:t>자국 통화가치 약세(원화 환율 상승, 원화가치 하락) </a:t>
            </a:r>
            <a:endParaRPr lang="ko-KR" altLang="en-US" sz="2800" dirty="0">
              <a:ea typeface=""/>
              <a:cs typeface=""/>
            </a:endParaRPr>
          </a:p>
          <a:p>
            <a:pPr marL="1722438" lvl="4" indent="-381000">
              <a:lnSpc>
                <a:spcPct val="80000"/>
              </a:lnSpc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ko-KR" sz="2400" dirty="0">
                <a:ea typeface=""/>
                <a:cs typeface=""/>
              </a:rPr>
              <a:t>외국에서 자국 상품의 가격이 싸지고 외국상품의 가격이 상대적으로 비싸짐</a:t>
            </a:r>
            <a:r>
              <a:rPr lang="ko-KR" altLang="en-US" sz="2400" dirty="0">
                <a:ea typeface=""/>
                <a:cs typeface=""/>
              </a:rPr>
              <a:t>: </a:t>
            </a:r>
            <a:r>
              <a:rPr lang="ko-KR" altLang="ko-KR" sz="2400" dirty="0">
                <a:ea typeface=""/>
                <a:cs typeface=""/>
              </a:rPr>
              <a:t>수출 경쟁력 강화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71527"/>
            <a:ext cx="8229600" cy="1143000"/>
          </a:xfrm>
        </p:spPr>
        <p:txBody>
          <a:bodyPr/>
          <a:lstStyle/>
          <a:p>
            <a:r>
              <a:rPr lang="en-US" altLang="ko-KR" sz="2000" dirty="0"/>
              <a:t>FIGURE </a:t>
            </a:r>
            <a:r>
              <a:rPr lang="en-US" altLang="ko-KR" sz="2000" dirty="0" smtClean="0"/>
              <a:t>3.  </a:t>
            </a:r>
            <a:r>
              <a:rPr lang="en-US" altLang="ko-KR" sz="2000" b="0" dirty="0" smtClean="0"/>
              <a:t>U.S</a:t>
            </a:r>
            <a:r>
              <a:rPr lang="en-US" altLang="ko-KR" sz="2000" b="0" dirty="0"/>
              <a:t>. </a:t>
            </a:r>
            <a:r>
              <a:rPr lang="en-US" altLang="ko-KR" sz="2000" b="0" dirty="0" smtClean="0"/>
              <a:t>Dollar</a:t>
            </a:r>
            <a:r>
              <a:rPr lang="ko-KR" altLang="en-US" sz="2000" b="0" dirty="0" smtClean="0"/>
              <a:t>의 대원화 환율</a:t>
            </a:r>
            <a:r>
              <a:rPr lang="en-US" altLang="ko-KR" sz="2000" b="0" dirty="0" smtClean="0"/>
              <a:t>, </a:t>
            </a:r>
            <a:r>
              <a:rPr lang="en-US" altLang="ko-KR" sz="2000" b="0" dirty="0" smtClean="0"/>
              <a:t>1970</a:t>
            </a:r>
            <a:r>
              <a:rPr lang="en-US" altLang="ko-KR" sz="2000" b="0" dirty="0" smtClean="0">
                <a:latin typeface="Arial"/>
              </a:rPr>
              <a:t>–</a:t>
            </a:r>
            <a:r>
              <a:rPr lang="en-US" altLang="ko-KR" sz="2000" b="0" dirty="0" smtClean="0"/>
              <a:t>2013</a:t>
            </a:r>
            <a:endParaRPr lang="en-US" altLang="ko-KR" sz="2000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5638800"/>
            <a:ext cx="8534400" cy="533400"/>
          </a:xfrm>
        </p:spPr>
        <p:txBody>
          <a:bodyPr/>
          <a:lstStyle/>
          <a:p>
            <a:pPr marL="4763" indent="-4763">
              <a:lnSpc>
                <a:spcPct val="90000"/>
              </a:lnSpc>
              <a:buFontTx/>
              <a:buNone/>
            </a:pPr>
            <a:r>
              <a:rPr lang="en-US" altLang="ko-KR" sz="1600" i="1" dirty="0"/>
              <a:t>Source: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한국은행 경제통계시스템 </a:t>
            </a:r>
            <a:r>
              <a:rPr lang="en-US" altLang="ko-KR" sz="1600" dirty="0"/>
              <a:t>http://ecos.bok.or.kr/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Foreign Exchange Market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2816"/>
            <a:ext cx="89535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6B2B-63BC-43ED-9A2D-C206AFC9F071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금융과 </a:t>
            </a:r>
            <a:r>
              <a:rPr lang="ko-KR" altLang="en-US" sz="3600" dirty="0" smtClean="0"/>
              <a:t>금융기관을 왜 공부하여야 하나</a:t>
            </a:r>
            <a:r>
              <a:rPr lang="en-US" altLang="ko-KR" sz="3600" dirty="0" smtClean="0"/>
              <a:t>?</a:t>
            </a:r>
            <a:endParaRPr lang="en-US" altLang="ko-KR" sz="3600" dirty="0">
              <a:solidFill>
                <a:srgbClr val="3333FF"/>
              </a:solidFill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ko-KR" dirty="0"/>
          </a:p>
          <a:p>
            <a:pPr lvl="1"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dirty="0"/>
              <a:t>금융중개</a:t>
            </a:r>
            <a:r>
              <a:rPr lang="en-US" altLang="ko-KR" dirty="0"/>
              <a:t>(Financial Intermediation)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dirty="0" err="1"/>
              <a:t>저축자로부터</a:t>
            </a:r>
            <a:r>
              <a:rPr lang="ko-KR" altLang="en-US" dirty="0"/>
              <a:t> 투자자로 자금중개 지원</a:t>
            </a:r>
            <a:endParaRPr lang="en-US" altLang="ko-KR" dirty="0"/>
          </a:p>
          <a:p>
            <a:pPr lvl="1"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dirty="0"/>
              <a:t>은행과 통화공급</a:t>
            </a:r>
            <a:r>
              <a:rPr lang="en-US" altLang="ko-KR" dirty="0"/>
              <a:t>(Banks and Money Supply)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dirty="0"/>
              <a:t>통화창출기능</a:t>
            </a:r>
            <a:endParaRPr lang="en-US" altLang="ko-KR" dirty="0"/>
          </a:p>
          <a:p>
            <a:pPr lvl="1"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dirty="0"/>
              <a:t>금융혁신</a:t>
            </a:r>
            <a:r>
              <a:rPr lang="en-US" altLang="ko-KR" dirty="0"/>
              <a:t>(Financial Innovation)</a:t>
            </a:r>
          </a:p>
          <a:p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금융지식이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MGtGUlnOjy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7584" y="1844824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87C3-1EAB-4998-AE7E-E2D68B83EE0E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통화와 통화정책을 왜 공부하는가</a:t>
            </a:r>
            <a:r>
              <a:rPr lang="en-US" altLang="ko-KR" sz="3600" dirty="0"/>
              <a:t>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496300" cy="59769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2000" b="1"/>
              <a:t>경기변동</a:t>
            </a:r>
            <a:r>
              <a:rPr lang="en-US" altLang="ko-KR" sz="2000" b="1"/>
              <a:t>, </a:t>
            </a:r>
            <a:r>
              <a:rPr lang="ko-KR" altLang="en-US" sz="2000" b="1"/>
              <a:t>인플레이션</a:t>
            </a:r>
            <a:r>
              <a:rPr lang="en-US" altLang="ko-KR" sz="2000" b="1"/>
              <a:t>, </a:t>
            </a:r>
            <a:r>
              <a:rPr lang="ko-KR" altLang="en-US" sz="2000" b="1"/>
              <a:t>이자율에 영향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800"/>
              <a:t>화폐와 경기변동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1600"/>
              <a:t>화폐는 총산출</a:t>
            </a:r>
            <a:r>
              <a:rPr lang="en-US" altLang="ko-KR" sz="1600"/>
              <a:t>(aggregate output) </a:t>
            </a:r>
            <a:r>
              <a:rPr lang="ko-KR" altLang="en-US" sz="1600"/>
              <a:t>이 증가하거나 감소하는 경기변동</a:t>
            </a:r>
            <a:r>
              <a:rPr lang="en-US" altLang="ko-KR" sz="1600"/>
              <a:t>(business cycles)</a:t>
            </a:r>
            <a:r>
              <a:rPr lang="ko-KR" altLang="en-US" sz="1600"/>
              <a:t>을 야기하는 데 매우 중요한 역할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1600"/>
              <a:t>화폐공급의 변동과 거시경제활동간의 관계 연구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/>
              <a:t>화폐와 인플레이션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1600"/>
              <a:t>인플레이션의 정의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ü"/>
            </a:pPr>
            <a:r>
              <a:rPr lang="ko-KR" altLang="en-US" sz="1600"/>
              <a:t>화폐공급의 지속적인 증가는 인플레이션의 원인</a:t>
            </a:r>
            <a:r>
              <a:rPr lang="en-US" altLang="ko-KR" sz="1600"/>
              <a:t>: </a:t>
            </a:r>
            <a:r>
              <a:rPr lang="ko-KR" altLang="en-US" sz="1600"/>
              <a:t>인플레이션은 언제 어디서나 화폐적 현상이다</a:t>
            </a:r>
            <a:r>
              <a:rPr lang="en-US" altLang="ko-KR" sz="1600"/>
              <a:t>(Milton Friedman)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/>
              <a:t>화폐와 이자율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피셔효과</a:t>
            </a:r>
            <a:r>
              <a:rPr lang="en-US" altLang="ko-KR" sz="1600"/>
              <a:t>(Fisher effect)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이자율 결정이론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/>
              <a:t>통화정책</a:t>
            </a:r>
            <a:r>
              <a:rPr lang="en-US" altLang="ko-KR" sz="2000"/>
              <a:t>(monetary policy)</a:t>
            </a:r>
            <a:r>
              <a:rPr lang="ko-KR" altLang="en-US" sz="2000"/>
              <a:t>의 목표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중앙은행의 역할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통화정책 운용체계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2000"/>
              <a:t>통화정책효과의 파급과정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통화정책</a:t>
            </a:r>
            <a:r>
              <a:rPr lang="en-US" altLang="ko-KR" sz="1600"/>
              <a:t>(monetary policy)</a:t>
            </a:r>
            <a:r>
              <a:rPr lang="ko-KR" altLang="en-US" sz="1600"/>
              <a:t>과 재정정책</a:t>
            </a:r>
            <a:r>
              <a:rPr lang="en-US" altLang="ko-KR" sz="1600"/>
              <a:t>(FISCAL POLICY)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통화정책과 재정정책의 연관성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§"/>
            </a:pPr>
            <a:r>
              <a:rPr lang="ko-KR" altLang="en-US" sz="1600"/>
              <a:t>재정적자의 보전방법</a:t>
            </a:r>
            <a:r>
              <a:rPr lang="en-US" altLang="ko-KR" sz="1600"/>
              <a:t>: </a:t>
            </a:r>
            <a:r>
              <a:rPr lang="ko-KR" altLang="en-US" sz="1600"/>
              <a:t>통화발행 </a:t>
            </a:r>
            <a:r>
              <a:rPr lang="en-US" altLang="ko-KR" sz="1600">
                <a:sym typeface="Wingdings" pitchFamily="2" charset="2"/>
              </a:rPr>
              <a:t> </a:t>
            </a:r>
            <a:r>
              <a:rPr lang="en-US" altLang="ko-KR" sz="1600"/>
              <a:t>hyperinflation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fig01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81925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925513" y="615950"/>
            <a:ext cx="7772400" cy="908050"/>
          </a:xfrm>
        </p:spPr>
        <p:txBody>
          <a:bodyPr/>
          <a:lstStyle/>
          <a:p>
            <a:r>
              <a:rPr lang="en-US" altLang="ko-KR" sz="2000" b="0" dirty="0" smtClean="0"/>
              <a:t>Money </a:t>
            </a:r>
            <a:r>
              <a:rPr lang="en-US" altLang="ko-KR" sz="2000" b="0" dirty="0"/>
              <a:t>Growth (M2 Annual Rate) and the Business Cycle in the United States, 1950</a:t>
            </a:r>
            <a:r>
              <a:rPr lang="en-US" altLang="ko-KR" sz="2000" b="0" dirty="0">
                <a:latin typeface="Arial"/>
              </a:rPr>
              <a:t>–</a:t>
            </a:r>
            <a:r>
              <a:rPr lang="en-US" altLang="ko-KR" sz="2000" b="0" dirty="0"/>
              <a:t>2008</a:t>
            </a:r>
            <a:endParaRPr lang="en-US" altLang="ko-KR" sz="2000" dirty="0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8610600" cy="762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ko-KR" sz="1400" i="1"/>
              <a:t>Note:</a:t>
            </a:r>
            <a:r>
              <a:rPr lang="en-US" altLang="ko-KR" sz="1400"/>
              <a:t> Shaded areas represent recessions.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ko-KR" sz="1400" i="1"/>
              <a:t>Source:</a:t>
            </a:r>
            <a:r>
              <a:rPr lang="en-US" altLang="ko-KR" sz="1400"/>
              <a:t> Federal Reserve Bulletin, p. A4, Table 1.10; www.federalreserve.gov/releases/h6/hist/h6hist1.txt.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68313" y="0"/>
            <a:ext cx="8229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/>
              <a:t>통화와 경기변동</a:t>
            </a:r>
            <a:endParaRPr lang="en-US" altLang="ko-K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762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FIGURE </a:t>
            </a:r>
            <a:r>
              <a:rPr lang="en-US" altLang="ko-KR" sz="2600" dirty="0" smtClean="0"/>
              <a:t>5.  </a:t>
            </a:r>
            <a:r>
              <a:rPr lang="ko-KR" altLang="en-US" sz="2600" dirty="0" smtClean="0"/>
              <a:t>소비자물가지수와 통화량</a:t>
            </a:r>
            <a:r>
              <a:rPr lang="en-US" altLang="ko-KR" sz="2600" dirty="0" smtClean="0"/>
              <a:t>(M2)</a:t>
            </a:r>
            <a:r>
              <a:rPr lang="en-US" altLang="ko-KR" sz="2600" b="0" dirty="0" smtClean="0"/>
              <a:t>, 1980</a:t>
            </a:r>
            <a:r>
              <a:rPr lang="en-US" altLang="ko-KR" sz="2600" b="0" dirty="0" smtClean="0">
                <a:latin typeface="Arial"/>
              </a:rPr>
              <a:t>–</a:t>
            </a:r>
            <a:r>
              <a:rPr lang="en-US" altLang="ko-KR" sz="2600" b="0" dirty="0" smtClean="0"/>
              <a:t>2013</a:t>
            </a:r>
            <a:endParaRPr lang="en-US" altLang="ko-KR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5791200"/>
            <a:ext cx="8534400" cy="381000"/>
          </a:xfrm>
        </p:spPr>
        <p:txBody>
          <a:bodyPr>
            <a:normAutofit/>
          </a:bodyPr>
          <a:lstStyle/>
          <a:p>
            <a:pPr marL="4763" indent="-4763">
              <a:lnSpc>
                <a:spcPct val="90000"/>
              </a:lnSpc>
              <a:buFontTx/>
              <a:buNone/>
            </a:pPr>
            <a:r>
              <a:rPr lang="en-US" altLang="ko-KR" sz="1400" i="1" dirty="0"/>
              <a:t>Sources: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한국은행 경제통계시스템</a:t>
            </a:r>
            <a:endParaRPr lang="en-US" altLang="ko-KR" sz="1400" dirty="0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4213" y="0"/>
            <a:ext cx="777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/>
              <a:t>통화와 물가수준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" y="1628800"/>
            <a:ext cx="89630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fig01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>
          <a:xfrm>
            <a:off x="925343" y="849867"/>
            <a:ext cx="7772400" cy="719138"/>
          </a:xfrm>
        </p:spPr>
        <p:txBody>
          <a:bodyPr/>
          <a:lstStyle/>
          <a:p>
            <a:r>
              <a:rPr lang="en-US" altLang="ko-KR" sz="2000" b="0" dirty="0" smtClean="0"/>
              <a:t>Average </a:t>
            </a:r>
            <a:r>
              <a:rPr lang="en-US" altLang="ko-KR" sz="2000" b="0" dirty="0"/>
              <a:t>Inflation Rate Versus Average Rate of Money Growth for Selected Countries, 1997</a:t>
            </a:r>
            <a:r>
              <a:rPr lang="en-US" altLang="ko-KR" sz="2000" b="0" dirty="0">
                <a:latin typeface="Arial"/>
              </a:rPr>
              <a:t>–</a:t>
            </a:r>
            <a:r>
              <a:rPr lang="en-US" altLang="ko-KR" sz="2000" b="0" dirty="0"/>
              <a:t>2007</a:t>
            </a:r>
            <a:endParaRPr lang="en-US" altLang="ko-KR" sz="2000" dirty="0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8534400" cy="457200"/>
          </a:xfrm>
        </p:spPr>
        <p:txBody>
          <a:bodyPr/>
          <a:lstStyle/>
          <a:p>
            <a:pPr marL="4763" indent="-4763">
              <a:buFontTx/>
              <a:buNone/>
            </a:pPr>
            <a:r>
              <a:rPr lang="en-US" altLang="ko-KR" sz="1600" i="1"/>
              <a:t>Source:</a:t>
            </a:r>
            <a:r>
              <a:rPr lang="en-US" altLang="ko-KR" sz="1600"/>
              <a:t> International Financial Statistics.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/>
              <a:t>통화증가와 인플레이션</a:t>
            </a:r>
            <a:endParaRPr lang="en-US" altLang="ko-K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altLang="ko-KR" sz="2000" dirty="0"/>
              <a:t>FIGURE </a:t>
            </a:r>
            <a:r>
              <a:rPr lang="en-US" altLang="ko-KR" sz="2000" dirty="0" smtClean="0"/>
              <a:t>7.  </a:t>
            </a:r>
            <a:r>
              <a:rPr lang="ko-KR" altLang="en-US" sz="2000" dirty="0" smtClean="0"/>
              <a:t>통화증가</a:t>
            </a:r>
            <a:r>
              <a:rPr lang="en-US" altLang="ko-KR" sz="2000" b="0" dirty="0" smtClean="0"/>
              <a:t>(</a:t>
            </a:r>
            <a:r>
              <a:rPr lang="en-US" altLang="ko-KR" sz="2000" b="0" dirty="0"/>
              <a:t>M2 </a:t>
            </a:r>
            <a:r>
              <a:rPr lang="ko-KR" altLang="en-US" sz="2000" b="0" dirty="0" smtClean="0"/>
              <a:t>년간 증가율</a:t>
            </a:r>
            <a:r>
              <a:rPr lang="en-US" altLang="ko-KR" sz="2000" b="0" dirty="0" smtClean="0"/>
              <a:t>)</a:t>
            </a:r>
            <a:r>
              <a:rPr lang="ko-KR" altLang="en-US" sz="2000" b="0" dirty="0" smtClean="0"/>
              <a:t>와 이자율</a:t>
            </a:r>
            <a:r>
              <a:rPr lang="en-US" altLang="ko-KR" sz="2000" b="0" dirty="0" smtClean="0"/>
              <a:t>(</a:t>
            </a:r>
            <a:r>
              <a:rPr lang="ko-KR" altLang="en-US" sz="2000" b="0" dirty="0" err="1" smtClean="0"/>
              <a:t>국고채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10</a:t>
            </a:r>
            <a:r>
              <a:rPr lang="ko-KR" altLang="en-US" sz="2000" b="0" dirty="0" smtClean="0"/>
              <a:t>년</a:t>
            </a:r>
            <a:r>
              <a:rPr lang="en-US" altLang="ko-KR" sz="2000" b="0" dirty="0" smtClean="0"/>
              <a:t>), 1998</a:t>
            </a:r>
            <a:r>
              <a:rPr lang="en-US" altLang="ko-KR" sz="2000" b="0" dirty="0" smtClean="0">
                <a:latin typeface="Arial"/>
              </a:rPr>
              <a:t>–</a:t>
            </a:r>
            <a:r>
              <a:rPr lang="en-US" altLang="ko-KR" sz="2000" b="0" dirty="0" smtClean="0"/>
              <a:t>2013</a:t>
            </a:r>
            <a:endParaRPr lang="en-US" altLang="ko-KR" sz="20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19800"/>
            <a:ext cx="8534400" cy="457200"/>
          </a:xfrm>
        </p:spPr>
        <p:txBody>
          <a:bodyPr/>
          <a:lstStyle/>
          <a:p>
            <a:pPr marL="4763" indent="-4763">
              <a:buFontTx/>
              <a:buNone/>
            </a:pPr>
            <a:r>
              <a:rPr lang="en-US" altLang="ko-KR" sz="1200" i="1" dirty="0"/>
              <a:t>Sources: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한국은행 경제통계시스템</a:t>
            </a:r>
            <a:endParaRPr lang="en-US" altLang="ko-KR" sz="1200" dirty="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/>
              <a:t>통화증가와 이자율</a:t>
            </a: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72816"/>
            <a:ext cx="8953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320" y="560387"/>
            <a:ext cx="7772400" cy="1268413"/>
          </a:xfrm>
        </p:spPr>
        <p:txBody>
          <a:bodyPr/>
          <a:lstStyle/>
          <a:p>
            <a:r>
              <a:rPr lang="en-US" altLang="ko-KR" sz="2000" dirty="0"/>
              <a:t>FIGURE </a:t>
            </a:r>
            <a:r>
              <a:rPr lang="en-US" altLang="ko-KR" sz="2000" dirty="0" smtClean="0"/>
              <a:t>8.  </a:t>
            </a:r>
            <a:r>
              <a:rPr lang="en-US" altLang="ko-KR" sz="2000" b="0" dirty="0"/>
              <a:t>Government Budget Surplus or Deficit as a Percentage of Gross Domestic Product, 1950</a:t>
            </a:r>
            <a:r>
              <a:rPr lang="en-US" altLang="ko-KR" sz="2000" b="0" dirty="0">
                <a:latin typeface="Arial"/>
              </a:rPr>
              <a:t>–</a:t>
            </a:r>
            <a:r>
              <a:rPr lang="en-US" altLang="ko-KR" sz="2000" b="0" dirty="0"/>
              <a:t>2008</a:t>
            </a:r>
            <a:endParaRPr lang="en-US" altLang="ko-KR" sz="2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8534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600" i="1"/>
              <a:t>Source:</a:t>
            </a:r>
            <a:r>
              <a:rPr lang="en-US" altLang="ko-KR" sz="1600"/>
              <a:t> www.gpoaccess.gov/usbudget/fy06/sheets/hist01z2.xls.</a:t>
            </a:r>
          </a:p>
        </p:txBody>
      </p:sp>
      <p:pic>
        <p:nvPicPr>
          <p:cNvPr id="152580" name="Picture 4" descr="fig01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46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50825" y="193132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/>
              <a:t>재정정책과 통화정책</a:t>
            </a:r>
            <a:endParaRPr lang="en-US" altLang="ko-K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Box 2"/>
          <p:cNvSpPr txBox="1">
            <a:spLocks noChangeArrowheads="1"/>
          </p:cNvSpPr>
          <p:nvPr/>
        </p:nvSpPr>
        <p:spPr bwMode="auto">
          <a:xfrm>
            <a:off x="176213" y="131763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ko-KR" altLang="en-US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금융이란 무엇인가</a:t>
            </a:r>
            <a:r>
              <a:rPr kumimoji="0" lang="en-US" altLang="ko-KR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8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867" name="AutoShape 5"/>
          <p:cNvSpPr>
            <a:spLocks noChangeArrowheads="1"/>
          </p:cNvSpPr>
          <p:nvPr/>
        </p:nvSpPr>
        <p:spPr bwMode="auto">
          <a:xfrm>
            <a:off x="500063" y="857250"/>
            <a:ext cx="3351212" cy="471488"/>
          </a:xfrm>
          <a:prstGeom prst="bevel">
            <a:avLst>
              <a:gd name="adj" fmla="val 12500"/>
            </a:avLst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금융의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의의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5750" y="1385888"/>
            <a:ext cx="8572500" cy="1827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DDC98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ko-KR" sz="20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금융(</a:t>
            </a:r>
            <a:r>
              <a:rPr kumimoji="0" lang="ko-KR" altLang="en-US" sz="2000" b="1" kern="0" dirty="0" err="1" smtClean="0">
                <a:solidFill>
                  <a:sysClr val="windowText" lastClr="000000"/>
                </a:solidFill>
              </a:rPr>
              <a:t>金融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)</a:t>
            </a:r>
            <a:r>
              <a:rPr kumimoji="0" lang="en-US" altLang="ko-KR" sz="2000" b="1" kern="0" dirty="0" smtClean="0">
                <a:solidFill>
                  <a:sysClr val="windowText" lastClr="000000"/>
                </a:solidFill>
              </a:rPr>
              <a:t>: 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자금(</a:t>
            </a:r>
            <a:r>
              <a:rPr kumimoji="0" lang="ko-KR" altLang="en-US" sz="2000" b="1" kern="0" dirty="0" err="1" smtClean="0">
                <a:solidFill>
                  <a:sysClr val="windowText" lastClr="000000"/>
                </a:solidFill>
              </a:rPr>
              <a:t>資金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)을 융통(融通)해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</a:rPr>
              <a:t>주는 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것</a:t>
            </a:r>
            <a:r>
              <a:rPr kumimoji="0" lang="en-US" altLang="ko-KR" sz="2000" b="1" kern="0" dirty="0" smtClean="0">
                <a:solidFill>
                  <a:sysClr val="windowText" lastClr="000000"/>
                </a:solidFill>
              </a:rPr>
              <a:t>, 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화폐의 융통</a:t>
            </a:r>
            <a:endParaRPr kumimoji="0" lang="en-US" altLang="ko-KR" sz="2000" b="1" kern="0" dirty="0" smtClean="0">
              <a:solidFill>
                <a:sysClr val="windowText" lastClr="000000"/>
              </a:solidFill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kern="0" dirty="0" smtClean="0">
                <a:solidFill>
                  <a:sysClr val="windowText" lastClr="000000"/>
                </a:solidFill>
              </a:rPr>
              <a:t>돌고 도는 돈</a:t>
            </a:r>
            <a:endParaRPr kumimoji="0" lang="en-US" altLang="ko-KR" sz="2000" b="1" kern="0" dirty="0" smtClean="0">
              <a:solidFill>
                <a:sysClr val="windowText" lastClr="000000"/>
              </a:solidFill>
            </a:endParaRPr>
          </a:p>
          <a:p>
            <a:pPr lvl="1" latinLnBrk="0">
              <a:buFontTx/>
              <a:buChar char="•"/>
              <a:defRPr/>
            </a:pP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 재화 또는 서비스 구매 대가로 돈을 지불 </a:t>
            </a:r>
            <a:r>
              <a:rPr kumimoji="0" lang="en-US" altLang="ko-KR" sz="2000" b="1" kern="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2000" b="1" kern="0" dirty="0" smtClean="0">
                <a:solidFill>
                  <a:sysClr val="windowText" lastClr="000000"/>
                </a:solidFill>
              </a:rPr>
              <a:t>결</a:t>
            </a:r>
            <a:r>
              <a:rPr lang="ko-KR" altLang="en-US" sz="2000" b="1" kern="0" dirty="0">
                <a:solidFill>
                  <a:sysClr val="windowText" lastClr="000000"/>
                </a:solidFill>
              </a:rPr>
              <a:t>제</a:t>
            </a:r>
            <a:endParaRPr kumimoji="0" lang="en-US" altLang="ko-KR" sz="2000" b="1" kern="0" dirty="0" smtClean="0">
              <a:solidFill>
                <a:sysClr val="windowText" lastClr="000000"/>
              </a:solidFill>
            </a:endParaRPr>
          </a:p>
          <a:p>
            <a:pPr lvl="1" latinLnBrk="0">
              <a:buFontTx/>
              <a:buChar char="•"/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kern="0" dirty="0" smtClean="0">
                <a:solidFill>
                  <a:sysClr val="windowText" lastClr="000000"/>
                </a:solidFill>
              </a:rPr>
              <a:t>흑자지출단위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</a:rPr>
              <a:t>가계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</a:rPr>
              <a:t>)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sym typeface="Wingdings" pitchFamily="2" charset="2"/>
              </a:rPr>
              <a:t>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적자지출단위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sym typeface="Wingdings" pitchFamily="2" charset="2"/>
              </a:rPr>
              <a:t>(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기업</a:t>
            </a:r>
            <a:r>
              <a:rPr kumimoji="0" lang="en-US" altLang="ko-KR" sz="2000" b="1" kern="0" dirty="0" smtClean="0">
                <a:solidFill>
                  <a:sysClr val="windowText" lastClr="000000"/>
                </a:solidFill>
                <a:sym typeface="Wingdings" pitchFamily="2" charset="2"/>
              </a:rPr>
              <a:t>)</a:t>
            </a:r>
            <a:r>
              <a:rPr lang="ko-KR" altLang="en-US" sz="2000" b="1" kern="0" dirty="0" smtClean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lang="en-US" altLang="ko-KR" sz="2000" b="1" kern="0" dirty="0" smtClean="0">
                <a:solidFill>
                  <a:sysClr val="windowText" lastClr="000000"/>
                </a:solidFill>
                <a:sym typeface="Wingdings" pitchFamily="2" charset="2"/>
              </a:rPr>
              <a:t>: </a:t>
            </a:r>
            <a:r>
              <a:rPr lang="ko-KR" altLang="en-US" sz="2000" b="1" kern="0" dirty="0" smtClean="0">
                <a:solidFill>
                  <a:sysClr val="windowText" lastClr="000000"/>
                </a:solidFill>
                <a:sym typeface="Wingdings" pitchFamily="2" charset="2"/>
              </a:rPr>
              <a:t>중개(仲介)</a:t>
            </a:r>
            <a:endParaRPr kumimoji="0" lang="en-US" altLang="ko-KR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70065576" descr="EMB0000430418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5" y="3789040"/>
            <a:ext cx="4017168" cy="202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5" name="_x170066056" descr="EMB0000430418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10" y="3645024"/>
            <a:ext cx="38467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Box 2"/>
          <p:cNvSpPr txBox="1">
            <a:spLocks noChangeArrowheads="1"/>
          </p:cNvSpPr>
          <p:nvPr/>
        </p:nvSpPr>
        <p:spPr bwMode="auto">
          <a:xfrm>
            <a:off x="176213" y="131763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ko-KR" altLang="en-US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금융이란 무엇인가</a:t>
            </a:r>
            <a:r>
              <a:rPr kumimoji="0" lang="en-US" altLang="ko-KR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8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867" name="AutoShape 5"/>
          <p:cNvSpPr>
            <a:spLocks noChangeArrowheads="1"/>
          </p:cNvSpPr>
          <p:nvPr/>
        </p:nvSpPr>
        <p:spPr bwMode="auto">
          <a:xfrm>
            <a:off x="500063" y="857250"/>
            <a:ext cx="3351212" cy="471488"/>
          </a:xfrm>
          <a:prstGeom prst="bevel">
            <a:avLst>
              <a:gd name="adj" fmla="val 12500"/>
            </a:avLst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금융의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5750" y="1385888"/>
            <a:ext cx="8572500" cy="4923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DDC98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dirty="0" smtClean="0"/>
              <a:t> 결제기능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기업과 가계 등 경제 주체들은 경제 활동 과정에서 재화와 서비스 및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 금융 상품을 거래함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2000" dirty="0" smtClean="0"/>
              <a:t> 대금 결제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상품 수요자가 공급자에게 상품의 대가를 지급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결제 수단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지급을 위해 사용되는 수단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(</a:t>
            </a:r>
            <a:r>
              <a:rPr lang="ko-KR" altLang="en-US" sz="2000" dirty="0" smtClean="0"/>
              <a:t>현금</a:t>
            </a:r>
            <a:r>
              <a:rPr lang="en-US" altLang="ko-KR" sz="2000" dirty="0"/>
              <a:t>, </a:t>
            </a:r>
            <a:r>
              <a:rPr lang="ko-KR" altLang="en-US" sz="2000" dirty="0"/>
              <a:t>수표</a:t>
            </a:r>
            <a:r>
              <a:rPr lang="en-US" altLang="ko-KR" sz="2000" dirty="0"/>
              <a:t>, </a:t>
            </a:r>
            <a:r>
              <a:rPr lang="ko-KR" altLang="en-US" sz="2000" dirty="0"/>
              <a:t>어음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신용카드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전자자금이체 등</a:t>
            </a:r>
            <a:r>
              <a:rPr lang="en-US" altLang="ko-KR" sz="2000" dirty="0" smtClean="0"/>
              <a:t>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dirty="0"/>
          </a:p>
          <a:p>
            <a:pPr latinLnBrk="0">
              <a:buFontTx/>
              <a:buChar char="•"/>
              <a:defRPr/>
            </a:pPr>
            <a:r>
              <a:rPr kumimoji="0" lang="en-US" altLang="ko-KR" sz="2000" b="1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kern="0" dirty="0" smtClean="0">
                <a:solidFill>
                  <a:sysClr val="windowText" lastClr="000000"/>
                </a:solidFill>
              </a:rPr>
              <a:t>지급결제 시스템</a:t>
            </a:r>
            <a:r>
              <a:rPr kumimoji="0" lang="en-US" altLang="ko-KR" sz="2000" kern="0" dirty="0" smtClean="0">
                <a:solidFill>
                  <a:sysClr val="windowText" lastClr="000000"/>
                </a:solidFill>
              </a:rPr>
              <a:t> : </a:t>
            </a:r>
            <a:r>
              <a:rPr kumimoji="0" lang="ko-KR" altLang="en-US" sz="2000" kern="0" dirty="0" smtClean="0">
                <a:solidFill>
                  <a:sysClr val="windowText" lastClr="000000"/>
                </a:solidFill>
              </a:rPr>
              <a:t>금융 및 경제활동의 결과로서 발생하는 채무관계가</a:t>
            </a:r>
            <a:endParaRPr kumimoji="0" lang="en-US" altLang="ko-KR" sz="2000" kern="0" dirty="0" smtClean="0">
              <a:solidFill>
                <a:sysClr val="windowText" lastClr="000000"/>
              </a:solidFill>
            </a:endParaRPr>
          </a:p>
          <a:p>
            <a:pPr latinLnBrk="0">
              <a:defRPr/>
            </a:pPr>
            <a:r>
              <a:rPr kumimoji="0" lang="ko-KR" altLang="en-US" sz="2000" kern="0" dirty="0" smtClean="0">
                <a:solidFill>
                  <a:sysClr val="windowText" lastClr="000000"/>
                </a:solidFill>
              </a:rPr>
              <a:t>  화폐가치의 이전에 의해 해결되는 구조</a:t>
            </a:r>
            <a:endParaRPr kumimoji="0" lang="en-US" altLang="ko-KR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Box 2"/>
          <p:cNvSpPr txBox="1">
            <a:spLocks noChangeArrowheads="1"/>
          </p:cNvSpPr>
          <p:nvPr/>
        </p:nvSpPr>
        <p:spPr bwMode="auto">
          <a:xfrm>
            <a:off x="176213" y="131763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ko-KR" altLang="en-US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금융이란 무엇인가</a:t>
            </a:r>
            <a:r>
              <a:rPr kumimoji="0" lang="en-US" altLang="ko-KR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8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867" name="AutoShape 5"/>
          <p:cNvSpPr>
            <a:spLocks noChangeArrowheads="1"/>
          </p:cNvSpPr>
          <p:nvPr/>
        </p:nvSpPr>
        <p:spPr bwMode="auto">
          <a:xfrm>
            <a:off x="500063" y="857250"/>
            <a:ext cx="3351212" cy="471488"/>
          </a:xfrm>
          <a:prstGeom prst="bevel">
            <a:avLst>
              <a:gd name="adj" fmla="val 12500"/>
            </a:avLst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금융의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5750" y="1385888"/>
            <a:ext cx="8572500" cy="4923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DDC98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dirty="0" smtClean="0"/>
              <a:t> 중개기능</a:t>
            </a:r>
            <a:endParaRPr lang="en-US" altLang="ko-KR" sz="2000" dirty="0" smtClean="0"/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altLang="ko-KR" sz="2000" dirty="0" smtClean="0"/>
          </a:p>
          <a:p>
            <a:pPr marL="84138" indent="-84138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금융기관은 자금잉여자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공급자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대부자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에게서 </a:t>
            </a:r>
            <a:r>
              <a:rPr lang="ko-KR" altLang="en-US" sz="2000" dirty="0" smtClean="0"/>
              <a:t>자금 </a:t>
            </a:r>
            <a:r>
              <a:rPr lang="ko-KR" altLang="en-US" sz="2000" dirty="0" err="1" smtClean="0"/>
              <a:t>부족자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  (</a:t>
            </a:r>
            <a:r>
              <a:rPr lang="ko-KR" altLang="en-US" sz="2000" dirty="0" smtClean="0"/>
              <a:t>수요자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차입자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에게로 돈이 </a:t>
            </a:r>
            <a:r>
              <a:rPr lang="ko-KR" altLang="en-US" sz="2000" dirty="0"/>
              <a:t>잘 흘러가게 </a:t>
            </a:r>
            <a:r>
              <a:rPr lang="ko-KR" altLang="en-US" sz="2000" dirty="0" smtClean="0"/>
              <a:t>함으로써 경제가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  튼튼하게 </a:t>
            </a:r>
            <a:r>
              <a:rPr lang="ko-KR" altLang="en-US" sz="2000" dirty="0"/>
              <a:t>되도록 만드는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180975" indent="-180975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이들 </a:t>
            </a:r>
            <a:r>
              <a:rPr lang="ko-KR" altLang="en-US" sz="2000" dirty="0" err="1" smtClean="0"/>
              <a:t>차입자와</a:t>
            </a:r>
            <a:r>
              <a:rPr lang="ko-KR" altLang="en-US" sz="2000" dirty="0" smtClean="0"/>
              <a:t> 대부자가 연결되는 행태에 따라 두 가지 금융 형태가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  존재</a:t>
            </a:r>
            <a:endParaRPr lang="en-US" altLang="ko-KR" sz="2000" dirty="0" smtClean="0"/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간접금융</a:t>
            </a:r>
            <a:endParaRPr lang="en-US" altLang="ko-KR" sz="2000" dirty="0" smtClean="0"/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직접금융</a:t>
            </a:r>
            <a:endParaRPr lang="ko-KR" alt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Box 2"/>
          <p:cNvSpPr txBox="1">
            <a:spLocks noChangeArrowheads="1"/>
          </p:cNvSpPr>
          <p:nvPr/>
        </p:nvSpPr>
        <p:spPr bwMode="auto">
          <a:xfrm>
            <a:off x="176213" y="131763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ko-KR" altLang="en-US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금융이란 무엇인가</a:t>
            </a:r>
            <a:r>
              <a:rPr kumimoji="0" lang="en-US" altLang="ko-KR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8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867" name="AutoShape 5"/>
          <p:cNvSpPr>
            <a:spLocks noChangeArrowheads="1"/>
          </p:cNvSpPr>
          <p:nvPr/>
        </p:nvSpPr>
        <p:spPr bwMode="auto">
          <a:xfrm>
            <a:off x="500063" y="857250"/>
            <a:ext cx="3351212" cy="471488"/>
          </a:xfrm>
          <a:prstGeom prst="bevel">
            <a:avLst>
              <a:gd name="adj" fmla="val 12500"/>
            </a:avLst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직접금융 </a:t>
            </a:r>
            <a:r>
              <a:rPr kumimoji="0" lang="en-US" altLang="ko-KR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v.s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간접금융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5750" y="1385888"/>
            <a:ext cx="8572500" cy="4923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DDC98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dirty="0" smtClean="0"/>
              <a:t>직접금융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자금의 최종 수요자와 공급자가 직접 자금을 거래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기업이 주식이나 회사채를 발행하여 자금을 조달하는 경우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직접 금융이 잘 이루어 지도록 도와주는 기관을 직접금융기관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직접금융은 대개 주식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채권 등이 매매되는 증권시장에서 이루어짐</a:t>
            </a:r>
            <a:endParaRPr lang="en-US" altLang="ko-KR" sz="2000" dirty="0" smtClean="0"/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dirty="0" smtClean="0"/>
              <a:t>간접금융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 smtClean="0"/>
              <a:t>차입자와</a:t>
            </a:r>
            <a:r>
              <a:rPr lang="ko-KR" altLang="en-US" sz="2000" dirty="0" smtClean="0"/>
              <a:t> 대부자 사이에 금융중개기관이 개입하여 예금 등의</a:t>
            </a:r>
            <a:endParaRPr lang="en-US" altLang="ko-KR" sz="2000" dirty="0" smtClean="0"/>
          </a:p>
          <a:p>
            <a:pPr lvl="1" latinLnBrk="0">
              <a:defRPr/>
            </a:pPr>
            <a:r>
              <a:rPr lang="ko-KR" altLang="en-US" sz="2000" dirty="0" smtClean="0"/>
              <a:t>    형태로 대부자의 여유자금을 빌려 금융기관 책임하에 </a:t>
            </a:r>
            <a:r>
              <a:rPr lang="ko-KR" altLang="en-US" sz="2000" dirty="0" err="1" smtClean="0"/>
              <a:t>차입자에게</a:t>
            </a:r>
            <a:endParaRPr lang="en-US" altLang="ko-KR" sz="2000" dirty="0" smtClean="0"/>
          </a:p>
          <a:p>
            <a:pPr lvl="1" latinLnBrk="0">
              <a:defRPr/>
            </a:pPr>
            <a:r>
              <a:rPr lang="ko-KR" altLang="en-US" sz="2000" dirty="0" smtClean="0"/>
              <a:t>    자금을 제공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은행에서 대출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자금을 빌렸다는 증거를 주는데 차입자가 발행한 증서를</a:t>
            </a:r>
            <a:endParaRPr lang="en-US" altLang="ko-KR" sz="2000" dirty="0" smtClean="0"/>
          </a:p>
          <a:p>
            <a:pPr lvl="1" latinLnBrk="0">
              <a:defRPr/>
            </a:pPr>
            <a:r>
              <a:rPr lang="ko-KR" altLang="en-US" sz="2000" dirty="0" smtClean="0"/>
              <a:t>    본원적 증권이라 함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금융기관이 발행하여 </a:t>
            </a:r>
            <a:r>
              <a:rPr lang="ko-KR" altLang="en-US" sz="2000" dirty="0" err="1" smtClean="0"/>
              <a:t>대부자에게</a:t>
            </a:r>
            <a:r>
              <a:rPr lang="ko-KR" altLang="en-US" sz="2000" dirty="0" smtClean="0"/>
              <a:t> 준 증서를 이차 증권 또는</a:t>
            </a:r>
            <a:endParaRPr lang="en-US" altLang="ko-KR" sz="2000" dirty="0" smtClean="0"/>
          </a:p>
          <a:p>
            <a:pPr lvl="1" latinLnBrk="0">
              <a:defRPr/>
            </a:pPr>
            <a:r>
              <a:rPr lang="ko-KR" altLang="en-US" sz="2000" dirty="0" smtClean="0"/>
              <a:t>    간접증권이라 함</a:t>
            </a:r>
            <a:endParaRPr lang="en-US" altLang="ko-KR" sz="2000" dirty="0" smtClean="0"/>
          </a:p>
          <a:p>
            <a:pPr marL="800100" lvl="1" indent="-342900" latinLnBrk="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금융중개기관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은행</a:t>
            </a:r>
            <a:endParaRPr lang="ko-KR" alt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Box 2"/>
          <p:cNvSpPr txBox="1">
            <a:spLocks noChangeArrowheads="1"/>
          </p:cNvSpPr>
          <p:nvPr/>
        </p:nvSpPr>
        <p:spPr bwMode="auto">
          <a:xfrm>
            <a:off x="176213" y="131763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0" lang="ko-KR" altLang="en-US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금융이란 무엇인가</a:t>
            </a:r>
            <a:r>
              <a:rPr kumimoji="0" lang="en-US" altLang="ko-KR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8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867" name="AutoShape 5"/>
          <p:cNvSpPr>
            <a:spLocks noChangeArrowheads="1"/>
          </p:cNvSpPr>
          <p:nvPr/>
        </p:nvSpPr>
        <p:spPr bwMode="auto">
          <a:xfrm>
            <a:off x="500063" y="857250"/>
            <a:ext cx="3351212" cy="471488"/>
          </a:xfrm>
          <a:prstGeom prst="bevel">
            <a:avLst>
              <a:gd name="adj" fmla="val 12500"/>
            </a:avLst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직접금융 </a:t>
            </a:r>
            <a:r>
              <a:rPr kumimoji="0" lang="en-US" altLang="ko-KR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v.s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간접금융</a:t>
            </a:r>
            <a:r>
              <a:rPr kumimoji="0"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5750" y="1385888"/>
            <a:ext cx="8572500" cy="4923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DDC98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ko-KR" alt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7995736" descr="EMB00002cc80e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488832" cy="45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BD2-0FC0-40E0-AA3A-EC1D2A6AFB7C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금융의 중개기능</a:t>
            </a:r>
            <a:endParaRPr lang="en-US" altLang="ko-K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843837" cy="482441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2400" dirty="0" smtClean="0">
                <a:ea typeface=""/>
                <a:cs typeface=""/>
              </a:rPr>
              <a:t>자금 공급자와 자금의 수요자 사이에서 양자간의 이해차이와 보유정보의 격차를 조정함으로써 자금의 수요와 공급을 일치시키는 기능</a:t>
            </a:r>
            <a:endParaRPr lang="en-US" altLang="ko-KR" sz="2400" dirty="0" smtClean="0">
              <a:ea typeface=""/>
              <a:cs typeface=""/>
            </a:endParaRP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endParaRPr lang="en-US" altLang="ko-KR" sz="2400" dirty="0" smtClean="0">
              <a:ea typeface=""/>
              <a:cs typeface=""/>
            </a:endParaRP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2400" dirty="0" smtClean="0">
                <a:ea typeface=""/>
                <a:cs typeface=""/>
              </a:rPr>
              <a:t>금융의 중개기능</a:t>
            </a:r>
            <a:endParaRPr lang="ko-KR" altLang="en-US" sz="2400" dirty="0">
              <a:ea typeface=""/>
              <a:cs typeface=""/>
            </a:endParaRPr>
          </a:p>
          <a:p>
            <a:pPr marL="806450" lvl="1" indent="-461963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>
                <a:ea typeface=""/>
                <a:cs typeface=""/>
              </a:rPr>
              <a:t>1</a:t>
            </a:r>
            <a:r>
              <a:rPr lang="en-US" altLang="ko-KR" sz="2000" dirty="0" smtClean="0">
                <a:ea typeface=""/>
                <a:cs typeface=""/>
              </a:rPr>
              <a:t>. </a:t>
            </a:r>
            <a:r>
              <a:rPr lang="ko-KR" altLang="en-US" sz="2000" dirty="0" smtClean="0">
                <a:ea typeface=""/>
                <a:cs typeface=""/>
              </a:rPr>
              <a:t>변환기능 </a:t>
            </a:r>
            <a:r>
              <a:rPr lang="en-US" altLang="ko-KR" sz="2000" dirty="0" smtClean="0">
                <a:ea typeface=""/>
                <a:cs typeface=""/>
              </a:rPr>
              <a:t>: </a:t>
            </a:r>
            <a:r>
              <a:rPr lang="ko-KR" altLang="en-US" sz="2000" dirty="0" smtClean="0">
                <a:ea typeface=""/>
                <a:cs typeface=""/>
              </a:rPr>
              <a:t>자금의 규모와 기간을 변환 시키는 기능</a:t>
            </a:r>
            <a:endParaRPr lang="en-US" altLang="ko-KR" sz="2000" dirty="0">
              <a:ea typeface=""/>
              <a:cs typeface=""/>
            </a:endParaRPr>
          </a:p>
          <a:p>
            <a:pPr marL="625475" lvl="1" indent="-282575">
              <a:lnSpc>
                <a:spcPct val="90000"/>
              </a:lnSpc>
              <a:buFont typeface="Wingdings 2" pitchFamily="18" charset="2"/>
              <a:buAutoNum type="arabicPeriod" startAt="2"/>
            </a:pPr>
            <a:r>
              <a:rPr lang="ko-KR" altLang="en-US" sz="2000" dirty="0" smtClean="0"/>
              <a:t>여신기능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금융기관이 예금자를 대신하여 대출자의 신용위험을 평가하고 위험을 부담하는 기능</a:t>
            </a:r>
            <a:endParaRPr lang="en-US" altLang="ko-KR" sz="2000" dirty="0" smtClean="0"/>
          </a:p>
          <a:p>
            <a:pPr marL="625475" lvl="1" indent="-282575">
              <a:lnSpc>
                <a:spcPct val="9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사전 및 사후 심사기능과 감시기능은 금융기관이 대출이나                           투자결정을 내리기 이전이나 이후 대출이나 투자의 타당성을</a:t>
            </a:r>
            <a:endParaRPr lang="en-US" altLang="ko-KR" sz="2000" dirty="0" smtClean="0"/>
          </a:p>
          <a:p>
            <a:pPr marL="344487" lvl="1" indent="0">
              <a:lnSpc>
                <a:spcPct val="90000"/>
              </a:lnSpc>
              <a:buNone/>
            </a:pPr>
            <a:r>
              <a:rPr lang="ko-KR" altLang="en-US" sz="2000" dirty="0" smtClean="0"/>
              <a:t>   분석</a:t>
            </a:r>
            <a:endParaRPr lang="en-US" altLang="ko-KR" sz="2000" dirty="0" smtClean="0"/>
          </a:p>
          <a:p>
            <a:pPr marL="344487" lvl="1" indent="0">
              <a:lnSpc>
                <a:spcPct val="90000"/>
              </a:lnSpc>
              <a:buNone/>
            </a:pPr>
            <a:endParaRPr lang="en-US" altLang="ko-KR" sz="2000" dirty="0"/>
          </a:p>
          <a:p>
            <a:pPr marL="344487" lvl="1" indent="0">
              <a:lnSpc>
                <a:spcPct val="90000"/>
              </a:lnSpc>
              <a:buNone/>
            </a:pPr>
            <a:r>
              <a:rPr lang="ko-KR" altLang="en-US" sz="2000" dirty="0" smtClean="0"/>
              <a:t>   역선택이나 도덕적 해이로 인한 위험 부담을 감소</a:t>
            </a:r>
            <a:endParaRPr lang="en-US" altLang="ko-K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BD2-0FC0-40E0-AA3A-EC1D2A6AFB7C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금융시장</a:t>
            </a:r>
            <a:endParaRPr lang="en-US" altLang="ko-KR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843837" cy="5111849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3200" dirty="0" smtClean="0">
                <a:ea typeface=""/>
                <a:cs typeface=""/>
              </a:rPr>
              <a:t>금융시장</a:t>
            </a:r>
            <a:endParaRPr lang="en-US" altLang="ko-KR" sz="3200" dirty="0" smtClean="0">
              <a:ea typeface=""/>
              <a:cs typeface=""/>
            </a:endParaRPr>
          </a:p>
          <a:p>
            <a:pPr marL="971550" lvl="1" indent="-5715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돈이 거래되는 곳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금융행위가 이루어지는 장소</a:t>
            </a:r>
            <a:r>
              <a:rPr lang="en-US" altLang="ko-KR" sz="2400" dirty="0" smtClean="0">
                <a:ea typeface=""/>
                <a:cs typeface=""/>
              </a:rPr>
              <a:t>, </a:t>
            </a:r>
            <a:r>
              <a:rPr lang="ko-KR" altLang="en-US" sz="2400" dirty="0" smtClean="0">
                <a:ea typeface=""/>
                <a:cs typeface=""/>
              </a:rPr>
              <a:t>자금거래 성립되는 곳</a:t>
            </a:r>
            <a:endParaRPr lang="en-US" altLang="ko-KR" sz="2400" dirty="0" smtClean="0">
              <a:ea typeface=""/>
              <a:cs typeface=""/>
            </a:endParaRPr>
          </a:p>
          <a:p>
            <a:pPr marL="971550" lvl="1" indent="-571500">
              <a:lnSpc>
                <a:spcPct val="9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a typeface=""/>
                <a:cs typeface=""/>
              </a:rPr>
              <a:t>자금거래에 영향을 미치는 가격 변수는 이자율</a:t>
            </a:r>
            <a:r>
              <a:rPr lang="en-US" altLang="ko-KR" sz="2400" dirty="0" smtClean="0">
                <a:ea typeface=""/>
                <a:cs typeface=""/>
              </a:rPr>
              <a:t>(</a:t>
            </a:r>
            <a:r>
              <a:rPr lang="ko-KR" altLang="en-US" sz="2400" dirty="0" smtClean="0">
                <a:ea typeface=""/>
                <a:cs typeface=""/>
              </a:rPr>
              <a:t>금리</a:t>
            </a:r>
            <a:r>
              <a:rPr lang="en-US" altLang="ko-KR" sz="2400" dirty="0" smtClean="0">
                <a:ea typeface=""/>
                <a:cs typeface=""/>
              </a:rPr>
              <a:t>)</a:t>
            </a:r>
            <a:r>
              <a:rPr lang="ko-KR" altLang="en-US" sz="2400" dirty="0" smtClean="0">
                <a:ea typeface=""/>
                <a:cs typeface=""/>
              </a:rPr>
              <a:t>이며 이자율이 자금의 가격에 해당한다</a:t>
            </a:r>
            <a:r>
              <a:rPr lang="en-US" altLang="ko-KR" dirty="0" smtClean="0">
                <a:ea typeface=""/>
                <a:cs typeface=""/>
              </a:rPr>
              <a:t>.</a:t>
            </a:r>
            <a:endParaRPr lang="en-US" altLang="ko-KR" sz="2800" dirty="0" smtClean="0">
              <a:ea typeface=""/>
              <a:cs typeface=""/>
            </a:endParaRPr>
          </a:p>
          <a:p>
            <a:pPr marL="571500" indent="-571500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ko-KR" altLang="en-US" sz="3200" dirty="0" smtClean="0">
                <a:ea typeface=""/>
                <a:cs typeface=""/>
              </a:rPr>
              <a:t>금융시장의 </a:t>
            </a:r>
            <a:r>
              <a:rPr lang="ko-KR" altLang="en-US" sz="3200" dirty="0">
                <a:ea typeface=""/>
                <a:cs typeface=""/>
              </a:rPr>
              <a:t>기능</a:t>
            </a:r>
          </a:p>
          <a:p>
            <a:pPr marL="877888" lvl="1" indent="-533400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>
                <a:ea typeface=""/>
                <a:cs typeface=""/>
              </a:rPr>
              <a:t>1.</a:t>
            </a:r>
            <a:r>
              <a:rPr lang="ko-KR" altLang="en-US" sz="2400" dirty="0">
                <a:ea typeface=""/>
                <a:cs typeface=""/>
              </a:rPr>
              <a:t>자금을 </a:t>
            </a:r>
            <a:r>
              <a:rPr lang="ko-KR" altLang="en-US" sz="2400" dirty="0" err="1">
                <a:ea typeface=""/>
                <a:cs typeface=""/>
              </a:rPr>
              <a:t>저축자로부터</a:t>
            </a:r>
            <a:r>
              <a:rPr lang="ko-KR" altLang="en-US" sz="2400" dirty="0">
                <a:ea typeface=""/>
                <a:cs typeface=""/>
              </a:rPr>
              <a:t> 투자자에게 전달</a:t>
            </a:r>
          </a:p>
          <a:p>
            <a:pPr marL="877888" lvl="1" indent="-533400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dirty="0">
                <a:ea typeface=""/>
                <a:cs typeface=""/>
                <a:sym typeface="Wingdings" pitchFamily="2" charset="2"/>
              </a:rPr>
              <a:t>     </a:t>
            </a:r>
            <a:r>
              <a:rPr lang="ko-KR" altLang="en-US" sz="2400" dirty="0">
                <a:ea typeface=""/>
                <a:cs typeface=""/>
              </a:rPr>
              <a:t>경제의 효율성을 증진</a:t>
            </a:r>
          </a:p>
          <a:p>
            <a:pPr marL="1128713" lvl="2" indent="-457200"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l"/>
            </a:pPr>
            <a:r>
              <a:rPr lang="ko-KR" altLang="en-US" sz="1900" dirty="0"/>
              <a:t>금융시장</a:t>
            </a:r>
            <a:r>
              <a:rPr lang="en-US" altLang="ko-KR" sz="1900" dirty="0"/>
              <a:t>(financial market) </a:t>
            </a:r>
            <a:r>
              <a:rPr lang="ko-KR" altLang="en-US" sz="1900" dirty="0"/>
              <a:t>발전 </a:t>
            </a:r>
            <a:r>
              <a:rPr lang="en-US" altLang="ko-KR" sz="1900" dirty="0">
                <a:sym typeface="Wingdings" pitchFamily="2" charset="2"/>
              </a:rPr>
              <a:t> </a:t>
            </a:r>
            <a:r>
              <a:rPr lang="ko-KR" altLang="en-US" sz="1900" dirty="0">
                <a:sym typeface="Wingdings" pitchFamily="2" charset="2"/>
              </a:rPr>
              <a:t>높은 금융능력</a:t>
            </a:r>
            <a:r>
              <a:rPr lang="en-US" altLang="ko-KR" sz="1900" dirty="0">
                <a:sym typeface="Wingdings" pitchFamily="2" charset="2"/>
              </a:rPr>
              <a:t>(financial capabilities)  </a:t>
            </a:r>
            <a:r>
              <a:rPr lang="ko-KR" altLang="en-US" sz="1900" dirty="0">
                <a:sym typeface="Wingdings" pitchFamily="2" charset="2"/>
              </a:rPr>
              <a:t>높은 경제성장</a:t>
            </a:r>
          </a:p>
          <a:p>
            <a:pPr marL="1128713" lvl="2" indent="-457200">
              <a:lnSpc>
                <a:spcPct val="90000"/>
              </a:lnSpc>
              <a:buClr>
                <a:srgbClr val="3333FF"/>
              </a:buClr>
              <a:buFont typeface="Wingdings" pitchFamily="2" charset="2"/>
              <a:buChar char="l"/>
            </a:pPr>
            <a:r>
              <a:rPr lang="ko-KR" altLang="en-US" sz="1900" dirty="0"/>
              <a:t>선진국</a:t>
            </a:r>
            <a:r>
              <a:rPr lang="en-US" altLang="ko-KR" sz="1900" dirty="0"/>
              <a:t>; </a:t>
            </a:r>
            <a:r>
              <a:rPr lang="ko-KR" altLang="en-US" sz="1900" dirty="0"/>
              <a:t>금융시장 발전</a:t>
            </a:r>
            <a:r>
              <a:rPr lang="en-US" altLang="ko-KR" sz="1900" dirty="0"/>
              <a:t>, </a:t>
            </a:r>
            <a:r>
              <a:rPr lang="ko-KR" altLang="en-US" sz="1900" dirty="0"/>
              <a:t>후진국</a:t>
            </a:r>
            <a:r>
              <a:rPr lang="en-US" altLang="ko-KR" sz="1900" dirty="0"/>
              <a:t>: </a:t>
            </a:r>
            <a:r>
              <a:rPr lang="ko-KR" altLang="en-US" sz="1900" dirty="0"/>
              <a:t>대체로 금융시장이 미발달</a:t>
            </a:r>
            <a:endParaRPr lang="en-US" altLang="ko-KR" sz="1900" dirty="0">
              <a:ea typeface=""/>
              <a:cs typeface=""/>
            </a:endParaRPr>
          </a:p>
          <a:p>
            <a:pPr marL="877888" lvl="1" indent="-533400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dirty="0"/>
              <a:t>2.	</a:t>
            </a:r>
            <a:r>
              <a:rPr lang="ko-KR" altLang="en-US" sz="2400" dirty="0"/>
              <a:t>개인부와 기업행태에 </a:t>
            </a:r>
            <a:r>
              <a:rPr lang="ko-KR" altLang="en-US" sz="2400" dirty="0" smtClean="0"/>
              <a:t>영향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7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1076</Words>
  <Application>Microsoft Office PowerPoint</Application>
  <PresentationFormat>화면 슬라이드 쇼(4:3)</PresentationFormat>
  <Paragraphs>192</Paragraphs>
  <Slides>25</Slides>
  <Notes>19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금융개요</vt:lpstr>
      <vt:lpstr>왜, 금융지식이 필요한가?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금융의 중개기능</vt:lpstr>
      <vt:lpstr>금융시장</vt:lpstr>
      <vt:lpstr>금융시장</vt:lpstr>
      <vt:lpstr>금융시장</vt:lpstr>
      <vt:lpstr>금융시스템</vt:lpstr>
      <vt:lpstr>채권(債券)시장</vt:lpstr>
      <vt:lpstr>FIGURE 1. 채권금리 최종호가 수익률(금리), 2005–2015</vt:lpstr>
      <vt:lpstr>주식시장</vt:lpstr>
      <vt:lpstr>FIGURE 2.   KOSPI지수 및 거래량(단위:만주), 2005–2014</vt:lpstr>
      <vt:lpstr>외환시장</vt:lpstr>
      <vt:lpstr>FIGURE 3.  U.S. Dollar의 대원화 환율, 1970–2013</vt:lpstr>
      <vt:lpstr>금융과 금융기관을 왜 공부하여야 하나?</vt:lpstr>
      <vt:lpstr>통화와 통화정책을 왜 공부하는가?</vt:lpstr>
      <vt:lpstr>Money Growth (M2 Annual Rate) and the Business Cycle in the United States, 1950–2008</vt:lpstr>
      <vt:lpstr>FIGURE 5.  소비자물가지수와 통화량(M2), 1980–2013</vt:lpstr>
      <vt:lpstr>Average Inflation Rate Versus Average Rate of Money Growth for Selected Countries, 1997–2007</vt:lpstr>
      <vt:lpstr>FIGURE 7.  통화증가(M2 년간 증가율)와 이자율(국고채 10년), 1998–2013</vt:lpstr>
      <vt:lpstr>FIGURE 8.  Government Budget Surplus or Deficit as a Percentage of Gross Domestic Product, 1950–2008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Speter</dc:creator>
  <cp:lastModifiedBy>Speter</cp:lastModifiedBy>
  <cp:revision>28</cp:revision>
  <dcterms:created xsi:type="dcterms:W3CDTF">2015-02-27T02:14:21Z</dcterms:created>
  <dcterms:modified xsi:type="dcterms:W3CDTF">2015-03-19T02:49:09Z</dcterms:modified>
</cp:coreProperties>
</file>