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ba8ff10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ba8ff10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ba8ff101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ba8ff101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ba8ff101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ba8ff101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b9ce36a0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b9ce36a0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b9ce36a0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b9ce36a0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b9ce36a0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b9ce36a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b9ce36a0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b9ce36a0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b9ce36a0d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b9ce36a0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b9ce36a0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b9ce36a0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ba8ff10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ba8ff10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ba8ff10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ba8ff10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KaiArmstrong322@gmail.com" TargetMode="External"/><Relationship Id="rId4" Type="http://schemas.openxmlformats.org/officeDocument/2006/relationships/hyperlink" Target="mailto:KArmstrong@lincoln.ac.uk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Experience and Software Engineering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60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80"/>
              <a:t>Kai Armstrong</a:t>
            </a:r>
            <a:endParaRPr sz="1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80" u="sng">
                <a:solidFill>
                  <a:schemeClr val="hlink"/>
                </a:solidFill>
                <a:hlinkClick r:id="rId3"/>
              </a:rPr>
              <a:t>KaiArmstrong322@gmail.com</a:t>
            </a:r>
            <a:r>
              <a:rPr lang="en-GB" sz="1180"/>
              <a:t>     </a:t>
            </a:r>
            <a:r>
              <a:rPr lang="en-GB" sz="1180"/>
              <a:t>	</a:t>
            </a:r>
            <a:r>
              <a:rPr lang="en-GB" sz="1180" u="sng">
                <a:solidFill>
                  <a:schemeClr val="hlink"/>
                </a:solidFill>
                <a:hlinkClick r:id="rId4"/>
              </a:rPr>
              <a:t>KArmstrong@lincoln.ac.uk</a:t>
            </a:r>
            <a:endParaRPr sz="11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180"/>
              <a:t>(+44)7720863979</a:t>
            </a:r>
            <a:endParaRPr sz="1180"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1125" y="4020013"/>
            <a:ext cx="32194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 rotWithShape="1">
          <a:blip r:embed="rId6">
            <a:alphaModFix/>
          </a:blip>
          <a:srcRect b="19831" l="0" r="0" t="19073"/>
          <a:stretch/>
        </p:blipFill>
        <p:spPr>
          <a:xfrm>
            <a:off x="4735000" y="3826450"/>
            <a:ext cx="2847975" cy="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5" y="307614"/>
            <a:ext cx="8113674" cy="45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 to DNA/RNA Nanotechnology Workflow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Integrate well-known workflows such as oxDNA and cadnano using data conversion scripts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Create one consistent data format with the tools to generate data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Save time and resources by integrating more checks to the input data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Check input format and sequence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Standardised testing and debugging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Dedicated support and continuous improvements (often lacking in academic tools)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More integration with tools such as oxDNA, cadnano, and DAEDALUS (testing)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Scalable service using GPU architectures - cloud-based solution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Me?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375" y="237800"/>
            <a:ext cx="6223849" cy="4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Introduction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Software Development (Research Purposes)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Machine Learning Research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Blue-Sky-Thinking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Why Me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BSc (hons) Biochemistry - University of Lincoln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Proteomic Analysis of HSP90 - Supervisor: Dr Stephan Millson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MSc (taught) Bioinformatics - Newcastle University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Prediction of Osteoarthritis Incidence using Machine Learning - Supervisor Prof Jaume Bacardit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PhD Computer Science - University of Lincoln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/>
              <a:t>Quantification of Human Motion using Deep Learning for Biomarker Identification and Automated Rehabilitation Assessments - Supervisor: Dr Lei Zhang, Prof Xujing Ye, Prof Paul Lee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6"/>
          <p:cNvGrpSpPr/>
          <p:nvPr/>
        </p:nvGrpSpPr>
        <p:grpSpPr>
          <a:xfrm>
            <a:off x="634458" y="1221311"/>
            <a:ext cx="7490825" cy="3340384"/>
            <a:chOff x="680178" y="901561"/>
            <a:chExt cx="7490825" cy="3340384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680178" y="901561"/>
              <a:ext cx="3400716" cy="3340384"/>
              <a:chOff x="3386488" y="580950"/>
              <a:chExt cx="2763013" cy="26993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3386500" y="5809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UniProt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3386488" y="16118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Multiple Sequence Alignment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3386500" y="26427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A2C4C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Phylogenetic Tree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3" name="Google Shape;153;p16"/>
              <p:cNvCxnSpPr>
                <a:stCxn id="150" idx="2"/>
                <a:endCxn id="151" idx="0"/>
              </p:cNvCxnSpPr>
              <p:nvPr/>
            </p:nvCxnSpPr>
            <p:spPr>
              <a:xfrm>
                <a:off x="4768000" y="1218450"/>
                <a:ext cx="0" cy="39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54" name="Google Shape;154;p16"/>
              <p:cNvCxnSpPr/>
              <p:nvPr/>
            </p:nvCxnSpPr>
            <p:spPr>
              <a:xfrm>
                <a:off x="4768000" y="2249350"/>
                <a:ext cx="0" cy="39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55" name="Google Shape;155;p16"/>
            <p:cNvSpPr txBox="1"/>
            <p:nvPr/>
          </p:nvSpPr>
          <p:spPr>
            <a:xfrm>
              <a:off x="4236650" y="921000"/>
              <a:ext cx="39249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Access via API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Search for similar proteins (by function)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Output FASTA file of sequences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4241997" y="2196231"/>
              <a:ext cx="39249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Alignment via MAFFT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Usage of MAFFT Python wrapper (in Biopython)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Alter </a:t>
              </a: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in </a:t>
              </a: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command line arguments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4246103" y="3513969"/>
              <a:ext cx="39249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MAFFT provided tree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Analysis using Biopython Phylo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Output as svg or html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6"/>
          <p:cNvSpPr txBox="1"/>
          <p:nvPr>
            <p:ph type="title"/>
          </p:nvPr>
        </p:nvSpPr>
        <p:spPr>
          <a:xfrm>
            <a:off x="627015" y="44958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Proteomics Command Line Tool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7"/>
          <p:cNvGrpSpPr/>
          <p:nvPr/>
        </p:nvGrpSpPr>
        <p:grpSpPr>
          <a:xfrm>
            <a:off x="627028" y="1152715"/>
            <a:ext cx="8088522" cy="3397144"/>
            <a:chOff x="680178" y="844800"/>
            <a:chExt cx="8088522" cy="3397144"/>
          </a:xfrm>
        </p:grpSpPr>
        <p:grpSp>
          <p:nvGrpSpPr>
            <p:cNvPr id="164" name="Google Shape;164;p17"/>
            <p:cNvGrpSpPr/>
            <p:nvPr/>
          </p:nvGrpSpPr>
          <p:grpSpPr>
            <a:xfrm>
              <a:off x="680178" y="901561"/>
              <a:ext cx="3400716" cy="3340384"/>
              <a:chOff x="3386488" y="580950"/>
              <a:chExt cx="2763013" cy="2699300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3386500" y="5809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Record Video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3386488" y="16118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Process Video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3386500" y="26427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E6913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Visualise Biomechanics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8" name="Google Shape;168;p17"/>
              <p:cNvCxnSpPr>
                <a:stCxn id="165" idx="2"/>
                <a:endCxn id="166" idx="0"/>
              </p:cNvCxnSpPr>
              <p:nvPr/>
            </p:nvCxnSpPr>
            <p:spPr>
              <a:xfrm>
                <a:off x="4768000" y="1218450"/>
                <a:ext cx="0" cy="39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69" name="Google Shape;169;p17"/>
              <p:cNvCxnSpPr/>
              <p:nvPr/>
            </p:nvCxnSpPr>
            <p:spPr>
              <a:xfrm>
                <a:off x="4768000" y="2249350"/>
                <a:ext cx="0" cy="39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70" name="Google Shape;170;p17"/>
            <p:cNvSpPr txBox="1"/>
            <p:nvPr/>
          </p:nvSpPr>
          <p:spPr>
            <a:xfrm>
              <a:off x="4236650" y="844800"/>
              <a:ext cx="39249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OpenCV-Python with ffmpeg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Record and save videos as .mp4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Access </a:t>
              </a: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frame rate</a:t>
              </a: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 and resolution of camera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4242000" y="2120025"/>
              <a:ext cx="45267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Human Pose Estimation or Human Mesh Recovery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Isolate people - Perform for each person (bounding box)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Custom-built biomechanics processing toolkit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4246100" y="3437775"/>
              <a:ext cx="40323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Online Interactive Dashboard (streamlit, plotly)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Signal Processing (breakpoints, interpolation, etc)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Print as pdf or save as html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7"/>
          <p:cNvSpPr txBox="1"/>
          <p:nvPr>
            <p:ph type="title"/>
          </p:nvPr>
        </p:nvSpPr>
        <p:spPr>
          <a:xfrm>
            <a:off x="627015" y="44958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Healthcare Human Pose Estimation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50" y="239538"/>
            <a:ext cx="7799574" cy="466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2959" t="0"/>
          <a:stretch/>
        </p:blipFill>
        <p:spPr>
          <a:xfrm>
            <a:off x="2309525" y="251288"/>
            <a:ext cx="4891876" cy="464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2720525" y="240875"/>
            <a:ext cx="1851600" cy="26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2065275" y="1951925"/>
            <a:ext cx="1930500" cy="2738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0"/>
          <p:cNvGrpSpPr/>
          <p:nvPr/>
        </p:nvGrpSpPr>
        <p:grpSpPr>
          <a:xfrm>
            <a:off x="627015" y="1073400"/>
            <a:ext cx="8088522" cy="3473344"/>
            <a:chOff x="680178" y="768600"/>
            <a:chExt cx="8088522" cy="3473344"/>
          </a:xfrm>
        </p:grpSpPr>
        <p:grpSp>
          <p:nvGrpSpPr>
            <p:cNvPr id="191" name="Google Shape;191;p20"/>
            <p:cNvGrpSpPr/>
            <p:nvPr/>
          </p:nvGrpSpPr>
          <p:grpSpPr>
            <a:xfrm>
              <a:off x="680178" y="901561"/>
              <a:ext cx="3400716" cy="3340384"/>
              <a:chOff x="3386488" y="580950"/>
              <a:chExt cx="2763013" cy="2699300"/>
            </a:xfrm>
          </p:grpSpPr>
          <p:sp>
            <p:nvSpPr>
              <p:cNvPr id="192" name="Google Shape;192;p20"/>
              <p:cNvSpPr/>
              <p:nvPr/>
            </p:nvSpPr>
            <p:spPr>
              <a:xfrm>
                <a:off x="3386500" y="5809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C27BA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Manual Feature Extraction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0"/>
              <p:cNvSpPr/>
              <p:nvPr/>
            </p:nvSpPr>
            <p:spPr>
              <a:xfrm>
                <a:off x="3386488" y="16118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C27BA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ML Pipeline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0"/>
              <p:cNvSpPr/>
              <p:nvPr/>
            </p:nvSpPr>
            <p:spPr>
              <a:xfrm>
                <a:off x="3386500" y="2642750"/>
                <a:ext cx="2763000" cy="637500"/>
              </a:xfrm>
              <a:prstGeom prst="roundRect">
                <a:avLst>
                  <a:gd fmla="val 16667" name="adj"/>
                </a:avLst>
              </a:prstGeom>
              <a:solidFill>
                <a:srgbClr val="C27BA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latin typeface="Calibri"/>
                    <a:ea typeface="Calibri"/>
                    <a:cs typeface="Calibri"/>
                    <a:sym typeface="Calibri"/>
                  </a:rPr>
                  <a:t>Feature Importance</a:t>
                </a:r>
                <a:endParaRPr sz="20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" name="Google Shape;195;p20"/>
              <p:cNvCxnSpPr>
                <a:stCxn id="192" idx="2"/>
                <a:endCxn id="193" idx="0"/>
              </p:cNvCxnSpPr>
              <p:nvPr/>
            </p:nvCxnSpPr>
            <p:spPr>
              <a:xfrm>
                <a:off x="4768000" y="1218450"/>
                <a:ext cx="0" cy="39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96" name="Google Shape;196;p20"/>
              <p:cNvCxnSpPr/>
              <p:nvPr/>
            </p:nvCxnSpPr>
            <p:spPr>
              <a:xfrm>
                <a:off x="4768000" y="2249350"/>
                <a:ext cx="0" cy="39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97" name="Google Shape;197;p20"/>
            <p:cNvSpPr txBox="1"/>
            <p:nvPr/>
          </p:nvSpPr>
          <p:spPr>
            <a:xfrm>
              <a:off x="4236650" y="768600"/>
              <a:ext cx="39249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Videos processed using Human Pose Estimation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Extract biomechanics and joint movement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 and statistical analyses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4242000" y="2120025"/>
              <a:ext cx="45267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Data normalisation/scaling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 (Random Forest/XGBoost)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Hyper Parameter Optimisation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0"/>
            <p:cNvSpPr txBox="1"/>
            <p:nvPr/>
          </p:nvSpPr>
          <p:spPr>
            <a:xfrm>
              <a:off x="4246100" y="3437775"/>
              <a:ext cx="4032300" cy="72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Recursive Feature Elimination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SHapley Additive exPlanations (SHAP)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Calibri"/>
                <a:buChar char="●"/>
              </a:pPr>
              <a:r>
                <a:rPr lang="en-GB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Explainable AI</a:t>
              </a:r>
              <a:endPara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0"/>
          <p:cNvSpPr txBox="1"/>
          <p:nvPr>
            <p:ph type="title"/>
          </p:nvPr>
        </p:nvSpPr>
        <p:spPr>
          <a:xfrm>
            <a:off x="627015" y="44958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Medical Action Recognition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813679"/>
            <a:ext cx="8324849" cy="351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