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omfortaa-bold.fntdata"/><Relationship Id="rId10" Type="http://schemas.openxmlformats.org/officeDocument/2006/relationships/slide" Target="slides/slide5.xml"/><Relationship Id="rId21"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Isi</a:t>
            </a:r>
            <a:endParaRPr sz="1200">
              <a:latin typeface="Comfortaa"/>
              <a:ea typeface="Comfortaa"/>
              <a:cs typeface="Comfortaa"/>
              <a:sym typeface="Comforta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9f5d18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9f5d18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32323"/>
                </a:solidFill>
                <a:highlight>
                  <a:srgbClr val="FFFFFF"/>
                </a:highlight>
                <a:latin typeface="Comfortaa"/>
                <a:ea typeface="Comfortaa"/>
                <a:cs typeface="Comfortaa"/>
                <a:sym typeface="Comfortaa"/>
              </a:rPr>
              <a:t>Elizabeth</a:t>
            </a:r>
            <a:endParaRPr sz="1200">
              <a:solidFill>
                <a:srgbClr val="232323"/>
              </a:solidFill>
              <a:highlight>
                <a:srgbClr val="FFFFFF"/>
              </a:highlight>
              <a:latin typeface="Comfortaa"/>
              <a:ea typeface="Comfortaa"/>
              <a:cs typeface="Comfortaa"/>
              <a:sym typeface="Comforta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f47832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f47832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32323"/>
                </a:solidFill>
                <a:highlight>
                  <a:srgbClr val="FFFFFF"/>
                </a:highlight>
                <a:latin typeface="Comfortaa"/>
                <a:ea typeface="Comfortaa"/>
                <a:cs typeface="Comfortaa"/>
                <a:sym typeface="Comfortaa"/>
              </a:rPr>
              <a:t>Elizabeth</a:t>
            </a:r>
            <a:endParaRPr sz="1200">
              <a:solidFill>
                <a:srgbClr val="232323"/>
              </a:solidFill>
              <a:highlight>
                <a:srgbClr val="FFFFFF"/>
              </a:highlight>
              <a:latin typeface="Comfortaa"/>
              <a:ea typeface="Comfortaa"/>
              <a:cs typeface="Comfortaa"/>
              <a:sym typeface="Comforta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698fda8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698fda8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698fda8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698fda8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c0b101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c0b101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Eug</a:t>
            </a:r>
            <a:endParaRPr sz="1200">
              <a:latin typeface="Comfortaa"/>
              <a:ea typeface="Comfortaa"/>
              <a:cs typeface="Comfortaa"/>
              <a:sym typeface="Comforta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dfa98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dfa98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Jenna</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We also looked into the traffic of some of our most popular stations.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We compared the 2019 and 2020 station traffic for a few of the most popular stations. One of which was the station located at 12 Ave and W 40 St.  In 2019, this was a heavy commuter station with a large portion of bikes leaving in the </a:t>
            </a:r>
            <a:r>
              <a:rPr lang="en" sz="1200">
                <a:latin typeface="Comfortaa"/>
                <a:ea typeface="Comfortaa"/>
                <a:cs typeface="Comfortaa"/>
                <a:sym typeface="Comfortaa"/>
              </a:rPr>
              <a:t>morning and returning in the afternoon. In 2020 it balanced out but the station itself grew in popularity. Therefore, if commute traffic returns to 2019 levels in the future, we recommend that Citbike expands this station or adds an additional station in the vicinity. </a:t>
            </a:r>
            <a:endParaRPr sz="1200">
              <a:latin typeface="Comfortaa"/>
              <a:ea typeface="Comfortaa"/>
              <a:cs typeface="Comfortaa"/>
              <a:sym typeface="Comforta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43e775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43e775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Isi</a:t>
            </a:r>
            <a:br>
              <a:rPr lang="en" sz="1200">
                <a:latin typeface="Comfortaa"/>
                <a:ea typeface="Comfortaa"/>
                <a:cs typeface="Comfortaa"/>
                <a:sym typeface="Comfortaa"/>
              </a:rPr>
            </a:br>
            <a:r>
              <a:rPr lang="en" sz="1200">
                <a:latin typeface="Comfortaa"/>
                <a:ea typeface="Comfortaa"/>
                <a:cs typeface="Comfortaa"/>
                <a:sym typeface="Comfortaa"/>
              </a:rPr>
              <a:t>Looking at most popular travel times, we theorized that bike traffic might look different on weekend vs weekdays. The two top graphs are hourly distributions by weekend vs weekday of May 2019 and May 2020. The May 2019 graph, displays a bimodal distribution for weekday that aligns with work commute hours and is representative of all of the month up until April 2020 when the pandemic hit after which weekday hourly distribution lost its bimodality and converged towards the more normal distribution of weekend traffic as in May 2020. A likely explanation for this change is the shift towards remote work due to Covid 19.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The 2 bottom graphs show the hourly distribution bike traffic by user type for the same months. As you can see, they closely mirror that of weekend vs weekday suggesting that </a:t>
            </a:r>
            <a:r>
              <a:rPr lang="en" sz="1200">
                <a:latin typeface="Comfortaa"/>
                <a:ea typeface="Comfortaa"/>
                <a:cs typeface="Comfortaa"/>
                <a:sym typeface="Comfortaa"/>
              </a:rPr>
              <a:t>subscribers</a:t>
            </a:r>
            <a:r>
              <a:rPr lang="en" sz="1200">
                <a:latin typeface="Comfortaa"/>
                <a:ea typeface="Comfortaa"/>
                <a:cs typeface="Comfortaa"/>
                <a:sym typeface="Comfortaa"/>
              </a:rPr>
              <a:t> use citibike for daily commute on weekdays while casual users align with weekend ridership.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Its worth noting that the weekday and </a:t>
            </a:r>
            <a:r>
              <a:rPr lang="en" sz="1200">
                <a:latin typeface="Comfortaa"/>
                <a:ea typeface="Comfortaa"/>
                <a:cs typeface="Comfortaa"/>
                <a:sym typeface="Comfortaa"/>
              </a:rPr>
              <a:t>subscriber</a:t>
            </a:r>
            <a:r>
              <a:rPr lang="en" sz="1200">
                <a:latin typeface="Comfortaa"/>
                <a:ea typeface="Comfortaa"/>
                <a:cs typeface="Comfortaa"/>
                <a:sym typeface="Comfortaa"/>
              </a:rPr>
              <a:t> distribution After May 2020 never completely returned to the distinctly bimodal dist prepandemic likely due to the continued presence of remote and </a:t>
            </a:r>
            <a:r>
              <a:rPr lang="en" sz="1200">
                <a:latin typeface="Comfortaa"/>
                <a:ea typeface="Comfortaa"/>
                <a:cs typeface="Comfortaa"/>
                <a:sym typeface="Comfortaa"/>
              </a:rPr>
              <a:t>hybrid</a:t>
            </a:r>
            <a:r>
              <a:rPr lang="en" sz="1200">
                <a:latin typeface="Comfortaa"/>
                <a:ea typeface="Comfortaa"/>
                <a:cs typeface="Comfortaa"/>
                <a:sym typeface="Comfortaa"/>
              </a:rPr>
              <a:t> work.</a:t>
            </a:r>
            <a:endParaRPr sz="1200">
              <a:latin typeface="Comfortaa"/>
              <a:ea typeface="Comfortaa"/>
              <a:cs typeface="Comfortaa"/>
              <a:sym typeface="Comforta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43e776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643e776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Eug</a:t>
            </a:r>
            <a:endParaRPr sz="1200">
              <a:latin typeface="Comfortaa"/>
              <a:ea typeface="Comfortaa"/>
              <a:cs typeface="Comfortaa"/>
              <a:sym typeface="Comforta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cxnSp>
        <p:nvCxnSpPr>
          <p:cNvPr id="63" name="Google Shape;63;p13"/>
          <p:cNvCxnSpPr/>
          <p:nvPr/>
        </p:nvCxnSpPr>
        <p:spPr>
          <a:xfrm>
            <a:off x="6454700" y="4470325"/>
            <a:ext cx="1189800" cy="0"/>
          </a:xfrm>
          <a:prstGeom prst="straightConnector1">
            <a:avLst/>
          </a:prstGeom>
          <a:noFill/>
          <a:ln cap="flat" cmpd="sng" w="76200">
            <a:solidFill>
              <a:schemeClr val="dk1"/>
            </a:solidFill>
            <a:prstDash val="solid"/>
            <a:round/>
            <a:headEnd len="med" w="med" type="none"/>
            <a:tailEnd len="med" w="med" type="none"/>
          </a:ln>
        </p:spPr>
      </p:cxnSp>
      <p:sp>
        <p:nvSpPr>
          <p:cNvPr id="64" name="Google Shape;64;p13"/>
          <p:cNvSpPr/>
          <p:nvPr/>
        </p:nvSpPr>
        <p:spPr>
          <a:xfrm>
            <a:off x="7416025" y="3249725"/>
            <a:ext cx="503100" cy="128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3"/>
          <p:cNvPicPr preferRelativeResize="0"/>
          <p:nvPr/>
        </p:nvPicPr>
        <p:blipFill rotWithShape="1">
          <a:blip r:embed="rId3">
            <a:alphaModFix amt="83000"/>
          </a:blip>
          <a:srcRect b="0" l="0" r="783" t="0"/>
          <a:stretch/>
        </p:blipFill>
        <p:spPr>
          <a:xfrm>
            <a:off x="30750" y="2743200"/>
            <a:ext cx="9144000" cy="2400300"/>
          </a:xfrm>
          <a:prstGeom prst="rect">
            <a:avLst/>
          </a:prstGeom>
          <a:noFill/>
          <a:ln>
            <a:noFill/>
          </a:ln>
        </p:spPr>
      </p:pic>
      <p:sp>
        <p:nvSpPr>
          <p:cNvPr id="66" name="Google Shape;66;p13"/>
          <p:cNvSpPr txBox="1"/>
          <p:nvPr>
            <p:ph type="ctrTitle"/>
          </p:nvPr>
        </p:nvSpPr>
        <p:spPr>
          <a:xfrm>
            <a:off x="1680302" y="5793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2"/>
                </a:solidFill>
                <a:latin typeface="Comfortaa"/>
                <a:ea typeface="Comfortaa"/>
                <a:cs typeface="Comfortaa"/>
                <a:sym typeface="Comfortaa"/>
              </a:rPr>
              <a:t>Analysis of Citibike Activity in 2019 &amp; 2020</a:t>
            </a:r>
            <a:endParaRPr>
              <a:solidFill>
                <a:schemeClr val="dk2"/>
              </a:solidFill>
              <a:latin typeface="Comfortaa"/>
              <a:ea typeface="Comfortaa"/>
              <a:cs typeface="Comfortaa"/>
              <a:sym typeface="Comfortaa"/>
            </a:endParaRPr>
          </a:p>
        </p:txBody>
      </p:sp>
      <p:sp>
        <p:nvSpPr>
          <p:cNvPr id="67" name="Google Shape;67;p13"/>
          <p:cNvSpPr txBox="1"/>
          <p:nvPr>
            <p:ph idx="1" type="subTitle"/>
          </p:nvPr>
        </p:nvSpPr>
        <p:spPr>
          <a:xfrm>
            <a:off x="1680302" y="20588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4"/>
                </a:solidFill>
                <a:latin typeface="Comfortaa"/>
                <a:ea typeface="Comfortaa"/>
                <a:cs typeface="Comfortaa"/>
                <a:sym typeface="Comfortaa"/>
              </a:rPr>
              <a:t>Group 7</a:t>
            </a:r>
            <a:endParaRPr>
              <a:solidFill>
                <a:schemeClr val="accent4"/>
              </a:solidFill>
              <a:latin typeface="Comfortaa"/>
              <a:ea typeface="Comfortaa"/>
              <a:cs typeface="Comfortaa"/>
              <a:sym typeface="Comfortaa"/>
            </a:endParaRPr>
          </a:p>
          <a:p>
            <a:pPr indent="0" lvl="0" marL="0" rtl="0" algn="ctr">
              <a:spcBef>
                <a:spcPts val="0"/>
              </a:spcBef>
              <a:spcAft>
                <a:spcPts val="0"/>
              </a:spcAft>
              <a:buNone/>
            </a:pPr>
            <a:r>
              <a:rPr lang="en" sz="1400">
                <a:solidFill>
                  <a:schemeClr val="accent4"/>
                </a:solidFill>
                <a:latin typeface="Comfortaa"/>
                <a:ea typeface="Comfortaa"/>
                <a:cs typeface="Comfortaa"/>
                <a:sym typeface="Comfortaa"/>
              </a:rPr>
              <a:t>Isi, Elizabeth, Eug, Kristin, Jenna</a:t>
            </a:r>
            <a:endParaRPr sz="1400">
              <a:solidFill>
                <a:schemeClr val="accent4"/>
              </a:solidFill>
              <a:latin typeface="Comfortaa"/>
              <a:ea typeface="Comfortaa"/>
              <a:cs typeface="Comfortaa"/>
              <a:sym typeface="Comfortaa"/>
            </a:endParaRPr>
          </a:p>
        </p:txBody>
      </p:sp>
      <p:cxnSp>
        <p:nvCxnSpPr>
          <p:cNvPr id="68" name="Google Shape;68;p13"/>
          <p:cNvCxnSpPr/>
          <p:nvPr/>
        </p:nvCxnSpPr>
        <p:spPr>
          <a:xfrm rot="10800000">
            <a:off x="1505500" y="674175"/>
            <a:ext cx="1189800" cy="0"/>
          </a:xfrm>
          <a:prstGeom prst="straightConnector1">
            <a:avLst/>
          </a:prstGeom>
          <a:noFill/>
          <a:ln cap="flat" cmpd="sng" w="76200">
            <a:solidFill>
              <a:schemeClr val="dk1"/>
            </a:solidFill>
            <a:prstDash val="solid"/>
            <a:round/>
            <a:headEnd len="med" w="med" type="none"/>
            <a:tailEnd len="med" w="med" type="none"/>
          </a:ln>
        </p:spPr>
      </p:cxnSp>
      <p:cxnSp>
        <p:nvCxnSpPr>
          <p:cNvPr id="69" name="Google Shape;69;p13"/>
          <p:cNvCxnSpPr/>
          <p:nvPr/>
        </p:nvCxnSpPr>
        <p:spPr>
          <a:xfrm rot="-5400000">
            <a:off x="910600" y="1269075"/>
            <a:ext cx="1189800" cy="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Questions for Analysis </a:t>
            </a:r>
            <a:endParaRPr sz="3200" u="sng">
              <a:solidFill>
                <a:schemeClr val="dk2"/>
              </a:solidFill>
              <a:latin typeface="Comfortaa"/>
              <a:ea typeface="Comfortaa"/>
              <a:cs typeface="Comfortaa"/>
              <a:sym typeface="Comfortaa"/>
            </a:endParaRPr>
          </a:p>
        </p:txBody>
      </p:sp>
      <p:sp>
        <p:nvSpPr>
          <p:cNvPr id="75" name="Google Shape;75;p14"/>
          <p:cNvSpPr txBox="1"/>
          <p:nvPr/>
        </p:nvSpPr>
        <p:spPr>
          <a:xfrm>
            <a:off x="1550800" y="1479975"/>
            <a:ext cx="354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accent4"/>
                </a:solidFill>
                <a:latin typeface="Comfortaa"/>
                <a:ea typeface="Comfortaa"/>
                <a:cs typeface="Comfortaa"/>
                <a:sym typeface="Comfortaa"/>
              </a:rPr>
              <a:t>Who are Citibike's users?</a:t>
            </a:r>
            <a:endParaRPr b="1" i="1" sz="1200">
              <a:solidFill>
                <a:schemeClr val="accent4"/>
              </a:solidFill>
              <a:latin typeface="Comfortaa"/>
              <a:ea typeface="Comfortaa"/>
              <a:cs typeface="Comfortaa"/>
              <a:sym typeface="Comfortaa"/>
            </a:endParaRPr>
          </a:p>
        </p:txBody>
      </p:sp>
      <p:sp>
        <p:nvSpPr>
          <p:cNvPr id="76" name="Google Shape;76;p14"/>
          <p:cNvSpPr txBox="1"/>
          <p:nvPr/>
        </p:nvSpPr>
        <p:spPr>
          <a:xfrm>
            <a:off x="1409775" y="1956525"/>
            <a:ext cx="7021200" cy="10461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What is the gender breakdown of our users? </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Do subscribers or casual users take more rides? </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What is the average age/age distribution of our users? </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What are the demographics of our subscribers as compared to our casual users?</a:t>
            </a:r>
            <a:endParaRPr sz="1150">
              <a:solidFill>
                <a:schemeClr val="dk2"/>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150">
              <a:solidFill>
                <a:schemeClr val="dk2"/>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i="1" sz="1150">
              <a:solidFill>
                <a:schemeClr val="dk2"/>
              </a:solidFill>
              <a:latin typeface="Comfortaa"/>
              <a:ea typeface="Comfortaa"/>
              <a:cs typeface="Comfortaa"/>
              <a:sym typeface="Comfortaa"/>
            </a:endParaRPr>
          </a:p>
          <a:p>
            <a:pPr indent="0" lvl="0" marL="0" rtl="0" algn="ctr">
              <a:lnSpc>
                <a:spcPct val="115000"/>
              </a:lnSpc>
              <a:spcBef>
                <a:spcPts val="0"/>
              </a:spcBef>
              <a:spcAft>
                <a:spcPts val="0"/>
              </a:spcAft>
              <a:buNone/>
            </a:pPr>
            <a:r>
              <a:t/>
            </a:r>
            <a:endParaRPr sz="1150">
              <a:solidFill>
                <a:schemeClr val="dk2"/>
              </a:solidFill>
              <a:latin typeface="Comfortaa"/>
              <a:ea typeface="Comfortaa"/>
              <a:cs typeface="Comfortaa"/>
              <a:sym typeface="Comfortaa"/>
            </a:endParaRPr>
          </a:p>
        </p:txBody>
      </p:sp>
      <p:cxnSp>
        <p:nvCxnSpPr>
          <p:cNvPr id="77" name="Google Shape;77;p14"/>
          <p:cNvCxnSpPr/>
          <p:nvPr/>
        </p:nvCxnSpPr>
        <p:spPr>
          <a:xfrm>
            <a:off x="1025700" y="1872200"/>
            <a:ext cx="7041000" cy="9300"/>
          </a:xfrm>
          <a:prstGeom prst="straightConnector1">
            <a:avLst/>
          </a:prstGeom>
          <a:noFill/>
          <a:ln cap="flat" cmpd="sng" w="28575">
            <a:solidFill>
              <a:srgbClr val="FF0000"/>
            </a:solidFill>
            <a:prstDash val="solid"/>
            <a:round/>
            <a:headEnd len="med" w="med" type="none"/>
            <a:tailEnd len="med" w="med" type="none"/>
          </a:ln>
        </p:spPr>
      </p:cxnSp>
      <p:cxnSp>
        <p:nvCxnSpPr>
          <p:cNvPr id="78" name="Google Shape;78;p14"/>
          <p:cNvCxnSpPr/>
          <p:nvPr/>
        </p:nvCxnSpPr>
        <p:spPr>
          <a:xfrm>
            <a:off x="1025700" y="3535900"/>
            <a:ext cx="7041000" cy="9600"/>
          </a:xfrm>
          <a:prstGeom prst="straightConnector1">
            <a:avLst/>
          </a:prstGeom>
          <a:noFill/>
          <a:ln cap="flat" cmpd="sng" w="28575">
            <a:solidFill>
              <a:srgbClr val="FF0000"/>
            </a:solidFill>
            <a:prstDash val="solid"/>
            <a:round/>
            <a:headEnd len="med" w="med" type="none"/>
            <a:tailEnd len="med" w="med" type="none"/>
          </a:ln>
        </p:spPr>
      </p:cxnSp>
      <p:sp>
        <p:nvSpPr>
          <p:cNvPr id="79" name="Google Shape;79;p14"/>
          <p:cNvSpPr txBox="1"/>
          <p:nvPr/>
        </p:nvSpPr>
        <p:spPr>
          <a:xfrm>
            <a:off x="1409775" y="3619400"/>
            <a:ext cx="6807900" cy="14037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How has the number of trips and trip duration changed?</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What are the most popular stations and routes?</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What are the most popular times of day to travel?</a:t>
            </a:r>
            <a:endParaRPr sz="1150">
              <a:solidFill>
                <a:schemeClr val="dk2"/>
              </a:solidFill>
              <a:latin typeface="Comfortaa"/>
              <a:ea typeface="Comfortaa"/>
              <a:cs typeface="Comfortaa"/>
              <a:sym typeface="Comfortaa"/>
            </a:endParaRPr>
          </a:p>
          <a:p>
            <a:pPr indent="-301625" lvl="0" marL="457200" rtl="0" algn="l">
              <a:lnSpc>
                <a:spcPct val="115000"/>
              </a:lnSpc>
              <a:spcBef>
                <a:spcPts val="0"/>
              </a:spcBef>
              <a:spcAft>
                <a:spcPts val="0"/>
              </a:spcAft>
              <a:buClr>
                <a:schemeClr val="dk2"/>
              </a:buClr>
              <a:buSzPts val="1150"/>
              <a:buFont typeface="Comfortaa"/>
              <a:buChar char="●"/>
            </a:pPr>
            <a:r>
              <a:rPr lang="en" sz="1150">
                <a:solidFill>
                  <a:schemeClr val="dk2"/>
                </a:solidFill>
                <a:latin typeface="Comfortaa"/>
                <a:ea typeface="Comfortaa"/>
                <a:cs typeface="Comfortaa"/>
                <a:sym typeface="Comfortaa"/>
              </a:rPr>
              <a:t>Has monthly bike usage changed?</a:t>
            </a:r>
            <a:endParaRPr sz="1150">
              <a:solidFill>
                <a:schemeClr val="dk2"/>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150">
              <a:solidFill>
                <a:schemeClr val="dk2"/>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150">
              <a:solidFill>
                <a:schemeClr val="dk2"/>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i="1" sz="1150">
              <a:solidFill>
                <a:schemeClr val="dk2"/>
              </a:solidFill>
              <a:latin typeface="Comfortaa"/>
              <a:ea typeface="Comfortaa"/>
              <a:cs typeface="Comfortaa"/>
              <a:sym typeface="Comfortaa"/>
            </a:endParaRPr>
          </a:p>
          <a:p>
            <a:pPr indent="0" lvl="0" marL="0" rtl="0" algn="ctr">
              <a:lnSpc>
                <a:spcPct val="115000"/>
              </a:lnSpc>
              <a:spcBef>
                <a:spcPts val="0"/>
              </a:spcBef>
              <a:spcAft>
                <a:spcPts val="0"/>
              </a:spcAft>
              <a:buNone/>
            </a:pPr>
            <a:r>
              <a:t/>
            </a:r>
            <a:endParaRPr sz="1150">
              <a:solidFill>
                <a:schemeClr val="dk2"/>
              </a:solidFill>
              <a:latin typeface="Comfortaa"/>
              <a:ea typeface="Comfortaa"/>
              <a:cs typeface="Comfortaa"/>
              <a:sym typeface="Comfortaa"/>
            </a:endParaRPr>
          </a:p>
        </p:txBody>
      </p:sp>
      <p:sp>
        <p:nvSpPr>
          <p:cNvPr id="80" name="Google Shape;80;p14"/>
          <p:cNvSpPr txBox="1"/>
          <p:nvPr/>
        </p:nvSpPr>
        <p:spPr>
          <a:xfrm>
            <a:off x="1550800" y="3164450"/>
            <a:ext cx="354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accent4"/>
                </a:solidFill>
                <a:latin typeface="Comfortaa"/>
                <a:ea typeface="Comfortaa"/>
                <a:cs typeface="Comfortaa"/>
                <a:sym typeface="Comfortaa"/>
              </a:rPr>
              <a:t>How are Citibikes being used?</a:t>
            </a:r>
            <a:endParaRPr b="1" i="1" sz="1200">
              <a:solidFill>
                <a:schemeClr val="accent4"/>
              </a:solidFill>
              <a:latin typeface="Comfortaa"/>
              <a:ea typeface="Comfortaa"/>
              <a:cs typeface="Comfortaa"/>
              <a:sym typeface="Comfortaa"/>
            </a:endParaRPr>
          </a:p>
        </p:txBody>
      </p:sp>
      <p:pic>
        <p:nvPicPr>
          <p:cNvPr id="81" name="Google Shape;81;p14"/>
          <p:cNvPicPr preferRelativeResize="0"/>
          <p:nvPr/>
        </p:nvPicPr>
        <p:blipFill>
          <a:blip r:embed="rId3">
            <a:alphaModFix/>
          </a:blip>
          <a:stretch>
            <a:fillRect/>
          </a:stretch>
        </p:blipFill>
        <p:spPr>
          <a:xfrm>
            <a:off x="1025700" y="1427575"/>
            <a:ext cx="583424" cy="313596"/>
          </a:xfrm>
          <a:prstGeom prst="rect">
            <a:avLst/>
          </a:prstGeom>
          <a:noFill/>
          <a:ln>
            <a:noFill/>
          </a:ln>
        </p:spPr>
      </p:pic>
      <p:pic>
        <p:nvPicPr>
          <p:cNvPr id="82" name="Google Shape;82;p14"/>
          <p:cNvPicPr preferRelativeResize="0"/>
          <p:nvPr/>
        </p:nvPicPr>
        <p:blipFill>
          <a:blip r:embed="rId4">
            <a:alphaModFix/>
          </a:blip>
          <a:stretch>
            <a:fillRect/>
          </a:stretch>
        </p:blipFill>
        <p:spPr>
          <a:xfrm>
            <a:off x="1025700" y="3037508"/>
            <a:ext cx="583425" cy="3773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Font typeface="Comfortaa"/>
              <a:buChar char="●"/>
            </a:pPr>
            <a:r>
              <a:rPr lang="en" sz="1600">
                <a:solidFill>
                  <a:schemeClr val="dk2"/>
                </a:solidFill>
                <a:latin typeface="Comfortaa"/>
                <a:ea typeface="Comfortaa"/>
                <a:cs typeface="Comfortaa"/>
                <a:sym typeface="Comfortaa"/>
              </a:rPr>
              <a:t>We found that the primary Citibike demographic is:</a:t>
            </a:r>
            <a:endParaRPr sz="1600">
              <a:solidFill>
                <a:schemeClr val="dk2"/>
              </a:solidFill>
            </a:endParaRPr>
          </a:p>
          <a:p>
            <a:pPr indent="0" lvl="0" marL="914400" rtl="0" algn="l">
              <a:spcBef>
                <a:spcPts val="0"/>
              </a:spcBef>
              <a:spcAft>
                <a:spcPts val="1200"/>
              </a:spcAft>
              <a:buNone/>
            </a:pPr>
            <a:r>
              <a:t/>
            </a:r>
            <a:endParaRPr sz="1600">
              <a:solidFill>
                <a:schemeClr val="dk2"/>
              </a:solidFill>
            </a:endParaRPr>
          </a:p>
        </p:txBody>
      </p:sp>
      <p:sp>
        <p:nvSpPr>
          <p:cNvPr id="88" name="Google Shape;8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Understanding Citibike’s Users</a:t>
            </a:r>
            <a:endParaRPr sz="3200" u="sng">
              <a:solidFill>
                <a:schemeClr val="dk2"/>
              </a:solidFill>
              <a:latin typeface="Comfortaa"/>
              <a:ea typeface="Comfortaa"/>
              <a:cs typeface="Comfortaa"/>
              <a:sym typeface="Comfortaa"/>
            </a:endParaRPr>
          </a:p>
        </p:txBody>
      </p:sp>
      <p:sp>
        <p:nvSpPr>
          <p:cNvPr id="89" name="Google Shape;89;p15"/>
          <p:cNvSpPr txBox="1"/>
          <p:nvPr/>
        </p:nvSpPr>
        <p:spPr>
          <a:xfrm>
            <a:off x="1359725" y="2213225"/>
            <a:ext cx="173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accent4"/>
                </a:solidFill>
                <a:latin typeface="Comfortaa"/>
                <a:ea typeface="Comfortaa"/>
                <a:cs typeface="Comfortaa"/>
                <a:sym typeface="Comfortaa"/>
              </a:rPr>
              <a:t>Subscribers</a:t>
            </a:r>
            <a:endParaRPr b="1" i="1" sz="1200">
              <a:solidFill>
                <a:schemeClr val="accent4"/>
              </a:solidFill>
              <a:latin typeface="Comfortaa"/>
              <a:ea typeface="Comfortaa"/>
              <a:cs typeface="Comfortaa"/>
              <a:sym typeface="Comfortaa"/>
            </a:endParaRPr>
          </a:p>
        </p:txBody>
      </p:sp>
      <p:sp>
        <p:nvSpPr>
          <p:cNvPr id="90" name="Google Shape;90;p15"/>
          <p:cNvSpPr txBox="1"/>
          <p:nvPr/>
        </p:nvSpPr>
        <p:spPr>
          <a:xfrm>
            <a:off x="3668175" y="2213225"/>
            <a:ext cx="173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accent4"/>
                </a:solidFill>
                <a:latin typeface="Comfortaa"/>
                <a:ea typeface="Comfortaa"/>
                <a:cs typeface="Comfortaa"/>
                <a:sym typeface="Comfortaa"/>
              </a:rPr>
              <a:t>Males</a:t>
            </a:r>
            <a:endParaRPr b="1" i="1" sz="1200">
              <a:solidFill>
                <a:schemeClr val="accent4"/>
              </a:solidFill>
              <a:latin typeface="Comfortaa"/>
              <a:ea typeface="Comfortaa"/>
              <a:cs typeface="Comfortaa"/>
              <a:sym typeface="Comfortaa"/>
            </a:endParaRPr>
          </a:p>
        </p:txBody>
      </p:sp>
      <p:sp>
        <p:nvSpPr>
          <p:cNvPr id="91" name="Google Shape;91;p15"/>
          <p:cNvSpPr txBox="1"/>
          <p:nvPr/>
        </p:nvSpPr>
        <p:spPr>
          <a:xfrm>
            <a:off x="6151750" y="2213225"/>
            <a:ext cx="173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accent4"/>
                </a:solidFill>
                <a:latin typeface="Comfortaa"/>
                <a:ea typeface="Comfortaa"/>
                <a:cs typeface="Comfortaa"/>
                <a:sym typeface="Comfortaa"/>
              </a:rPr>
              <a:t>In their 30s</a:t>
            </a:r>
            <a:endParaRPr b="1" i="1" sz="1200">
              <a:solidFill>
                <a:schemeClr val="accent4"/>
              </a:solidFill>
              <a:latin typeface="Comfortaa"/>
              <a:ea typeface="Comfortaa"/>
              <a:cs typeface="Comfortaa"/>
              <a:sym typeface="Comfortaa"/>
            </a:endParaRPr>
          </a:p>
        </p:txBody>
      </p:sp>
      <p:cxnSp>
        <p:nvCxnSpPr>
          <p:cNvPr id="92" name="Google Shape;92;p15"/>
          <p:cNvCxnSpPr/>
          <p:nvPr/>
        </p:nvCxnSpPr>
        <p:spPr>
          <a:xfrm>
            <a:off x="1017125" y="2603675"/>
            <a:ext cx="7041000" cy="10200"/>
          </a:xfrm>
          <a:prstGeom prst="straightConnector1">
            <a:avLst/>
          </a:prstGeom>
          <a:noFill/>
          <a:ln cap="flat" cmpd="sng" w="28575">
            <a:solidFill>
              <a:srgbClr val="FF0000"/>
            </a:solidFill>
            <a:prstDash val="solid"/>
            <a:round/>
            <a:headEnd len="med" w="med" type="none"/>
            <a:tailEnd len="med" w="med" type="none"/>
          </a:ln>
        </p:spPr>
      </p:cxnSp>
      <p:pic>
        <p:nvPicPr>
          <p:cNvPr id="93" name="Google Shape;93;p15"/>
          <p:cNvPicPr preferRelativeResize="0"/>
          <p:nvPr/>
        </p:nvPicPr>
        <p:blipFill>
          <a:blip r:embed="rId3">
            <a:alphaModFix/>
          </a:blip>
          <a:stretch>
            <a:fillRect/>
          </a:stretch>
        </p:blipFill>
        <p:spPr>
          <a:xfrm>
            <a:off x="3737447" y="2008509"/>
            <a:ext cx="376550" cy="490978"/>
          </a:xfrm>
          <a:prstGeom prst="rect">
            <a:avLst/>
          </a:prstGeom>
          <a:noFill/>
          <a:ln>
            <a:noFill/>
          </a:ln>
        </p:spPr>
      </p:pic>
      <p:pic>
        <p:nvPicPr>
          <p:cNvPr id="94" name="Google Shape;94;p15"/>
          <p:cNvPicPr preferRelativeResize="0"/>
          <p:nvPr/>
        </p:nvPicPr>
        <p:blipFill>
          <a:blip r:embed="rId4">
            <a:alphaModFix/>
          </a:blip>
          <a:stretch>
            <a:fillRect/>
          </a:stretch>
        </p:blipFill>
        <p:spPr>
          <a:xfrm>
            <a:off x="977625" y="2111525"/>
            <a:ext cx="688244" cy="369300"/>
          </a:xfrm>
          <a:prstGeom prst="rect">
            <a:avLst/>
          </a:prstGeom>
          <a:noFill/>
          <a:ln>
            <a:noFill/>
          </a:ln>
        </p:spPr>
      </p:pic>
      <p:sp>
        <p:nvSpPr>
          <p:cNvPr id="95" name="Google Shape;95;p15"/>
          <p:cNvSpPr txBox="1"/>
          <p:nvPr/>
        </p:nvSpPr>
        <p:spPr>
          <a:xfrm>
            <a:off x="878725" y="2712800"/>
            <a:ext cx="2282400" cy="15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chemeClr val="dk2"/>
                </a:solidFill>
                <a:latin typeface="Comfortaa"/>
                <a:ea typeface="Comfortaa"/>
                <a:cs typeface="Comfortaa"/>
                <a:sym typeface="Comfortaa"/>
              </a:rPr>
              <a:t>Subscribers, or membership holders, composed </a:t>
            </a:r>
            <a:r>
              <a:rPr b="1" lang="en" sz="1150">
                <a:solidFill>
                  <a:schemeClr val="dk2"/>
                </a:solidFill>
                <a:latin typeface="Comfortaa"/>
                <a:ea typeface="Comfortaa"/>
                <a:cs typeface="Comfortaa"/>
                <a:sym typeface="Comfortaa"/>
              </a:rPr>
              <a:t>70%+</a:t>
            </a:r>
            <a:r>
              <a:rPr lang="en" sz="1150">
                <a:solidFill>
                  <a:schemeClr val="dk2"/>
                </a:solidFill>
                <a:latin typeface="Comfortaa"/>
                <a:ea typeface="Comfortaa"/>
                <a:cs typeface="Comfortaa"/>
                <a:sym typeface="Comfortaa"/>
              </a:rPr>
              <a:t> of Citibike users in ‘19-’20</a:t>
            </a:r>
            <a:endParaRPr sz="1150">
              <a:solidFill>
                <a:schemeClr val="dk2"/>
              </a:solidFill>
              <a:latin typeface="Comfortaa"/>
              <a:ea typeface="Comfortaa"/>
              <a:cs typeface="Comfortaa"/>
              <a:sym typeface="Comfortaa"/>
            </a:endParaRPr>
          </a:p>
          <a:p>
            <a:pPr indent="0" lvl="0" marL="0" rtl="0" algn="l">
              <a:lnSpc>
                <a:spcPct val="115000"/>
              </a:lnSpc>
              <a:spcBef>
                <a:spcPts val="1200"/>
              </a:spcBef>
              <a:spcAft>
                <a:spcPts val="1200"/>
              </a:spcAft>
              <a:buNone/>
            </a:pPr>
            <a:r>
              <a:rPr i="1" lang="en" sz="1150">
                <a:solidFill>
                  <a:schemeClr val="dk2"/>
                </a:solidFill>
                <a:latin typeface="Comfortaa"/>
                <a:ea typeface="Comfortaa"/>
                <a:cs typeface="Comfortaa"/>
                <a:sym typeface="Comfortaa"/>
              </a:rPr>
              <a:t>The lowest proportion of subscribers was in May ‘20</a:t>
            </a:r>
            <a:endParaRPr i="1" sz="1150">
              <a:solidFill>
                <a:schemeClr val="dk2"/>
              </a:solidFill>
              <a:latin typeface="Comfortaa"/>
              <a:ea typeface="Comfortaa"/>
              <a:cs typeface="Comfortaa"/>
              <a:sym typeface="Comfortaa"/>
            </a:endParaRPr>
          </a:p>
        </p:txBody>
      </p:sp>
      <p:sp>
        <p:nvSpPr>
          <p:cNvPr id="96" name="Google Shape;96;p15"/>
          <p:cNvSpPr txBox="1"/>
          <p:nvPr/>
        </p:nvSpPr>
        <p:spPr>
          <a:xfrm>
            <a:off x="3413775" y="2712800"/>
            <a:ext cx="2571600" cy="15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chemeClr val="dk2"/>
                </a:solidFill>
                <a:latin typeface="Comfortaa"/>
                <a:ea typeface="Comfortaa"/>
                <a:cs typeface="Comfortaa"/>
                <a:sym typeface="Comfortaa"/>
              </a:rPr>
              <a:t>Males have composed anywhere between </a:t>
            </a:r>
            <a:r>
              <a:rPr b="1" lang="en" sz="1150">
                <a:solidFill>
                  <a:schemeClr val="dk2"/>
                </a:solidFill>
                <a:latin typeface="Comfortaa"/>
                <a:ea typeface="Comfortaa"/>
                <a:cs typeface="Comfortaa"/>
                <a:sym typeface="Comfortaa"/>
              </a:rPr>
              <a:t>55-75%</a:t>
            </a:r>
            <a:r>
              <a:rPr lang="en" sz="1150">
                <a:solidFill>
                  <a:schemeClr val="dk2"/>
                </a:solidFill>
                <a:latin typeface="Comfortaa"/>
                <a:ea typeface="Comfortaa"/>
                <a:cs typeface="Comfortaa"/>
                <a:sym typeface="Comfortaa"/>
              </a:rPr>
              <a:t> of Citibike users in ‘19-’20</a:t>
            </a:r>
            <a:endParaRPr sz="1150">
              <a:solidFill>
                <a:schemeClr val="dk2"/>
              </a:solidFill>
              <a:latin typeface="Comfortaa"/>
              <a:ea typeface="Comfortaa"/>
              <a:cs typeface="Comfortaa"/>
              <a:sym typeface="Comfortaa"/>
            </a:endParaRPr>
          </a:p>
          <a:p>
            <a:pPr indent="0" lvl="0" marL="0" rtl="0" algn="l">
              <a:lnSpc>
                <a:spcPct val="115000"/>
              </a:lnSpc>
              <a:spcBef>
                <a:spcPts val="1200"/>
              </a:spcBef>
              <a:spcAft>
                <a:spcPts val="1200"/>
              </a:spcAft>
              <a:buNone/>
            </a:pPr>
            <a:r>
              <a:rPr i="1" lang="en" sz="1150">
                <a:solidFill>
                  <a:schemeClr val="dk2"/>
                </a:solidFill>
                <a:latin typeface="Comfortaa"/>
                <a:ea typeface="Comfortaa"/>
                <a:cs typeface="Comfortaa"/>
                <a:sym typeface="Comfortaa"/>
              </a:rPr>
              <a:t>The greatest dip in the male user population was also in May ‘20</a:t>
            </a:r>
            <a:endParaRPr i="1" sz="1150">
              <a:solidFill>
                <a:schemeClr val="dk2"/>
              </a:solidFill>
              <a:latin typeface="Comfortaa"/>
              <a:ea typeface="Comfortaa"/>
              <a:cs typeface="Comfortaa"/>
              <a:sym typeface="Comfortaa"/>
            </a:endParaRPr>
          </a:p>
        </p:txBody>
      </p:sp>
      <p:sp>
        <p:nvSpPr>
          <p:cNvPr id="97" name="Google Shape;97;p15"/>
          <p:cNvSpPr txBox="1"/>
          <p:nvPr/>
        </p:nvSpPr>
        <p:spPr>
          <a:xfrm>
            <a:off x="6098400" y="2712800"/>
            <a:ext cx="2282400" cy="214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chemeClr val="dk2"/>
                </a:solidFill>
                <a:latin typeface="Comfortaa"/>
                <a:ea typeface="Comfortaa"/>
                <a:cs typeface="Comfortaa"/>
                <a:sym typeface="Comfortaa"/>
              </a:rPr>
              <a:t>While the mean age of riders in ‘19-’20 was </a:t>
            </a:r>
            <a:r>
              <a:rPr b="1" lang="en" sz="1150">
                <a:solidFill>
                  <a:schemeClr val="dk2"/>
                </a:solidFill>
                <a:latin typeface="Comfortaa"/>
                <a:ea typeface="Comfortaa"/>
                <a:cs typeface="Comfortaa"/>
                <a:sym typeface="Comfortaa"/>
              </a:rPr>
              <a:t>39yo</a:t>
            </a:r>
            <a:r>
              <a:rPr lang="en" sz="1150">
                <a:solidFill>
                  <a:schemeClr val="dk2"/>
                </a:solidFill>
                <a:latin typeface="Comfortaa"/>
                <a:ea typeface="Comfortaa"/>
                <a:cs typeface="Comfortaa"/>
                <a:sym typeface="Comfortaa"/>
              </a:rPr>
              <a:t>,   we saw that the age distribution suggests the most popular group has been </a:t>
            </a:r>
            <a:r>
              <a:rPr b="1" lang="en" sz="1150">
                <a:solidFill>
                  <a:schemeClr val="dk2"/>
                </a:solidFill>
                <a:latin typeface="Comfortaa"/>
                <a:ea typeface="Comfortaa"/>
                <a:cs typeface="Comfortaa"/>
                <a:sym typeface="Comfortaa"/>
              </a:rPr>
              <a:t>~30yo</a:t>
            </a:r>
            <a:endParaRPr b="1" sz="1150">
              <a:solidFill>
                <a:schemeClr val="dk2"/>
              </a:solidFill>
              <a:latin typeface="Comfortaa"/>
              <a:ea typeface="Comfortaa"/>
              <a:cs typeface="Comfortaa"/>
              <a:sym typeface="Comfortaa"/>
            </a:endParaRPr>
          </a:p>
          <a:p>
            <a:pPr indent="0" lvl="0" marL="0" rtl="0" algn="l">
              <a:lnSpc>
                <a:spcPct val="115000"/>
              </a:lnSpc>
              <a:spcBef>
                <a:spcPts val="1200"/>
              </a:spcBef>
              <a:spcAft>
                <a:spcPts val="1200"/>
              </a:spcAft>
              <a:buNone/>
            </a:pPr>
            <a:r>
              <a:rPr i="1" lang="en" sz="1150">
                <a:solidFill>
                  <a:schemeClr val="dk2"/>
                </a:solidFill>
                <a:latin typeface="Comfortaa"/>
                <a:ea typeface="Comfortaa"/>
                <a:cs typeface="Comfortaa"/>
                <a:sym typeface="Comfortaa"/>
              </a:rPr>
              <a:t>We saw an </a:t>
            </a:r>
            <a:r>
              <a:rPr i="1" lang="en" sz="1150">
                <a:solidFill>
                  <a:schemeClr val="dk2"/>
                </a:solidFill>
                <a:latin typeface="Comfortaa"/>
                <a:ea typeface="Comfortaa"/>
                <a:cs typeface="Comfortaa"/>
                <a:sym typeface="Comfortaa"/>
              </a:rPr>
              <a:t>abnormally</a:t>
            </a:r>
            <a:r>
              <a:rPr i="1" lang="en" sz="1150">
                <a:solidFill>
                  <a:schemeClr val="dk2"/>
                </a:solidFill>
                <a:latin typeface="Comfortaa"/>
                <a:ea typeface="Comfortaa"/>
                <a:cs typeface="Comfortaa"/>
                <a:sym typeface="Comfortaa"/>
              </a:rPr>
              <a:t> large number of users aged ~50 over ‘19-’20</a:t>
            </a:r>
            <a:endParaRPr i="1" sz="1150">
              <a:solidFill>
                <a:schemeClr val="dk2"/>
              </a:solidFill>
              <a:latin typeface="Comfortaa"/>
              <a:ea typeface="Comfortaa"/>
              <a:cs typeface="Comfortaa"/>
              <a:sym typeface="Comfortaa"/>
            </a:endParaRPr>
          </a:p>
        </p:txBody>
      </p:sp>
      <p:pic>
        <p:nvPicPr>
          <p:cNvPr id="98" name="Google Shape;98;p15"/>
          <p:cNvPicPr preferRelativeResize="0"/>
          <p:nvPr/>
        </p:nvPicPr>
        <p:blipFill>
          <a:blip r:embed="rId5">
            <a:alphaModFix/>
          </a:blip>
          <a:stretch>
            <a:fillRect/>
          </a:stretch>
        </p:blipFill>
        <p:spPr>
          <a:xfrm>
            <a:off x="6007375" y="2011975"/>
            <a:ext cx="503050" cy="49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Citibike Subscribers vs. Customers</a:t>
            </a:r>
            <a:endParaRPr sz="3200">
              <a:solidFill>
                <a:schemeClr val="dk2"/>
              </a:solidFill>
              <a:latin typeface="Comfortaa"/>
              <a:ea typeface="Comfortaa"/>
              <a:cs typeface="Comfortaa"/>
              <a:sym typeface="Comfortaa"/>
            </a:endParaRPr>
          </a:p>
        </p:txBody>
      </p:sp>
      <p:sp>
        <p:nvSpPr>
          <p:cNvPr id="104" name="Google Shape;10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6"/>
          <p:cNvSpPr txBox="1"/>
          <p:nvPr/>
        </p:nvSpPr>
        <p:spPr>
          <a:xfrm>
            <a:off x="2670725" y="1220325"/>
            <a:ext cx="1427700" cy="292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Men as % of Customers</a:t>
            </a:r>
            <a:endParaRPr sz="700">
              <a:solidFill>
                <a:schemeClr val="dk2"/>
              </a:solidFill>
              <a:latin typeface="Comfortaa"/>
              <a:ea typeface="Comfortaa"/>
              <a:cs typeface="Comfortaa"/>
              <a:sym typeface="Comfortaa"/>
            </a:endParaRPr>
          </a:p>
        </p:txBody>
      </p:sp>
      <p:sp>
        <p:nvSpPr>
          <p:cNvPr id="106" name="Google Shape;106;p16"/>
          <p:cNvSpPr txBox="1"/>
          <p:nvPr/>
        </p:nvSpPr>
        <p:spPr>
          <a:xfrm>
            <a:off x="2563175" y="3056475"/>
            <a:ext cx="1642800" cy="292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Women as % of Customers</a:t>
            </a:r>
            <a:endParaRPr sz="700">
              <a:solidFill>
                <a:schemeClr val="dk2"/>
              </a:solidFill>
              <a:latin typeface="Comfortaa"/>
              <a:ea typeface="Comfortaa"/>
              <a:cs typeface="Comfortaa"/>
              <a:sym typeface="Comfortaa"/>
            </a:endParaRPr>
          </a:p>
        </p:txBody>
      </p:sp>
      <p:sp>
        <p:nvSpPr>
          <p:cNvPr id="107" name="Google Shape;107;p16"/>
          <p:cNvSpPr txBox="1"/>
          <p:nvPr/>
        </p:nvSpPr>
        <p:spPr>
          <a:xfrm>
            <a:off x="3109325" y="4663450"/>
            <a:ext cx="55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Month</a:t>
            </a:r>
            <a:endParaRPr sz="700">
              <a:solidFill>
                <a:schemeClr val="dk2"/>
              </a:solidFill>
              <a:latin typeface="Comfortaa"/>
              <a:ea typeface="Comfortaa"/>
              <a:cs typeface="Comfortaa"/>
              <a:sym typeface="Comfortaa"/>
            </a:endParaRPr>
          </a:p>
        </p:txBody>
      </p:sp>
      <p:sp>
        <p:nvSpPr>
          <p:cNvPr id="108" name="Google Shape;108;p16"/>
          <p:cNvSpPr txBox="1"/>
          <p:nvPr/>
        </p:nvSpPr>
        <p:spPr>
          <a:xfrm>
            <a:off x="3070625" y="2812575"/>
            <a:ext cx="412800" cy="219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Roboto"/>
              <a:ea typeface="Roboto"/>
              <a:cs typeface="Roboto"/>
              <a:sym typeface="Roboto"/>
            </a:endParaRPr>
          </a:p>
        </p:txBody>
      </p:sp>
      <p:sp>
        <p:nvSpPr>
          <p:cNvPr id="109" name="Google Shape;109;p16"/>
          <p:cNvSpPr txBox="1"/>
          <p:nvPr/>
        </p:nvSpPr>
        <p:spPr>
          <a:xfrm rot="-5400000">
            <a:off x="129600" y="1994175"/>
            <a:ext cx="809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 of Riders</a:t>
            </a:r>
            <a:endParaRPr sz="700">
              <a:solidFill>
                <a:schemeClr val="dk2"/>
              </a:solidFill>
              <a:latin typeface="Comfortaa"/>
              <a:ea typeface="Comfortaa"/>
              <a:cs typeface="Comfortaa"/>
              <a:sym typeface="Comfortaa"/>
            </a:endParaRPr>
          </a:p>
        </p:txBody>
      </p:sp>
      <p:sp>
        <p:nvSpPr>
          <p:cNvPr id="110" name="Google Shape;110;p16"/>
          <p:cNvSpPr txBox="1"/>
          <p:nvPr/>
        </p:nvSpPr>
        <p:spPr>
          <a:xfrm>
            <a:off x="6390125" y="1458675"/>
            <a:ext cx="2412000" cy="32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2"/>
                </a:solidFill>
                <a:latin typeface="Comfortaa"/>
                <a:ea typeface="Comfortaa"/>
                <a:cs typeface="Comfortaa"/>
                <a:sym typeface="Comfortaa"/>
              </a:rPr>
              <a:t>Key Takeaways</a:t>
            </a:r>
            <a:endParaRPr b="1" sz="1200">
              <a:solidFill>
                <a:schemeClr val="dk2"/>
              </a:solidFill>
              <a:latin typeface="Comfortaa"/>
              <a:ea typeface="Comfortaa"/>
              <a:cs typeface="Comfortaa"/>
              <a:sym typeface="Comfortaa"/>
            </a:endParaRPr>
          </a:p>
          <a:p>
            <a:pPr indent="-298450" lvl="0" marL="457200" rtl="0" algn="l">
              <a:lnSpc>
                <a:spcPct val="115000"/>
              </a:lnSpc>
              <a:spcBef>
                <a:spcPts val="1000"/>
              </a:spcBef>
              <a:spcAft>
                <a:spcPts val="0"/>
              </a:spcAft>
              <a:buClr>
                <a:schemeClr val="dk2"/>
              </a:buClr>
              <a:buSzPts val="1100"/>
              <a:buFont typeface="Comfortaa"/>
              <a:buChar char="●"/>
            </a:pPr>
            <a:r>
              <a:rPr i="1" lang="en" sz="1100">
                <a:solidFill>
                  <a:schemeClr val="dk2"/>
                </a:solidFill>
                <a:latin typeface="Comfortaa"/>
                <a:ea typeface="Comfortaa"/>
                <a:cs typeface="Comfortaa"/>
                <a:sym typeface="Comfortaa"/>
              </a:rPr>
              <a:t>Men consistently make up a larger percentage of subscribers</a:t>
            </a:r>
            <a:endParaRPr i="1" sz="1100">
              <a:solidFill>
                <a:schemeClr val="dk2"/>
              </a:solidFill>
              <a:latin typeface="Comfortaa"/>
              <a:ea typeface="Comfortaa"/>
              <a:cs typeface="Comfortaa"/>
              <a:sym typeface="Comfortaa"/>
            </a:endParaRPr>
          </a:p>
          <a:p>
            <a:pPr indent="-298450" lvl="0" marL="457200" rtl="0" algn="l">
              <a:lnSpc>
                <a:spcPct val="115000"/>
              </a:lnSpc>
              <a:spcBef>
                <a:spcPts val="1000"/>
              </a:spcBef>
              <a:spcAft>
                <a:spcPts val="0"/>
              </a:spcAft>
              <a:buClr>
                <a:schemeClr val="dk2"/>
              </a:buClr>
              <a:buSzPts val="1100"/>
              <a:buFont typeface="Comfortaa"/>
              <a:buChar char="●"/>
            </a:pPr>
            <a:r>
              <a:rPr i="1" lang="en" sz="1100">
                <a:solidFill>
                  <a:schemeClr val="dk2"/>
                </a:solidFill>
                <a:latin typeface="Comfortaa"/>
                <a:ea typeface="Comfortaa"/>
                <a:cs typeface="Comfortaa"/>
                <a:sym typeface="Comfortaa"/>
              </a:rPr>
              <a:t>Women consistently make up a larger percentage of casual riders</a:t>
            </a:r>
            <a:endParaRPr i="1" sz="1100">
              <a:solidFill>
                <a:schemeClr val="dk2"/>
              </a:solidFill>
              <a:latin typeface="Comfortaa"/>
              <a:ea typeface="Comfortaa"/>
              <a:cs typeface="Comfortaa"/>
              <a:sym typeface="Comfortaa"/>
            </a:endParaRPr>
          </a:p>
          <a:p>
            <a:pPr indent="-298450" lvl="0" marL="457200" rtl="0" algn="l">
              <a:lnSpc>
                <a:spcPct val="115000"/>
              </a:lnSpc>
              <a:spcBef>
                <a:spcPts val="1000"/>
              </a:spcBef>
              <a:spcAft>
                <a:spcPts val="1000"/>
              </a:spcAft>
              <a:buClr>
                <a:schemeClr val="dk2"/>
              </a:buClr>
              <a:buSzPts val="1100"/>
              <a:buFont typeface="Comfortaa"/>
              <a:buChar char="●"/>
            </a:pPr>
            <a:r>
              <a:rPr i="1" lang="en" sz="1100">
                <a:solidFill>
                  <a:schemeClr val="dk2"/>
                </a:solidFill>
                <a:latin typeface="Comfortaa"/>
                <a:ea typeface="Comfortaa"/>
                <a:cs typeface="Comfortaa"/>
                <a:sym typeface="Comfortaa"/>
              </a:rPr>
              <a:t>Men account for a larger percentage of riders during the winter months. Women seem to ride less during the winter than men</a:t>
            </a:r>
            <a:endParaRPr i="1" sz="1100">
              <a:solidFill>
                <a:schemeClr val="dk2"/>
              </a:solidFill>
              <a:latin typeface="Comfortaa"/>
              <a:ea typeface="Comfortaa"/>
              <a:cs typeface="Comfortaa"/>
              <a:sym typeface="Comfortaa"/>
            </a:endParaRPr>
          </a:p>
        </p:txBody>
      </p:sp>
      <p:sp>
        <p:nvSpPr>
          <p:cNvPr id="111" name="Google Shape;111;p16"/>
          <p:cNvSpPr txBox="1"/>
          <p:nvPr/>
        </p:nvSpPr>
        <p:spPr>
          <a:xfrm rot="-5400000">
            <a:off x="129600" y="3858550"/>
            <a:ext cx="809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 of Riders</a:t>
            </a:r>
            <a:endParaRPr sz="700">
              <a:solidFill>
                <a:schemeClr val="dk2"/>
              </a:solidFill>
              <a:latin typeface="Comfortaa"/>
              <a:ea typeface="Comfortaa"/>
              <a:cs typeface="Comfortaa"/>
              <a:sym typeface="Comfortaa"/>
            </a:endParaRPr>
          </a:p>
        </p:txBody>
      </p:sp>
      <p:pic>
        <p:nvPicPr>
          <p:cNvPr id="112" name="Google Shape;112;p16"/>
          <p:cNvPicPr preferRelativeResize="0"/>
          <p:nvPr/>
        </p:nvPicPr>
        <p:blipFill rotWithShape="1">
          <a:blip r:embed="rId3">
            <a:alphaModFix/>
          </a:blip>
          <a:srcRect b="5223" l="1912" r="0" t="5784"/>
          <a:stretch/>
        </p:blipFill>
        <p:spPr>
          <a:xfrm>
            <a:off x="637225" y="1458675"/>
            <a:ext cx="5600725" cy="1454375"/>
          </a:xfrm>
          <a:prstGeom prst="rect">
            <a:avLst/>
          </a:prstGeom>
          <a:noFill/>
          <a:ln>
            <a:noFill/>
          </a:ln>
        </p:spPr>
      </p:pic>
      <p:pic>
        <p:nvPicPr>
          <p:cNvPr id="113" name="Google Shape;113;p16"/>
          <p:cNvPicPr preferRelativeResize="0"/>
          <p:nvPr/>
        </p:nvPicPr>
        <p:blipFill rotWithShape="1">
          <a:blip r:embed="rId4">
            <a:alphaModFix/>
          </a:blip>
          <a:srcRect b="4876" l="1758" r="0" t="6131"/>
          <a:stretch/>
        </p:blipFill>
        <p:spPr>
          <a:xfrm>
            <a:off x="637225" y="3300500"/>
            <a:ext cx="5600724" cy="1454375"/>
          </a:xfrm>
          <a:prstGeom prst="rect">
            <a:avLst/>
          </a:prstGeom>
          <a:noFill/>
          <a:ln>
            <a:noFill/>
          </a:ln>
        </p:spPr>
      </p:pic>
      <p:sp>
        <p:nvSpPr>
          <p:cNvPr id="114" name="Google Shape;114;p16"/>
          <p:cNvSpPr txBox="1"/>
          <p:nvPr/>
        </p:nvSpPr>
        <p:spPr>
          <a:xfrm>
            <a:off x="3109325" y="2864188"/>
            <a:ext cx="55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Comfortaa"/>
                <a:ea typeface="Comfortaa"/>
                <a:cs typeface="Comfortaa"/>
                <a:sym typeface="Comfortaa"/>
              </a:rPr>
              <a:t>Month</a:t>
            </a:r>
            <a:endParaRPr sz="700">
              <a:solidFill>
                <a:schemeClr val="dk2"/>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Citibike Riders by Gender</a:t>
            </a:r>
            <a:endParaRPr sz="3200">
              <a:solidFill>
                <a:schemeClr val="dk2"/>
              </a:solidFill>
              <a:latin typeface="Comfortaa"/>
              <a:ea typeface="Comfortaa"/>
              <a:cs typeface="Comfortaa"/>
              <a:sym typeface="Comfortaa"/>
            </a:endParaRPr>
          </a:p>
        </p:txBody>
      </p:sp>
      <p:sp>
        <p:nvSpPr>
          <p:cNvPr id="120" name="Google Shape;12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7"/>
          <p:cNvPicPr preferRelativeResize="0"/>
          <p:nvPr/>
        </p:nvPicPr>
        <p:blipFill rotWithShape="1">
          <a:blip r:embed="rId3">
            <a:alphaModFix/>
          </a:blip>
          <a:srcRect b="0" l="-2827" r="-1906" t="-9086"/>
          <a:stretch/>
        </p:blipFill>
        <p:spPr>
          <a:xfrm>
            <a:off x="383425" y="3026537"/>
            <a:ext cx="3530777" cy="1686050"/>
          </a:xfrm>
          <a:prstGeom prst="rect">
            <a:avLst/>
          </a:prstGeom>
          <a:noFill/>
          <a:ln>
            <a:noFill/>
          </a:ln>
        </p:spPr>
      </p:pic>
      <p:sp>
        <p:nvSpPr>
          <p:cNvPr id="122" name="Google Shape;122;p17"/>
          <p:cNvSpPr txBox="1"/>
          <p:nvPr/>
        </p:nvSpPr>
        <p:spPr>
          <a:xfrm>
            <a:off x="5864975" y="2883025"/>
            <a:ext cx="1152300" cy="292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Comfortaa"/>
                <a:ea typeface="Comfortaa"/>
                <a:cs typeface="Comfortaa"/>
                <a:sym typeface="Comfortaa"/>
              </a:rPr>
              <a:t>Gender Distribution</a:t>
            </a:r>
            <a:endParaRPr b="1" sz="700">
              <a:latin typeface="Comfortaa"/>
              <a:ea typeface="Comfortaa"/>
              <a:cs typeface="Comfortaa"/>
              <a:sym typeface="Comfortaa"/>
            </a:endParaRPr>
          </a:p>
        </p:txBody>
      </p:sp>
      <p:sp>
        <p:nvSpPr>
          <p:cNvPr id="123" name="Google Shape;123;p17"/>
          <p:cNvSpPr txBox="1"/>
          <p:nvPr/>
        </p:nvSpPr>
        <p:spPr>
          <a:xfrm>
            <a:off x="6191825" y="4633325"/>
            <a:ext cx="4986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Comfortaa"/>
                <a:ea typeface="Comfortaa"/>
                <a:cs typeface="Comfortaa"/>
                <a:sym typeface="Comfortaa"/>
              </a:rPr>
              <a:t>Month</a:t>
            </a:r>
            <a:endParaRPr b="1" sz="700">
              <a:latin typeface="Comfortaa"/>
              <a:ea typeface="Comfortaa"/>
              <a:cs typeface="Comfortaa"/>
              <a:sym typeface="Comfortaa"/>
            </a:endParaRPr>
          </a:p>
        </p:txBody>
      </p:sp>
      <p:sp>
        <p:nvSpPr>
          <p:cNvPr id="124" name="Google Shape;124;p17"/>
          <p:cNvSpPr txBox="1"/>
          <p:nvPr/>
        </p:nvSpPr>
        <p:spPr>
          <a:xfrm rot="-5400000">
            <a:off x="3426000" y="3723322"/>
            <a:ext cx="883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Comfortaa"/>
                <a:ea typeface="Comfortaa"/>
                <a:cs typeface="Comfortaa"/>
                <a:sym typeface="Comfortaa"/>
              </a:rPr>
              <a:t>% of Riders</a:t>
            </a:r>
            <a:endParaRPr b="1" sz="700">
              <a:latin typeface="Comfortaa"/>
              <a:ea typeface="Comfortaa"/>
              <a:cs typeface="Comfortaa"/>
              <a:sym typeface="Comfortaa"/>
            </a:endParaRPr>
          </a:p>
        </p:txBody>
      </p:sp>
      <p:pic>
        <p:nvPicPr>
          <p:cNvPr id="125" name="Google Shape;125;p17"/>
          <p:cNvPicPr preferRelativeResize="0"/>
          <p:nvPr/>
        </p:nvPicPr>
        <p:blipFill rotWithShape="1">
          <a:blip r:embed="rId4">
            <a:alphaModFix/>
          </a:blip>
          <a:srcRect b="5121" l="1980" r="0" t="6734"/>
          <a:stretch/>
        </p:blipFill>
        <p:spPr>
          <a:xfrm>
            <a:off x="3939050" y="3156075"/>
            <a:ext cx="4893211" cy="1537850"/>
          </a:xfrm>
          <a:prstGeom prst="rect">
            <a:avLst/>
          </a:prstGeom>
          <a:noFill/>
          <a:ln>
            <a:noFill/>
          </a:ln>
        </p:spPr>
      </p:pic>
      <p:sp>
        <p:nvSpPr>
          <p:cNvPr id="126" name="Google Shape;126;p17"/>
          <p:cNvSpPr txBox="1"/>
          <p:nvPr>
            <p:ph idx="1" type="body"/>
          </p:nvPr>
        </p:nvSpPr>
        <p:spPr>
          <a:xfrm>
            <a:off x="387900" y="1489825"/>
            <a:ext cx="79371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Men make up the majority of Citibike riders</a:t>
            </a:r>
            <a:endParaRPr sz="1200">
              <a:solidFill>
                <a:schemeClr val="dk2"/>
              </a:solidFill>
              <a:latin typeface="Comfortaa"/>
              <a:ea typeface="Comfortaa"/>
              <a:cs typeface="Comfortaa"/>
              <a:sym typeface="Comfortaa"/>
            </a:endParaRPr>
          </a:p>
          <a:p>
            <a:pPr indent="-304800" lvl="0" marL="457200" rtl="0" algn="l">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Men accounted for a smaller percentage of Citibike riders in 2020 than they did in 2019 (69.4% down to 61.8%) </a:t>
            </a:r>
            <a:endParaRPr sz="1200">
              <a:solidFill>
                <a:schemeClr val="dk2"/>
              </a:solidFill>
              <a:latin typeface="Comfortaa"/>
              <a:ea typeface="Comfortaa"/>
              <a:cs typeface="Comfortaa"/>
              <a:sym typeface="Comfortaa"/>
            </a:endParaRPr>
          </a:p>
          <a:p>
            <a:pPr indent="-304800" lvl="0" marL="457200" rtl="0" algn="l">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Women and Unknown experienced an increase as a percent of total riders between January and May of 2020 </a:t>
            </a:r>
            <a:endParaRPr sz="1200">
              <a:solidFill>
                <a:schemeClr val="dk2"/>
              </a:solidFill>
              <a:latin typeface="Comfortaa"/>
              <a:ea typeface="Comfortaa"/>
              <a:cs typeface="Comfortaa"/>
              <a:sym typeface="Comfortaa"/>
            </a:endParaRPr>
          </a:p>
          <a:p>
            <a:pPr indent="-304800" lvl="0" marL="457200" rtl="0" algn="l">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Women rose from around 22.5% to 31%, while Unknown rose from 4.06% to 14.09%</a:t>
            </a:r>
            <a:endParaRPr sz="1200">
              <a:solidFill>
                <a:schemeClr val="dk2"/>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200">
              <a:solidFill>
                <a:schemeClr val="dk2"/>
              </a:solidFill>
              <a:latin typeface="Comfortaa"/>
              <a:ea typeface="Comfortaa"/>
              <a:cs typeface="Comfortaa"/>
              <a:sym typeface="Comfortaa"/>
            </a:endParaRPr>
          </a:p>
          <a:p>
            <a:pPr indent="0" lvl="0" marL="914400" rtl="0" algn="l">
              <a:spcBef>
                <a:spcPts val="0"/>
              </a:spcBef>
              <a:spcAft>
                <a:spcPts val="1200"/>
              </a:spcAft>
              <a:buNone/>
            </a:pPr>
            <a:r>
              <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8"/>
          <p:cNvSpPr txBox="1"/>
          <p:nvPr>
            <p:ph idx="1" type="body"/>
          </p:nvPr>
        </p:nvSpPr>
        <p:spPr>
          <a:xfrm>
            <a:off x="387900" y="1489825"/>
            <a:ext cx="7937100" cy="3078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There was a spike in the birth year 1969 every single month between 2019 and 2020</a:t>
            </a:r>
            <a:endParaRPr sz="1200">
              <a:solidFill>
                <a:schemeClr val="dk2"/>
              </a:solidFill>
              <a:latin typeface="Comfortaa"/>
              <a:ea typeface="Comfortaa"/>
              <a:cs typeface="Comfortaa"/>
              <a:sym typeface="Comfortaa"/>
            </a:endParaRPr>
          </a:p>
          <a:p>
            <a:pPr indent="-304800" lvl="0" marL="457200" rtl="0" algn="l">
              <a:lnSpc>
                <a:spcPct val="115000"/>
              </a:lnSpc>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This spike is predominantly in the data for casual riders </a:t>
            </a:r>
            <a:endParaRPr sz="1200">
              <a:solidFill>
                <a:schemeClr val="dk2"/>
              </a:solidFill>
              <a:latin typeface="Comfortaa"/>
              <a:ea typeface="Comfortaa"/>
              <a:cs typeface="Comfortaa"/>
              <a:sym typeface="Comfortaa"/>
            </a:endParaRPr>
          </a:p>
          <a:p>
            <a:pPr indent="-304800" lvl="0" marL="457200" rtl="0" algn="l">
              <a:lnSpc>
                <a:spcPct val="115000"/>
              </a:lnSpc>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We theorized that missing birth year values are being converted to Unix time at some point and missing values are being treated as the start of Unix time, which is December 31st, 1969 for the Western Hemisphere</a:t>
            </a:r>
            <a:endParaRPr sz="1200">
              <a:solidFill>
                <a:schemeClr val="dk2"/>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b="1" sz="1200">
              <a:solidFill>
                <a:schemeClr val="dk2"/>
              </a:solidFill>
              <a:latin typeface="Comfortaa"/>
              <a:ea typeface="Comfortaa"/>
              <a:cs typeface="Comfortaa"/>
              <a:sym typeface="Comfortaa"/>
            </a:endParaRPr>
          </a:p>
          <a:p>
            <a:pPr indent="0" lvl="0" marL="914400" rtl="0" algn="l">
              <a:spcBef>
                <a:spcPts val="0"/>
              </a:spcBef>
              <a:spcAft>
                <a:spcPts val="1200"/>
              </a:spcAft>
              <a:buNone/>
            </a:pPr>
            <a:r>
              <a:t/>
            </a:r>
            <a:endParaRPr sz="1200">
              <a:solidFill>
                <a:schemeClr val="dk2"/>
              </a:solidFill>
            </a:endParaRPr>
          </a:p>
        </p:txBody>
      </p:sp>
      <p:sp>
        <p:nvSpPr>
          <p:cNvPr id="132" name="Google Shape;13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Citibike Users by Age</a:t>
            </a:r>
            <a:endParaRPr sz="3200">
              <a:solidFill>
                <a:schemeClr val="dk2"/>
              </a:solidFill>
              <a:latin typeface="Comfortaa"/>
              <a:ea typeface="Comfortaa"/>
              <a:cs typeface="Comfortaa"/>
              <a:sym typeface="Comfortaa"/>
            </a:endParaRPr>
          </a:p>
        </p:txBody>
      </p:sp>
      <p:pic>
        <p:nvPicPr>
          <p:cNvPr id="133" name="Google Shape;133;p18"/>
          <p:cNvPicPr preferRelativeResize="0"/>
          <p:nvPr/>
        </p:nvPicPr>
        <p:blipFill>
          <a:blip r:embed="rId3">
            <a:alphaModFix/>
          </a:blip>
          <a:stretch>
            <a:fillRect/>
          </a:stretch>
        </p:blipFill>
        <p:spPr>
          <a:xfrm>
            <a:off x="673450" y="2784894"/>
            <a:ext cx="4399702" cy="2111857"/>
          </a:xfrm>
          <a:prstGeom prst="rect">
            <a:avLst/>
          </a:prstGeom>
          <a:noFill/>
          <a:ln>
            <a:noFill/>
          </a:ln>
        </p:spPr>
      </p:pic>
      <p:pic>
        <p:nvPicPr>
          <p:cNvPr id="134" name="Google Shape;134;p18"/>
          <p:cNvPicPr preferRelativeResize="0"/>
          <p:nvPr/>
        </p:nvPicPr>
        <p:blipFill>
          <a:blip r:embed="rId4">
            <a:alphaModFix/>
          </a:blip>
          <a:stretch>
            <a:fillRect/>
          </a:stretch>
        </p:blipFill>
        <p:spPr>
          <a:xfrm>
            <a:off x="5026850" y="2723125"/>
            <a:ext cx="3782073" cy="217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19"/>
          <p:cNvSpPr txBox="1"/>
          <p:nvPr>
            <p:ph idx="1" type="body"/>
          </p:nvPr>
        </p:nvSpPr>
        <p:spPr>
          <a:xfrm>
            <a:off x="387900" y="1489825"/>
            <a:ext cx="6412500" cy="307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Comfortaa"/>
              <a:buChar char="●"/>
            </a:pPr>
            <a:r>
              <a:rPr b="1" lang="en" sz="1200">
                <a:solidFill>
                  <a:schemeClr val="dk2"/>
                </a:solidFill>
                <a:latin typeface="Comfortaa"/>
                <a:ea typeface="Comfortaa"/>
                <a:cs typeface="Comfortaa"/>
                <a:sym typeface="Comfortaa"/>
              </a:rPr>
              <a:t>2019</a:t>
            </a:r>
            <a:r>
              <a:rPr lang="en" sz="1200">
                <a:solidFill>
                  <a:schemeClr val="dk2"/>
                </a:solidFill>
                <a:latin typeface="Comfortaa"/>
                <a:ea typeface="Comfortaa"/>
                <a:cs typeface="Comfortaa"/>
                <a:sym typeface="Comfortaa"/>
              </a:rPr>
              <a:t>: Commuter Station (second most popular June &amp; July)</a:t>
            </a:r>
            <a:endParaRPr sz="1200">
              <a:solidFill>
                <a:schemeClr val="dk2"/>
              </a:solidFill>
              <a:latin typeface="Comfortaa"/>
              <a:ea typeface="Comfortaa"/>
              <a:cs typeface="Comfortaa"/>
              <a:sym typeface="Comfortaa"/>
            </a:endParaRPr>
          </a:p>
          <a:p>
            <a:pPr indent="-304800" lvl="0" marL="457200" rtl="0" algn="l">
              <a:lnSpc>
                <a:spcPct val="100000"/>
              </a:lnSpc>
              <a:spcBef>
                <a:spcPts val="0"/>
              </a:spcBef>
              <a:spcAft>
                <a:spcPts val="0"/>
              </a:spcAft>
              <a:buClr>
                <a:schemeClr val="dk2"/>
              </a:buClr>
              <a:buSzPts val="1200"/>
              <a:buFont typeface="Comfortaa"/>
              <a:buChar char="●"/>
            </a:pPr>
            <a:r>
              <a:rPr b="1" lang="en" sz="1200">
                <a:solidFill>
                  <a:schemeClr val="dk2"/>
                </a:solidFill>
                <a:latin typeface="Comfortaa"/>
                <a:ea typeface="Comfortaa"/>
                <a:cs typeface="Comfortaa"/>
                <a:sym typeface="Comfortaa"/>
              </a:rPr>
              <a:t>2020</a:t>
            </a:r>
            <a:r>
              <a:rPr lang="en" sz="1200">
                <a:solidFill>
                  <a:schemeClr val="dk2"/>
                </a:solidFill>
                <a:latin typeface="Comfortaa"/>
                <a:ea typeface="Comfortaa"/>
                <a:cs typeface="Comfortaa"/>
                <a:sym typeface="Comfortaa"/>
              </a:rPr>
              <a:t>: One of the most popular stations (top station May - August)</a:t>
            </a:r>
            <a:endParaRPr sz="1200">
              <a:solidFill>
                <a:schemeClr val="dk2"/>
              </a:solidFill>
              <a:latin typeface="Comfortaa"/>
              <a:ea typeface="Comfortaa"/>
              <a:cs typeface="Comfortaa"/>
              <a:sym typeface="Comfortaa"/>
            </a:endParaRPr>
          </a:p>
          <a:p>
            <a:pPr indent="0" lvl="0" marL="457200" rtl="0" algn="l">
              <a:lnSpc>
                <a:spcPct val="100000"/>
              </a:lnSpc>
              <a:spcBef>
                <a:spcPts val="0"/>
              </a:spcBef>
              <a:spcAft>
                <a:spcPts val="0"/>
              </a:spcAft>
              <a:buNone/>
            </a:pPr>
            <a:r>
              <a:t/>
            </a:r>
            <a:endParaRPr sz="1200">
              <a:solidFill>
                <a:schemeClr val="dk2"/>
              </a:solidFill>
              <a:latin typeface="Comfortaa"/>
              <a:ea typeface="Comfortaa"/>
              <a:cs typeface="Comfortaa"/>
              <a:sym typeface="Comfortaa"/>
            </a:endParaRPr>
          </a:p>
          <a:p>
            <a:pPr indent="-304800" lvl="0" marL="457200" rtl="0" algn="l">
              <a:lnSpc>
                <a:spcPct val="100000"/>
              </a:lnSpc>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If commuter traffic returns to 2019 levels in the future, we recommend Citibike expand this station or add an additional station in the vicinity</a:t>
            </a:r>
            <a:endParaRPr sz="1200">
              <a:solidFill>
                <a:schemeClr val="dk2"/>
              </a:solidFill>
              <a:latin typeface="Comfortaa"/>
              <a:ea typeface="Comfortaa"/>
              <a:cs typeface="Comfortaa"/>
              <a:sym typeface="Comfortaa"/>
            </a:endParaRPr>
          </a:p>
          <a:p>
            <a:pPr indent="0" lvl="0" marL="914400" rtl="0" algn="l">
              <a:spcBef>
                <a:spcPts val="0"/>
              </a:spcBef>
              <a:spcAft>
                <a:spcPts val="1200"/>
              </a:spcAft>
              <a:buNone/>
            </a:pPr>
            <a:r>
              <a:t/>
            </a:r>
            <a:endParaRPr sz="1200">
              <a:solidFill>
                <a:schemeClr val="dk2"/>
              </a:solidFill>
            </a:endParaRPr>
          </a:p>
        </p:txBody>
      </p:sp>
      <p:sp>
        <p:nvSpPr>
          <p:cNvPr id="140" name="Google Shape;14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Station Traffic</a:t>
            </a:r>
            <a:endParaRPr sz="3200">
              <a:solidFill>
                <a:schemeClr val="dk2"/>
              </a:solidFill>
              <a:latin typeface="Comfortaa"/>
              <a:ea typeface="Comfortaa"/>
              <a:cs typeface="Comfortaa"/>
              <a:sym typeface="Comfortaa"/>
            </a:endParaRPr>
          </a:p>
        </p:txBody>
      </p:sp>
      <p:pic>
        <p:nvPicPr>
          <p:cNvPr id="141" name="Google Shape;141;p19"/>
          <p:cNvPicPr preferRelativeResize="0"/>
          <p:nvPr/>
        </p:nvPicPr>
        <p:blipFill>
          <a:blip r:embed="rId3">
            <a:alphaModFix/>
          </a:blip>
          <a:stretch>
            <a:fillRect/>
          </a:stretch>
        </p:blipFill>
        <p:spPr>
          <a:xfrm>
            <a:off x="4280000" y="2731275"/>
            <a:ext cx="3357105" cy="2176400"/>
          </a:xfrm>
          <a:prstGeom prst="rect">
            <a:avLst/>
          </a:prstGeom>
          <a:noFill/>
          <a:ln>
            <a:noFill/>
          </a:ln>
        </p:spPr>
      </p:pic>
      <p:pic>
        <p:nvPicPr>
          <p:cNvPr id="142" name="Google Shape;142;p19"/>
          <p:cNvPicPr preferRelativeResize="0"/>
          <p:nvPr/>
        </p:nvPicPr>
        <p:blipFill>
          <a:blip r:embed="rId4">
            <a:alphaModFix/>
          </a:blip>
          <a:stretch>
            <a:fillRect/>
          </a:stretch>
        </p:blipFill>
        <p:spPr>
          <a:xfrm>
            <a:off x="768900" y="2722558"/>
            <a:ext cx="3330150" cy="2176391"/>
          </a:xfrm>
          <a:prstGeom prst="rect">
            <a:avLst/>
          </a:prstGeom>
          <a:noFill/>
          <a:ln>
            <a:noFill/>
          </a:ln>
        </p:spPr>
      </p:pic>
      <p:pic>
        <p:nvPicPr>
          <p:cNvPr id="143" name="Google Shape;143;p19"/>
          <p:cNvPicPr preferRelativeResize="0"/>
          <p:nvPr/>
        </p:nvPicPr>
        <p:blipFill rotWithShape="1">
          <a:blip r:embed="rId5">
            <a:alphaModFix/>
          </a:blip>
          <a:srcRect b="22076" l="18410" r="19891" t="14755"/>
          <a:stretch/>
        </p:blipFill>
        <p:spPr>
          <a:xfrm>
            <a:off x="6800250" y="194450"/>
            <a:ext cx="2120649" cy="196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Hourly Distribution of Bike Traffic</a:t>
            </a:r>
            <a:endParaRPr sz="3200">
              <a:solidFill>
                <a:schemeClr val="dk2"/>
              </a:solidFill>
              <a:latin typeface="Comfortaa"/>
              <a:ea typeface="Comfortaa"/>
              <a:cs typeface="Comfortaa"/>
              <a:sym typeface="Comfortaa"/>
            </a:endParaRPr>
          </a:p>
        </p:txBody>
      </p:sp>
      <p:pic>
        <p:nvPicPr>
          <p:cNvPr id="149" name="Google Shape;149;p20"/>
          <p:cNvPicPr preferRelativeResize="0"/>
          <p:nvPr/>
        </p:nvPicPr>
        <p:blipFill>
          <a:blip r:embed="rId3">
            <a:alphaModFix/>
          </a:blip>
          <a:stretch>
            <a:fillRect/>
          </a:stretch>
        </p:blipFill>
        <p:spPr>
          <a:xfrm>
            <a:off x="3445450" y="1361125"/>
            <a:ext cx="2847975" cy="1733550"/>
          </a:xfrm>
          <a:prstGeom prst="rect">
            <a:avLst/>
          </a:prstGeom>
          <a:noFill/>
          <a:ln>
            <a:noFill/>
          </a:ln>
        </p:spPr>
      </p:pic>
      <p:sp>
        <p:nvSpPr>
          <p:cNvPr id="150" name="Google Shape;150;p20"/>
          <p:cNvSpPr txBox="1"/>
          <p:nvPr/>
        </p:nvSpPr>
        <p:spPr>
          <a:xfrm>
            <a:off x="6441950" y="1402025"/>
            <a:ext cx="258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omfortaa"/>
                <a:ea typeface="Comfortaa"/>
                <a:cs typeface="Comfortaa"/>
                <a:sym typeface="Comfortaa"/>
              </a:rPr>
              <a:t>Hourly Bike Traffic Distribution by </a:t>
            </a:r>
            <a:endParaRPr sz="1200">
              <a:solidFill>
                <a:schemeClr val="dk2"/>
              </a:solidFill>
              <a:latin typeface="Comfortaa"/>
              <a:ea typeface="Comfortaa"/>
              <a:cs typeface="Comfortaa"/>
              <a:sym typeface="Comfortaa"/>
            </a:endParaRPr>
          </a:p>
          <a:p>
            <a:pPr indent="0" lvl="0" marL="0" rtl="0" algn="l">
              <a:spcBef>
                <a:spcPts val="0"/>
              </a:spcBef>
              <a:spcAft>
                <a:spcPts val="0"/>
              </a:spcAft>
              <a:buNone/>
            </a:pPr>
            <a:r>
              <a:rPr lang="en" sz="1200">
                <a:solidFill>
                  <a:schemeClr val="dk2"/>
                </a:solidFill>
                <a:latin typeface="Comfortaa"/>
                <a:ea typeface="Comfortaa"/>
                <a:cs typeface="Comfortaa"/>
                <a:sym typeface="Comfortaa"/>
              </a:rPr>
              <a:t>Weekend vs Weekday </a:t>
            </a:r>
            <a:endParaRPr sz="1200">
              <a:solidFill>
                <a:schemeClr val="dk2"/>
              </a:solidFill>
              <a:latin typeface="Comfortaa"/>
              <a:ea typeface="Comfortaa"/>
              <a:cs typeface="Comfortaa"/>
              <a:sym typeface="Comfortaa"/>
            </a:endParaRPr>
          </a:p>
        </p:txBody>
      </p:sp>
      <p:sp>
        <p:nvSpPr>
          <p:cNvPr id="151" name="Google Shape;151;p20"/>
          <p:cNvSpPr txBox="1"/>
          <p:nvPr/>
        </p:nvSpPr>
        <p:spPr>
          <a:xfrm>
            <a:off x="6441950" y="3307025"/>
            <a:ext cx="258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omfortaa"/>
                <a:ea typeface="Comfortaa"/>
                <a:cs typeface="Comfortaa"/>
                <a:sym typeface="Comfortaa"/>
              </a:rPr>
              <a:t>Hourly Bike Traffic Distribution by </a:t>
            </a:r>
            <a:endParaRPr sz="1200">
              <a:solidFill>
                <a:schemeClr val="dk2"/>
              </a:solidFill>
              <a:latin typeface="Comfortaa"/>
              <a:ea typeface="Comfortaa"/>
              <a:cs typeface="Comfortaa"/>
              <a:sym typeface="Comfortaa"/>
            </a:endParaRPr>
          </a:p>
          <a:p>
            <a:pPr indent="0" lvl="0" marL="0" rtl="0" algn="l">
              <a:spcBef>
                <a:spcPts val="0"/>
              </a:spcBef>
              <a:spcAft>
                <a:spcPts val="0"/>
              </a:spcAft>
              <a:buNone/>
            </a:pPr>
            <a:r>
              <a:rPr lang="en" sz="1200">
                <a:solidFill>
                  <a:schemeClr val="dk2"/>
                </a:solidFill>
                <a:latin typeface="Comfortaa"/>
                <a:ea typeface="Comfortaa"/>
                <a:cs typeface="Comfortaa"/>
                <a:sym typeface="Comfortaa"/>
              </a:rPr>
              <a:t>Rider User Type </a:t>
            </a:r>
            <a:endParaRPr sz="1200">
              <a:solidFill>
                <a:schemeClr val="dk2"/>
              </a:solidFill>
              <a:latin typeface="Comfortaa"/>
              <a:ea typeface="Comfortaa"/>
              <a:cs typeface="Comfortaa"/>
              <a:sym typeface="Comfortaa"/>
            </a:endParaRPr>
          </a:p>
        </p:txBody>
      </p:sp>
      <p:sp>
        <p:nvSpPr>
          <p:cNvPr id="152" name="Google Shape;152;p20"/>
          <p:cNvSpPr/>
          <p:nvPr/>
        </p:nvSpPr>
        <p:spPr>
          <a:xfrm>
            <a:off x="6394525" y="2618450"/>
            <a:ext cx="181200" cy="105600"/>
          </a:xfrm>
          <a:prstGeom prst="rect">
            <a:avLst/>
          </a:prstGeom>
          <a:solidFill>
            <a:srgbClr val="E0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6394525" y="2746625"/>
            <a:ext cx="181200" cy="105600"/>
          </a:xfrm>
          <a:prstGeom prst="rect">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6394525" y="4523450"/>
            <a:ext cx="181200" cy="105600"/>
          </a:xfrm>
          <a:prstGeom prst="rect">
            <a:avLst/>
          </a:prstGeom>
          <a:solidFill>
            <a:srgbClr val="E0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394525" y="4651625"/>
            <a:ext cx="181200" cy="105600"/>
          </a:xfrm>
          <a:prstGeom prst="rect">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6561325" y="2530775"/>
            <a:ext cx="1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Weekend Bike Traffic </a:t>
            </a:r>
            <a:endParaRPr sz="700">
              <a:latin typeface="Roboto"/>
              <a:ea typeface="Roboto"/>
              <a:cs typeface="Roboto"/>
              <a:sym typeface="Roboto"/>
            </a:endParaRPr>
          </a:p>
          <a:p>
            <a:pPr indent="0" lvl="0" marL="0" rtl="0" algn="l">
              <a:spcBef>
                <a:spcPts val="0"/>
              </a:spcBef>
              <a:spcAft>
                <a:spcPts val="0"/>
              </a:spcAft>
              <a:buNone/>
            </a:pPr>
            <a:r>
              <a:rPr lang="en" sz="700">
                <a:latin typeface="Roboto"/>
                <a:ea typeface="Roboto"/>
                <a:cs typeface="Roboto"/>
                <a:sym typeface="Roboto"/>
              </a:rPr>
              <a:t>Weekday Bike Traffic</a:t>
            </a:r>
            <a:endParaRPr sz="700">
              <a:latin typeface="Roboto"/>
              <a:ea typeface="Roboto"/>
              <a:cs typeface="Roboto"/>
              <a:sym typeface="Roboto"/>
            </a:endParaRPr>
          </a:p>
        </p:txBody>
      </p:sp>
      <p:sp>
        <p:nvSpPr>
          <p:cNvPr id="157" name="Google Shape;157;p20"/>
          <p:cNvSpPr txBox="1"/>
          <p:nvPr/>
        </p:nvSpPr>
        <p:spPr>
          <a:xfrm>
            <a:off x="6561325" y="4435775"/>
            <a:ext cx="1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Casual User</a:t>
            </a:r>
            <a:r>
              <a:rPr lang="en" sz="700">
                <a:latin typeface="Roboto"/>
                <a:ea typeface="Roboto"/>
                <a:cs typeface="Roboto"/>
                <a:sym typeface="Roboto"/>
              </a:rPr>
              <a:t> Bike Traffic </a:t>
            </a:r>
            <a:endParaRPr sz="700">
              <a:latin typeface="Roboto"/>
              <a:ea typeface="Roboto"/>
              <a:cs typeface="Roboto"/>
              <a:sym typeface="Roboto"/>
            </a:endParaRPr>
          </a:p>
          <a:p>
            <a:pPr indent="0" lvl="0" marL="0" rtl="0" algn="l">
              <a:spcBef>
                <a:spcPts val="0"/>
              </a:spcBef>
              <a:spcAft>
                <a:spcPts val="0"/>
              </a:spcAft>
              <a:buNone/>
            </a:pPr>
            <a:r>
              <a:rPr lang="en" sz="700">
                <a:latin typeface="Roboto"/>
                <a:ea typeface="Roboto"/>
                <a:cs typeface="Roboto"/>
                <a:sym typeface="Roboto"/>
              </a:rPr>
              <a:t>Subscriber Bike Traffic</a:t>
            </a:r>
            <a:endParaRPr sz="700">
              <a:latin typeface="Roboto"/>
              <a:ea typeface="Roboto"/>
              <a:cs typeface="Roboto"/>
              <a:sym typeface="Roboto"/>
            </a:endParaRPr>
          </a:p>
        </p:txBody>
      </p:sp>
      <p:pic>
        <p:nvPicPr>
          <p:cNvPr id="158" name="Google Shape;158;p20"/>
          <p:cNvPicPr preferRelativeResize="0"/>
          <p:nvPr/>
        </p:nvPicPr>
        <p:blipFill>
          <a:blip r:embed="rId4">
            <a:alphaModFix/>
          </a:blip>
          <a:stretch>
            <a:fillRect/>
          </a:stretch>
        </p:blipFill>
        <p:spPr>
          <a:xfrm>
            <a:off x="599563" y="1359213"/>
            <a:ext cx="2843785" cy="1737360"/>
          </a:xfrm>
          <a:prstGeom prst="rect">
            <a:avLst/>
          </a:prstGeom>
          <a:noFill/>
          <a:ln>
            <a:noFill/>
          </a:ln>
        </p:spPr>
      </p:pic>
      <p:pic>
        <p:nvPicPr>
          <p:cNvPr id="159" name="Google Shape;159;p20"/>
          <p:cNvPicPr preferRelativeResize="0"/>
          <p:nvPr/>
        </p:nvPicPr>
        <p:blipFill>
          <a:blip r:embed="rId5">
            <a:alphaModFix/>
          </a:blip>
          <a:stretch>
            <a:fillRect/>
          </a:stretch>
        </p:blipFill>
        <p:spPr>
          <a:xfrm>
            <a:off x="599563" y="3264212"/>
            <a:ext cx="2843785" cy="1737360"/>
          </a:xfrm>
          <a:prstGeom prst="rect">
            <a:avLst/>
          </a:prstGeom>
          <a:noFill/>
          <a:ln>
            <a:noFill/>
          </a:ln>
        </p:spPr>
      </p:pic>
      <p:pic>
        <p:nvPicPr>
          <p:cNvPr id="160" name="Google Shape;160;p20"/>
          <p:cNvPicPr preferRelativeResize="0"/>
          <p:nvPr/>
        </p:nvPicPr>
        <p:blipFill>
          <a:blip r:embed="rId6">
            <a:alphaModFix/>
          </a:blip>
          <a:stretch>
            <a:fillRect/>
          </a:stretch>
        </p:blipFill>
        <p:spPr>
          <a:xfrm>
            <a:off x="3447538" y="3264212"/>
            <a:ext cx="2843785" cy="1737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Comfortaa"/>
                <a:ea typeface="Comfortaa"/>
                <a:cs typeface="Comfortaa"/>
                <a:sym typeface="Comfortaa"/>
              </a:rPr>
              <a:t>Trip Trends</a:t>
            </a:r>
            <a:endParaRPr sz="3200">
              <a:solidFill>
                <a:schemeClr val="dk2"/>
              </a:solidFill>
              <a:latin typeface="Comfortaa"/>
              <a:ea typeface="Comfortaa"/>
              <a:cs typeface="Comfortaa"/>
              <a:sym typeface="Comfortaa"/>
            </a:endParaRPr>
          </a:p>
        </p:txBody>
      </p:sp>
      <p:pic>
        <p:nvPicPr>
          <p:cNvPr id="166" name="Google Shape;166;p21"/>
          <p:cNvPicPr preferRelativeResize="0"/>
          <p:nvPr/>
        </p:nvPicPr>
        <p:blipFill rotWithShape="1">
          <a:blip r:embed="rId3">
            <a:alphaModFix/>
          </a:blip>
          <a:srcRect b="6489" l="0" r="0" t="0"/>
          <a:stretch/>
        </p:blipFill>
        <p:spPr>
          <a:xfrm>
            <a:off x="5712725" y="929100"/>
            <a:ext cx="2836550" cy="1775225"/>
          </a:xfrm>
          <a:prstGeom prst="rect">
            <a:avLst/>
          </a:prstGeom>
          <a:noFill/>
          <a:ln>
            <a:noFill/>
          </a:ln>
        </p:spPr>
      </p:pic>
      <p:pic>
        <p:nvPicPr>
          <p:cNvPr id="167" name="Google Shape;167;p21"/>
          <p:cNvPicPr preferRelativeResize="0"/>
          <p:nvPr/>
        </p:nvPicPr>
        <p:blipFill>
          <a:blip r:embed="rId4">
            <a:alphaModFix/>
          </a:blip>
          <a:stretch>
            <a:fillRect/>
          </a:stretch>
        </p:blipFill>
        <p:spPr>
          <a:xfrm>
            <a:off x="3448700" y="2896725"/>
            <a:ext cx="5333294" cy="1898425"/>
          </a:xfrm>
          <a:prstGeom prst="rect">
            <a:avLst/>
          </a:prstGeom>
          <a:noFill/>
          <a:ln>
            <a:noFill/>
          </a:ln>
        </p:spPr>
      </p:pic>
      <p:sp>
        <p:nvSpPr>
          <p:cNvPr id="168" name="Google Shape;168;p21"/>
          <p:cNvSpPr txBox="1"/>
          <p:nvPr>
            <p:ph idx="1" type="body"/>
          </p:nvPr>
        </p:nvSpPr>
        <p:spPr>
          <a:xfrm>
            <a:off x="387900" y="1489825"/>
            <a:ext cx="5179800" cy="1081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Comfortaa"/>
              <a:buChar char="●"/>
            </a:pPr>
            <a:r>
              <a:rPr lang="en" sz="1200">
                <a:solidFill>
                  <a:schemeClr val="dk2"/>
                </a:solidFill>
                <a:latin typeface="Comfortaa"/>
                <a:ea typeface="Comfortaa"/>
                <a:cs typeface="Comfortaa"/>
                <a:sym typeface="Comfortaa"/>
              </a:rPr>
              <a:t>A comparison of </a:t>
            </a:r>
            <a:r>
              <a:rPr b="1" lang="en" sz="1200">
                <a:solidFill>
                  <a:schemeClr val="dk2"/>
                </a:solidFill>
                <a:latin typeface="Comfortaa"/>
                <a:ea typeface="Comfortaa"/>
                <a:cs typeface="Comfortaa"/>
                <a:sym typeface="Comfortaa"/>
              </a:rPr>
              <a:t>average bike usage</a:t>
            </a:r>
            <a:r>
              <a:rPr lang="en" sz="1200">
                <a:solidFill>
                  <a:schemeClr val="dk2"/>
                </a:solidFill>
                <a:latin typeface="Comfortaa"/>
                <a:ea typeface="Comfortaa"/>
                <a:cs typeface="Comfortaa"/>
                <a:sym typeface="Comfortaa"/>
              </a:rPr>
              <a:t> in 2019 vs. 2020:</a:t>
            </a:r>
            <a:endParaRPr sz="1200">
              <a:solidFill>
                <a:schemeClr val="dk2"/>
              </a:solidFill>
              <a:latin typeface="Comfortaa"/>
              <a:ea typeface="Comfortaa"/>
              <a:cs typeface="Comfortaa"/>
              <a:sym typeface="Comfortaa"/>
            </a:endParaRPr>
          </a:p>
          <a:p>
            <a:pPr indent="0" lvl="0" marL="457200" rtl="0" algn="l">
              <a:lnSpc>
                <a:spcPct val="100000"/>
              </a:lnSpc>
              <a:spcBef>
                <a:spcPts val="0"/>
              </a:spcBef>
              <a:spcAft>
                <a:spcPts val="0"/>
              </a:spcAft>
              <a:buNone/>
            </a:pPr>
            <a:r>
              <a:t/>
            </a:r>
            <a:endParaRPr sz="1000">
              <a:solidFill>
                <a:schemeClr val="dk2"/>
              </a:solidFill>
              <a:latin typeface="Comfortaa"/>
              <a:ea typeface="Comfortaa"/>
              <a:cs typeface="Comfortaa"/>
              <a:sym typeface="Comfortaa"/>
            </a:endParaRPr>
          </a:p>
          <a:p>
            <a:pPr indent="-298450" lvl="1" marL="914400" rtl="0" algn="l">
              <a:lnSpc>
                <a:spcPct val="115000"/>
              </a:lnSpc>
              <a:spcBef>
                <a:spcPts val="0"/>
              </a:spcBef>
              <a:spcAft>
                <a:spcPts val="0"/>
              </a:spcAft>
              <a:buClr>
                <a:schemeClr val="dk2"/>
              </a:buClr>
              <a:buSzPts val="1100"/>
              <a:buFont typeface="Comfortaa"/>
              <a:buChar char="○"/>
            </a:pPr>
            <a:r>
              <a:rPr lang="en" sz="1100">
                <a:solidFill>
                  <a:schemeClr val="dk2"/>
                </a:solidFill>
                <a:latin typeface="Comfortaa"/>
                <a:ea typeface="Comfortaa"/>
                <a:cs typeface="Comfortaa"/>
                <a:sym typeface="Comfortaa"/>
              </a:rPr>
              <a:t>Overall, bike usage in terms of hours increased while trips decreased in 2020 </a:t>
            </a:r>
            <a:endParaRPr sz="1100">
              <a:solidFill>
                <a:schemeClr val="dk2"/>
              </a:solidFill>
              <a:latin typeface="Comfortaa"/>
              <a:ea typeface="Comfortaa"/>
              <a:cs typeface="Comfortaa"/>
              <a:sym typeface="Comfortaa"/>
            </a:endParaRPr>
          </a:p>
          <a:p>
            <a:pPr indent="-298450" lvl="1" marL="914400" rtl="0" algn="l">
              <a:lnSpc>
                <a:spcPct val="115000"/>
              </a:lnSpc>
              <a:spcBef>
                <a:spcPts val="10"/>
              </a:spcBef>
              <a:spcAft>
                <a:spcPts val="0"/>
              </a:spcAft>
              <a:buClr>
                <a:schemeClr val="dk2"/>
              </a:buClr>
              <a:buSzPts val="1100"/>
              <a:buFont typeface="Comfortaa"/>
              <a:buChar char="○"/>
            </a:pPr>
            <a:r>
              <a:rPr lang="en" sz="1100">
                <a:solidFill>
                  <a:schemeClr val="dk2"/>
                </a:solidFill>
                <a:latin typeface="Comfortaa"/>
                <a:ea typeface="Comfortaa"/>
                <a:cs typeface="Comfortaa"/>
                <a:sym typeface="Comfortaa"/>
              </a:rPr>
              <a:t>Trip duration </a:t>
            </a:r>
            <a:r>
              <a:rPr lang="en" sz="1100">
                <a:solidFill>
                  <a:schemeClr val="dk2"/>
                </a:solidFill>
                <a:latin typeface="Comfortaa"/>
                <a:ea typeface="Comfortaa"/>
                <a:cs typeface="Comfortaa"/>
                <a:sym typeface="Comfortaa"/>
              </a:rPr>
              <a:t>specifically</a:t>
            </a:r>
            <a:r>
              <a:rPr lang="en" sz="1100">
                <a:solidFill>
                  <a:schemeClr val="dk2"/>
                </a:solidFill>
                <a:latin typeface="Comfortaa"/>
                <a:ea typeface="Comfortaa"/>
                <a:cs typeface="Comfortaa"/>
                <a:sym typeface="Comfortaa"/>
              </a:rPr>
              <a:t> doubled from winter to spring 2020 -- likely due to both seasonality factors and an uptick in Citibike popularity</a:t>
            </a:r>
            <a:endParaRPr sz="1100">
              <a:solidFill>
                <a:schemeClr val="dk2"/>
              </a:solidFill>
              <a:latin typeface="Comfortaa"/>
              <a:ea typeface="Comfortaa"/>
              <a:cs typeface="Comfortaa"/>
              <a:sym typeface="Comfortaa"/>
            </a:endParaRPr>
          </a:p>
          <a:p>
            <a:pPr indent="0" lvl="0" marL="914400" rtl="0" algn="l">
              <a:lnSpc>
                <a:spcPct val="100000"/>
              </a:lnSpc>
              <a:spcBef>
                <a:spcPts val="10"/>
              </a:spcBef>
              <a:spcAft>
                <a:spcPts val="0"/>
              </a:spcAft>
              <a:buNone/>
            </a:pPr>
            <a:r>
              <a:t/>
            </a:r>
            <a:endParaRPr sz="1200">
              <a:solidFill>
                <a:schemeClr val="dk2"/>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1200">
              <a:solidFill>
                <a:schemeClr val="dk2"/>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1200">
              <a:solidFill>
                <a:schemeClr val="dk2"/>
              </a:solidFill>
              <a:latin typeface="Comfortaa"/>
              <a:ea typeface="Comfortaa"/>
              <a:cs typeface="Comfortaa"/>
              <a:sym typeface="Comfortaa"/>
            </a:endParaRPr>
          </a:p>
          <a:p>
            <a:pPr indent="0" lvl="0" marL="0" rtl="0" algn="l">
              <a:lnSpc>
                <a:spcPct val="100000"/>
              </a:lnSpc>
              <a:spcBef>
                <a:spcPts val="0"/>
              </a:spcBef>
              <a:spcAft>
                <a:spcPts val="0"/>
              </a:spcAft>
              <a:buNone/>
            </a:pPr>
            <a:r>
              <a:rPr lang="en" sz="1200">
                <a:solidFill>
                  <a:schemeClr val="dk2"/>
                </a:solidFill>
                <a:latin typeface="Comfortaa"/>
                <a:ea typeface="Comfortaa"/>
                <a:cs typeface="Comfortaa"/>
                <a:sym typeface="Comfortaa"/>
              </a:rPr>
              <a:t>	</a:t>
            </a:r>
            <a:endParaRPr sz="1200">
              <a:solidFill>
                <a:schemeClr val="dk2"/>
              </a:solidFill>
              <a:latin typeface="Comfortaa"/>
              <a:ea typeface="Comfortaa"/>
              <a:cs typeface="Comfortaa"/>
              <a:sym typeface="Comfortaa"/>
            </a:endParaRPr>
          </a:p>
          <a:p>
            <a:pPr indent="0" lvl="0" marL="914400" rtl="0" algn="l">
              <a:spcBef>
                <a:spcPts val="0"/>
              </a:spcBef>
              <a:spcAft>
                <a:spcPts val="1200"/>
              </a:spcAft>
              <a:buNone/>
            </a:pPr>
            <a:r>
              <a:t/>
            </a:r>
            <a:endParaRPr sz="1200">
              <a:solidFill>
                <a:schemeClr val="dk2"/>
              </a:solidFill>
            </a:endParaRPr>
          </a:p>
        </p:txBody>
      </p:sp>
      <p:sp>
        <p:nvSpPr>
          <p:cNvPr id="169" name="Google Shape;169;p21"/>
          <p:cNvSpPr txBox="1"/>
          <p:nvPr/>
        </p:nvSpPr>
        <p:spPr>
          <a:xfrm>
            <a:off x="1060525" y="3053225"/>
            <a:ext cx="2341500" cy="1522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i="1" lang="en" sz="1100">
                <a:solidFill>
                  <a:schemeClr val="dk2"/>
                </a:solidFill>
                <a:latin typeface="Comfortaa"/>
                <a:ea typeface="Comfortaa"/>
                <a:cs typeface="Comfortaa"/>
                <a:sym typeface="Comfortaa"/>
              </a:rPr>
              <a:t>We saw an interesting trend</a:t>
            </a:r>
            <a:r>
              <a:rPr i="1" lang="en" sz="1100">
                <a:solidFill>
                  <a:schemeClr val="dk2"/>
                </a:solidFill>
                <a:latin typeface="Comfortaa"/>
                <a:ea typeface="Comfortaa"/>
                <a:cs typeface="Comfortaa"/>
                <a:sym typeface="Comfortaa"/>
              </a:rPr>
              <a:t> -- a significant drop in Citibike activity with the onset of Covid, followed by a spike in May/June as people may have picked up biking recreationally</a:t>
            </a:r>
            <a:endParaRPr i="1" sz="1100"/>
          </a:p>
        </p:txBody>
      </p:sp>
      <p:sp>
        <p:nvSpPr>
          <p:cNvPr id="170" name="Google Shape;170;p21"/>
          <p:cNvSpPr/>
          <p:nvPr/>
        </p:nvSpPr>
        <p:spPr>
          <a:xfrm rot="528342">
            <a:off x="7410915" y="998918"/>
            <a:ext cx="219487" cy="1429305"/>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