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6" r:id="rId4"/>
    <p:sldId id="268" r:id="rId5"/>
    <p:sldId id="270" r:id="rId6"/>
    <p:sldId id="269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35"/>
  </p:normalViewPr>
  <p:slideViewPr>
    <p:cSldViewPr snapToGrid="0" snapToObjects="1">
      <p:cViewPr>
        <p:scale>
          <a:sx n="97" d="100"/>
          <a:sy n="97" d="100"/>
        </p:scale>
        <p:origin x="1264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5508B-BE6A-3283-FE8B-096FC4B94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75EBBF-A3F5-98D3-D1FB-B96647CFA9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682B5-5F83-1C3C-8770-ECF828A5C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E05A3-5FCD-2B40-A269-10683B55CFD1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C398D-A0A8-7FFA-979E-1B746D22D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E67F7-E7B7-25F1-38C8-7DA98D026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7E33-DA46-714A-9C30-832AE4E0E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09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784C0-08ED-A443-80B3-E7C471FFA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326CE3-A363-7EDD-E2E0-6C953F9C79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081EE-A635-F6BC-A821-C96C9F6AE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E05A3-5FCD-2B40-A269-10683B55CFD1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9A754-6E55-7954-6B58-1B4F3BAAE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B361F-DF07-C245-8E96-58D96154F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7E33-DA46-714A-9C30-832AE4E0E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4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B2B8C1-5365-E7B0-A7CD-E7762E859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AF25A8-79B5-9A7E-0287-A1780B700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2A0F0-F6BA-AE6B-91A6-FF2F2DD29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E05A3-5FCD-2B40-A269-10683B55CFD1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17E26-C6D7-2FAF-442D-C80355315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2E77F-8874-A912-41D9-82E025696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7E33-DA46-714A-9C30-832AE4E0E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836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3FB9E-F645-536C-EEE3-DE02AD2DC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851BD-63C6-C1E1-2016-2723AC481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71B29-7034-CCB4-21FF-1857C371D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E05A3-5FCD-2B40-A269-10683B55CFD1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37F90-BA45-BA7F-BDAD-72C6CB9DD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4A655-2790-AEF6-74BD-E4B86635E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7E33-DA46-714A-9C30-832AE4E0E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AB003-0941-3DBC-4001-084ECBB67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EBA51-B990-8473-FB98-50D43CE8E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C084A-3CAE-A6A9-825C-D52529509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E05A3-5FCD-2B40-A269-10683B55CFD1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6B1F3-E07E-0445-A172-DC0632425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FCB9F-16E0-D01D-A300-E81CC9FF7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7E33-DA46-714A-9C30-832AE4E0E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66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7DBC4-DEF6-E826-948D-15AB19B7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27DCE-BB21-BBC2-C6C8-5FA8BC676C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2CA98-BE51-E74D-9D08-609D1F94D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3D746-336F-910E-53A6-5CF5C32F0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E05A3-5FCD-2B40-A269-10683B55CFD1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7A3BC8-A4D0-D5DC-A5E1-7744CA6FB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1DEA4-3A50-1A83-8BBA-485754BE9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7E33-DA46-714A-9C30-832AE4E0E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44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66A42-5F72-0FAE-62E0-A43388F42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F45BF-50E1-17C9-11C5-8D5E1683D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35756-6A3B-5827-F951-A6294E1DA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3FBC3B-C4A2-555C-E18F-87A6627C54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3D64AD-E139-CBB1-B1DE-4BF27BAC9C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B086E-B2B7-D6E8-1446-96D68131C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E05A3-5FCD-2B40-A269-10683B55CFD1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99023B-37C3-8633-CAAB-AE90585FC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C18703-3612-FFAD-05D5-FB303A0E6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7E33-DA46-714A-9C30-832AE4E0E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254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F046A-CB83-A44A-EB9C-557BA0FE6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A1E461-54BE-0FC7-48F8-D38AE318D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E05A3-5FCD-2B40-A269-10683B55CFD1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E8A73-8BFE-4D49-9F72-DFB0EF1E6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BE4ECB-6C5E-624F-7CBF-613C8A333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7E33-DA46-714A-9C30-832AE4E0E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8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868A4B-9FC7-0879-396E-ECC03A321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E05A3-5FCD-2B40-A269-10683B55CFD1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B8AC39-FA95-4C9C-4520-419383BC9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75445D-8F26-15AA-30AB-248358519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7E33-DA46-714A-9C30-832AE4E0E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34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CA76E-4DDC-9DE8-BB00-EE3C702CC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B89E-CDF4-06D0-EFDD-B84D6E7DA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62688C-4ABE-4DDA-7566-EE926606D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971060-462F-BBE3-CED2-0C74D5EE7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E05A3-5FCD-2B40-A269-10683B55CFD1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C4446B-4BA0-A013-9F56-ABFFB7BF5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85C4C2-B83F-A676-E8AA-6F638465C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7E33-DA46-714A-9C30-832AE4E0E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35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410D7-138F-1F18-335B-F64A4745E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69C046-2B56-2D8F-1ED7-8EE2B02824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8FFDB3-2043-AE45-05F9-AE836BD9A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96395-4B9C-B2B2-8B65-84F66C3A0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E05A3-5FCD-2B40-A269-10683B55CFD1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34649-12CD-708D-E9A3-F1C5C071F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A58793-90FE-57E0-E875-D5568EBF7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7E33-DA46-714A-9C30-832AE4E0E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76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7FCB11-BE45-C3C4-E7A4-294D91C61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F9FD6-7A30-DBD9-AA89-E7BC69B77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C4610-EDAE-B0AE-7292-05B2A3B68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E05A3-5FCD-2B40-A269-10683B55CFD1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D4AA8-0487-A8E3-5EAB-1E81F17007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D5D4C-3E2A-7B5E-F793-D1ED72A726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B7E33-DA46-714A-9C30-832AE4E0E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13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4040823-ECA2-96B4-5604-F91E911C28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74071CC-061D-D085-BE34-2EB5BF8029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554C4A-BDB7-37F3-5DA3-2CA6DEB18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Parallelogram 10">
            <a:extLst>
              <a:ext uri="{FF2B5EF4-FFF2-40B4-BE49-F238E27FC236}">
                <a16:creationId xmlns:a16="http://schemas.microsoft.com/office/drawing/2014/main" id="{0E416EB3-8BD9-13E0-0ECD-FEABF5FC26D8}"/>
              </a:ext>
            </a:extLst>
          </p:cNvPr>
          <p:cNvSpPr/>
          <p:nvPr/>
        </p:nvSpPr>
        <p:spPr>
          <a:xfrm>
            <a:off x="3009901" y="4170216"/>
            <a:ext cx="5860473" cy="1704109"/>
          </a:xfrm>
          <a:prstGeom prst="parallelogram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AA5431-C382-1AFB-A2ED-E69AB7F6CF32}"/>
              </a:ext>
            </a:extLst>
          </p:cNvPr>
          <p:cNvSpPr/>
          <p:nvPr/>
        </p:nvSpPr>
        <p:spPr>
          <a:xfrm>
            <a:off x="2152644" y="3982015"/>
            <a:ext cx="6179128" cy="2169825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500" i="1" dirty="0">
                <a:ln w="0"/>
                <a:effectLst>
                  <a:glow rad="228600">
                    <a:schemeClr val="bg1">
                      <a:lumMod val="85000"/>
                      <a:alpha val="70000"/>
                    </a:schemeClr>
                  </a:glow>
                </a:effectLst>
                <a:latin typeface="Bernard MT Condensed" panose="02050806060905020404" pitchFamily="18" charset="77"/>
              </a:rPr>
              <a:t>PROP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5B0A90-C52E-6DC8-777B-B19B0B704ABB}"/>
              </a:ext>
            </a:extLst>
          </p:cNvPr>
          <p:cNvSpPr/>
          <p:nvPr/>
        </p:nvSpPr>
        <p:spPr>
          <a:xfrm>
            <a:off x="5157898" y="6062526"/>
            <a:ext cx="5976144" cy="553998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dirty="0">
                <a:ln w="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Backprop’s back, ALRIGHT!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4559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ED35D-CCDA-3ACA-3830-A1150E8C3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DB4E43-18BD-2043-A429-B8C670F4A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9" y="0"/>
            <a:ext cx="12192000" cy="6858000"/>
          </a:xfrm>
          <a:prstGeom prst="rect">
            <a:avLst/>
          </a:prstGeom>
        </p:spPr>
      </p:pic>
      <p:sp>
        <p:nvSpPr>
          <p:cNvPr id="7" name="Parallelogram 6">
            <a:extLst>
              <a:ext uri="{FF2B5EF4-FFF2-40B4-BE49-F238E27FC236}">
                <a16:creationId xmlns:a16="http://schemas.microsoft.com/office/drawing/2014/main" id="{E41918A2-1E81-5D44-74AD-F4F4264A1FA0}"/>
              </a:ext>
            </a:extLst>
          </p:cNvPr>
          <p:cNvSpPr/>
          <p:nvPr/>
        </p:nvSpPr>
        <p:spPr>
          <a:xfrm>
            <a:off x="2982191" y="4142031"/>
            <a:ext cx="6069044" cy="1704109"/>
          </a:xfrm>
          <a:prstGeom prst="parallelogram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554C4A-BDB7-37F3-5DA3-2CA6DEB182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23" t="60699" r="50162" b="13868"/>
          <a:stretch/>
        </p:blipFill>
        <p:spPr bwMode="auto">
          <a:xfrm>
            <a:off x="3649272" y="4134053"/>
            <a:ext cx="1432332" cy="1763378"/>
          </a:xfrm>
          <a:prstGeom prst="parallelogram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554C4A-BDB7-37F3-5DA3-2CA6DEB182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053" t="59499" r="12663" b="13390"/>
          <a:stretch/>
        </p:blipFill>
        <p:spPr bwMode="auto">
          <a:xfrm>
            <a:off x="5030670" y="4142031"/>
            <a:ext cx="842119" cy="176337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0AFF2A-DFFE-62A3-99ED-EBD27BD4A9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499" r="92437" b="13625"/>
          <a:stretch/>
        </p:blipFill>
        <p:spPr bwMode="auto">
          <a:xfrm>
            <a:off x="5997474" y="4063031"/>
            <a:ext cx="931055" cy="1862110"/>
          </a:xfrm>
          <a:prstGeom prst="flowChartInputOutpu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1DB4E43-18BD-2043-A429-B8C670F4A6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905" t="68762" r="18756" b="26543"/>
          <a:stretch/>
        </p:blipFill>
        <p:spPr bwMode="auto">
          <a:xfrm>
            <a:off x="6373609" y="5025698"/>
            <a:ext cx="304165" cy="6007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1DB4E43-18BD-2043-A429-B8C670F4A6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905" t="68762" r="18756" b="26543"/>
          <a:stretch/>
        </p:blipFill>
        <p:spPr bwMode="auto">
          <a:xfrm>
            <a:off x="6308262" y="5219979"/>
            <a:ext cx="304165" cy="6007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1DB4E43-18BD-2043-A429-B8C670F4A6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905" t="68762" r="18756" b="26543"/>
          <a:stretch/>
        </p:blipFill>
        <p:spPr bwMode="auto">
          <a:xfrm>
            <a:off x="6602117" y="4961696"/>
            <a:ext cx="217743" cy="4300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1DB4E43-18BD-2043-A429-B8C670F4A6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905" t="68762" r="18756" b="26543"/>
          <a:stretch/>
        </p:blipFill>
        <p:spPr bwMode="auto">
          <a:xfrm flipH="1">
            <a:off x="6228467" y="5541327"/>
            <a:ext cx="65979" cy="26014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503C269-AB07-CE46-C999-DC242FCB6B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905" t="68762" r="18756" b="26543"/>
          <a:stretch/>
        </p:blipFill>
        <p:spPr bwMode="auto">
          <a:xfrm flipH="1">
            <a:off x="6242679" y="5446740"/>
            <a:ext cx="65979" cy="26014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9" name="Parallelogram 38">
            <a:extLst>
              <a:ext uri="{FF2B5EF4-FFF2-40B4-BE49-F238E27FC236}">
                <a16:creationId xmlns:a16="http://schemas.microsoft.com/office/drawing/2014/main" id="{2A7845FC-3C79-15C8-8764-27072222E459}"/>
              </a:ext>
            </a:extLst>
          </p:cNvPr>
          <p:cNvSpPr/>
          <p:nvPr/>
        </p:nvSpPr>
        <p:spPr>
          <a:xfrm>
            <a:off x="6258723" y="5097634"/>
            <a:ext cx="739638" cy="913917"/>
          </a:xfrm>
          <a:prstGeom prst="parallelogram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25B8A1D-04E7-D982-DB4C-AA1ECEC37FF5}"/>
              </a:ext>
            </a:extLst>
          </p:cNvPr>
          <p:cNvGrpSpPr/>
          <p:nvPr/>
        </p:nvGrpSpPr>
        <p:grpSpPr>
          <a:xfrm>
            <a:off x="3108182" y="4142031"/>
            <a:ext cx="1077928" cy="1696150"/>
            <a:chOff x="3284936" y="4190800"/>
            <a:chExt cx="894099" cy="1413482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3DE67D0A-08E7-86E9-93B5-B6D632D3B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91635" y="4190800"/>
              <a:ext cx="787400" cy="812800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670899DB-1F26-76C3-97FA-C6B2E36998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4936" y="4994682"/>
              <a:ext cx="444500" cy="609600"/>
            </a:xfrm>
            <a:prstGeom prst="rect">
              <a:avLst/>
            </a:prstGeom>
          </p:spPr>
        </p:pic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FED7700A-E07E-347D-E273-52DF08A8B9A9}"/>
              </a:ext>
            </a:extLst>
          </p:cNvPr>
          <p:cNvSpPr/>
          <p:nvPr/>
        </p:nvSpPr>
        <p:spPr>
          <a:xfrm>
            <a:off x="5030670" y="6050505"/>
            <a:ext cx="5976144" cy="553998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dirty="0">
                <a:ln w="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Backprop’s back, ALRIGHT!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7421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D7FA5-7D69-7374-5981-76720F9AE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INITIAL ATTEMPT</a:t>
            </a:r>
          </a:p>
        </p:txBody>
      </p:sp>
      <p:sp>
        <p:nvSpPr>
          <p:cNvPr id="6" name="Delay 5">
            <a:extLst>
              <a:ext uri="{FF2B5EF4-FFF2-40B4-BE49-F238E27FC236}">
                <a16:creationId xmlns:a16="http://schemas.microsoft.com/office/drawing/2014/main" id="{45290AC5-86CD-8E7F-C81F-1F72FCEDCD69}"/>
              </a:ext>
            </a:extLst>
          </p:cNvPr>
          <p:cNvSpPr/>
          <p:nvPr/>
        </p:nvSpPr>
        <p:spPr>
          <a:xfrm>
            <a:off x="3377368" y="2535355"/>
            <a:ext cx="1500374" cy="1438965"/>
          </a:xfrm>
          <a:prstGeom prst="flowChartDela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E3A669-5AE2-084F-F78B-28E4A0D8822C}"/>
              </a:ext>
            </a:extLst>
          </p:cNvPr>
          <p:cNvSpPr txBox="1"/>
          <p:nvPr/>
        </p:nvSpPr>
        <p:spPr>
          <a:xfrm>
            <a:off x="3363806" y="2886814"/>
            <a:ext cx="13963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>
                <a:solidFill>
                  <a:schemeClr val="bg1"/>
                </a:solidFill>
              </a:rPr>
              <a:t>Self-Supervised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Custom Resnet50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ED1E19F-B725-7B34-EBA1-13E9D2441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906" y="1720300"/>
            <a:ext cx="1096619" cy="1438965"/>
          </a:xfrm>
          <a:prstGeom prst="rect">
            <a:avLst/>
          </a:prstGeom>
        </p:spPr>
      </p:pic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8A1CAA9-B6F6-AD45-7171-6FC80E7E3909}"/>
              </a:ext>
            </a:extLst>
          </p:cNvPr>
          <p:cNvSpPr/>
          <p:nvPr/>
        </p:nvSpPr>
        <p:spPr>
          <a:xfrm>
            <a:off x="668487" y="2990168"/>
            <a:ext cx="972371" cy="50450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E3E1D0-64A1-8B86-C88E-D8511932D25E}"/>
              </a:ext>
            </a:extLst>
          </p:cNvPr>
          <p:cNvSpPr txBox="1"/>
          <p:nvPr/>
        </p:nvSpPr>
        <p:spPr>
          <a:xfrm>
            <a:off x="744510" y="3057753"/>
            <a:ext cx="951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Priest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54C3659-0E87-E27B-7E99-7A931A8531A2}"/>
              </a:ext>
            </a:extLst>
          </p:cNvPr>
          <p:cNvSpPr/>
          <p:nvPr/>
        </p:nvSpPr>
        <p:spPr>
          <a:xfrm>
            <a:off x="689111" y="1781204"/>
            <a:ext cx="935932" cy="103629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2CD47E8-0A65-6226-696E-1DAEA1880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002" y="3894377"/>
            <a:ext cx="1140523" cy="1438965"/>
          </a:xfrm>
          <a:prstGeom prst="rect">
            <a:avLst/>
          </a:prstGeom>
        </p:spPr>
      </p:pic>
      <p:sp>
        <p:nvSpPr>
          <p:cNvPr id="30" name="Right Arrow 29">
            <a:extLst>
              <a:ext uri="{FF2B5EF4-FFF2-40B4-BE49-F238E27FC236}">
                <a16:creationId xmlns:a16="http://schemas.microsoft.com/office/drawing/2014/main" id="{EEFEC2F2-5A24-533B-474A-3ECA105D03F6}"/>
              </a:ext>
            </a:extLst>
          </p:cNvPr>
          <p:cNvSpPr/>
          <p:nvPr/>
        </p:nvSpPr>
        <p:spPr>
          <a:xfrm rot="1025129">
            <a:off x="1852046" y="2343557"/>
            <a:ext cx="1426263" cy="60508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5253A4-265B-F35A-3A4A-F9408ED859C4}"/>
              </a:ext>
            </a:extLst>
          </p:cNvPr>
          <p:cNvSpPr txBox="1"/>
          <p:nvPr/>
        </p:nvSpPr>
        <p:spPr>
          <a:xfrm rot="1083057">
            <a:off x="1860894" y="2560149"/>
            <a:ext cx="1895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Labeled Data</a:t>
            </a: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B57F55AB-967B-D72C-E47E-8DBA86A79802}"/>
              </a:ext>
            </a:extLst>
          </p:cNvPr>
          <p:cNvSpPr/>
          <p:nvPr/>
        </p:nvSpPr>
        <p:spPr>
          <a:xfrm rot="20465663">
            <a:off x="1898172" y="3720367"/>
            <a:ext cx="1351726" cy="60508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BDEBC7-F966-2B45-800E-0F1B25E501FF}"/>
              </a:ext>
            </a:extLst>
          </p:cNvPr>
          <p:cNvSpPr txBox="1"/>
          <p:nvPr/>
        </p:nvSpPr>
        <p:spPr>
          <a:xfrm rot="20447698">
            <a:off x="1837010" y="3835581"/>
            <a:ext cx="1653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Unlabeled Data</a:t>
            </a:r>
          </a:p>
        </p:txBody>
      </p:sp>
      <p:sp>
        <p:nvSpPr>
          <p:cNvPr id="34" name="Delay 33">
            <a:extLst>
              <a:ext uri="{FF2B5EF4-FFF2-40B4-BE49-F238E27FC236}">
                <a16:creationId xmlns:a16="http://schemas.microsoft.com/office/drawing/2014/main" id="{E8464C02-AB37-DD77-82D3-14B0655B84F6}"/>
              </a:ext>
            </a:extLst>
          </p:cNvPr>
          <p:cNvSpPr/>
          <p:nvPr/>
        </p:nvSpPr>
        <p:spPr>
          <a:xfrm>
            <a:off x="5627292" y="2466886"/>
            <a:ext cx="1496556" cy="1438965"/>
          </a:xfrm>
          <a:prstGeom prst="flowChartDelay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7F077AE6-AB59-57F3-2D47-3648777C00D0}"/>
              </a:ext>
            </a:extLst>
          </p:cNvPr>
          <p:cNvSpPr/>
          <p:nvPr/>
        </p:nvSpPr>
        <p:spPr>
          <a:xfrm>
            <a:off x="4924125" y="3098310"/>
            <a:ext cx="651102" cy="32877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2452CC8-6405-423A-1A82-FB3BC46CBFDC}"/>
              </a:ext>
            </a:extLst>
          </p:cNvPr>
          <p:cNvSpPr txBox="1"/>
          <p:nvPr/>
        </p:nvSpPr>
        <p:spPr>
          <a:xfrm>
            <a:off x="5595142" y="2903865"/>
            <a:ext cx="1396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>
                <a:solidFill>
                  <a:schemeClr val="bg1"/>
                </a:solidFill>
              </a:rPr>
              <a:t>Supervised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Faster R-CNN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1126132-3FA5-53B5-F635-C53E221A3F5A}"/>
              </a:ext>
            </a:extLst>
          </p:cNvPr>
          <p:cNvSpPr/>
          <p:nvPr/>
        </p:nvSpPr>
        <p:spPr>
          <a:xfrm>
            <a:off x="8019583" y="2888185"/>
            <a:ext cx="1363709" cy="794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Trained Object Detection Model</a:t>
            </a:r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48061F73-AD98-FD01-11F5-85B23BE3BD9A}"/>
              </a:ext>
            </a:extLst>
          </p:cNvPr>
          <p:cNvSpPr/>
          <p:nvPr/>
        </p:nvSpPr>
        <p:spPr>
          <a:xfrm>
            <a:off x="7224111" y="3078031"/>
            <a:ext cx="651102" cy="328775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57DE3AB-536A-BD16-8358-94C7563FB7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8578" y="2522936"/>
            <a:ext cx="1148993" cy="1438964"/>
          </a:xfrm>
          <a:prstGeom prst="rect">
            <a:avLst/>
          </a:prstGeom>
        </p:spPr>
      </p:pic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15B165E0-02BC-4506-976D-C12089EA4BB1}"/>
              </a:ext>
            </a:extLst>
          </p:cNvPr>
          <p:cNvSpPr/>
          <p:nvPr/>
        </p:nvSpPr>
        <p:spPr>
          <a:xfrm>
            <a:off x="9943891" y="3721959"/>
            <a:ext cx="972371" cy="50450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748B7B-FB0E-81C2-8E51-79084AB9DC4C}"/>
              </a:ext>
            </a:extLst>
          </p:cNvPr>
          <p:cNvSpPr txBox="1"/>
          <p:nvPr/>
        </p:nvSpPr>
        <p:spPr>
          <a:xfrm>
            <a:off x="10045892" y="3777234"/>
            <a:ext cx="951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Priest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2D3450D-6294-7C8A-81D6-67CB8F2810CF}"/>
              </a:ext>
            </a:extLst>
          </p:cNvPr>
          <p:cNvSpPr/>
          <p:nvPr/>
        </p:nvSpPr>
        <p:spPr>
          <a:xfrm>
            <a:off x="9907324" y="2646549"/>
            <a:ext cx="692619" cy="687237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4E5BA25-B547-6C53-CFA0-054D318A37E8}"/>
              </a:ext>
            </a:extLst>
          </p:cNvPr>
          <p:cNvCxnSpPr/>
          <p:nvPr/>
        </p:nvCxnSpPr>
        <p:spPr>
          <a:xfrm>
            <a:off x="612906" y="1457739"/>
            <a:ext cx="107408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93ECCB7-B475-AFEA-3A47-D273FABDF4ED}"/>
              </a:ext>
            </a:extLst>
          </p:cNvPr>
          <p:cNvSpPr txBox="1"/>
          <p:nvPr/>
        </p:nvSpPr>
        <p:spPr>
          <a:xfrm>
            <a:off x="9070021" y="4406705"/>
            <a:ext cx="2283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Avg Precision:</a:t>
            </a:r>
          </a:p>
          <a:p>
            <a:r>
              <a:rPr lang="en-US" dirty="0">
                <a:solidFill>
                  <a:schemeClr val="bg1"/>
                </a:solidFill>
              </a:rPr>
              <a:t>Avg Recall: </a:t>
            </a:r>
          </a:p>
        </p:txBody>
      </p:sp>
    </p:spTree>
    <p:extLst>
      <p:ext uri="{BB962C8B-B14F-4D97-AF65-F5344CB8AC3E}">
        <p14:creationId xmlns:p14="http://schemas.microsoft.com/office/powerpoint/2010/main" val="1749148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D7FA5-7D69-7374-5981-76720F9AE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TROUBLESHOOTING</a:t>
            </a:r>
          </a:p>
        </p:txBody>
      </p:sp>
      <p:sp>
        <p:nvSpPr>
          <p:cNvPr id="6" name="Delay 5">
            <a:extLst>
              <a:ext uri="{FF2B5EF4-FFF2-40B4-BE49-F238E27FC236}">
                <a16:creationId xmlns:a16="http://schemas.microsoft.com/office/drawing/2014/main" id="{45290AC5-86CD-8E7F-C81F-1F72FCEDCD69}"/>
              </a:ext>
            </a:extLst>
          </p:cNvPr>
          <p:cNvSpPr/>
          <p:nvPr/>
        </p:nvSpPr>
        <p:spPr>
          <a:xfrm>
            <a:off x="3377368" y="2535355"/>
            <a:ext cx="1500374" cy="1438965"/>
          </a:xfrm>
          <a:prstGeom prst="flowChartDela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E3A669-5AE2-084F-F78B-28E4A0D8822C}"/>
              </a:ext>
            </a:extLst>
          </p:cNvPr>
          <p:cNvSpPr txBox="1"/>
          <p:nvPr/>
        </p:nvSpPr>
        <p:spPr>
          <a:xfrm>
            <a:off x="3363806" y="2886814"/>
            <a:ext cx="13963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>
                <a:solidFill>
                  <a:schemeClr val="bg1"/>
                </a:solidFill>
              </a:rPr>
              <a:t>Self-Supervised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Pre-trained Resnet50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ED1E19F-B725-7B34-EBA1-13E9D2441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906" y="1720300"/>
            <a:ext cx="1096619" cy="1438965"/>
          </a:xfrm>
          <a:prstGeom prst="rect">
            <a:avLst/>
          </a:prstGeom>
        </p:spPr>
      </p:pic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8A1CAA9-B6F6-AD45-7171-6FC80E7E3909}"/>
              </a:ext>
            </a:extLst>
          </p:cNvPr>
          <p:cNvSpPr/>
          <p:nvPr/>
        </p:nvSpPr>
        <p:spPr>
          <a:xfrm>
            <a:off x="668487" y="2990168"/>
            <a:ext cx="972371" cy="50450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E3E1D0-64A1-8B86-C88E-D8511932D25E}"/>
              </a:ext>
            </a:extLst>
          </p:cNvPr>
          <p:cNvSpPr txBox="1"/>
          <p:nvPr/>
        </p:nvSpPr>
        <p:spPr>
          <a:xfrm>
            <a:off x="744510" y="3057753"/>
            <a:ext cx="951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Priest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54C3659-0E87-E27B-7E99-7A931A8531A2}"/>
              </a:ext>
            </a:extLst>
          </p:cNvPr>
          <p:cNvSpPr/>
          <p:nvPr/>
        </p:nvSpPr>
        <p:spPr>
          <a:xfrm>
            <a:off x="689111" y="1781204"/>
            <a:ext cx="935932" cy="103629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2CD47E8-0A65-6226-696E-1DAEA1880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002" y="3894377"/>
            <a:ext cx="1140523" cy="1438965"/>
          </a:xfrm>
          <a:prstGeom prst="rect">
            <a:avLst/>
          </a:prstGeom>
        </p:spPr>
      </p:pic>
      <p:sp>
        <p:nvSpPr>
          <p:cNvPr id="30" name="Right Arrow 29">
            <a:extLst>
              <a:ext uri="{FF2B5EF4-FFF2-40B4-BE49-F238E27FC236}">
                <a16:creationId xmlns:a16="http://schemas.microsoft.com/office/drawing/2014/main" id="{EEFEC2F2-5A24-533B-474A-3ECA105D03F6}"/>
              </a:ext>
            </a:extLst>
          </p:cNvPr>
          <p:cNvSpPr/>
          <p:nvPr/>
        </p:nvSpPr>
        <p:spPr>
          <a:xfrm rot="1025129">
            <a:off x="1852046" y="2343557"/>
            <a:ext cx="1426263" cy="60508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5253A4-265B-F35A-3A4A-F9408ED859C4}"/>
              </a:ext>
            </a:extLst>
          </p:cNvPr>
          <p:cNvSpPr txBox="1"/>
          <p:nvPr/>
        </p:nvSpPr>
        <p:spPr>
          <a:xfrm rot="1083057">
            <a:off x="1860894" y="2560149"/>
            <a:ext cx="1895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Labeled Data</a:t>
            </a: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B57F55AB-967B-D72C-E47E-8DBA86A79802}"/>
              </a:ext>
            </a:extLst>
          </p:cNvPr>
          <p:cNvSpPr/>
          <p:nvPr/>
        </p:nvSpPr>
        <p:spPr>
          <a:xfrm rot="20465663">
            <a:off x="1898172" y="3720367"/>
            <a:ext cx="1351726" cy="60508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BDEBC7-F966-2B45-800E-0F1B25E501FF}"/>
              </a:ext>
            </a:extLst>
          </p:cNvPr>
          <p:cNvSpPr txBox="1"/>
          <p:nvPr/>
        </p:nvSpPr>
        <p:spPr>
          <a:xfrm rot="20447698">
            <a:off x="1837010" y="3835581"/>
            <a:ext cx="1653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Unlabeled Data</a:t>
            </a:r>
          </a:p>
        </p:txBody>
      </p:sp>
      <p:sp>
        <p:nvSpPr>
          <p:cNvPr id="34" name="Delay 33">
            <a:extLst>
              <a:ext uri="{FF2B5EF4-FFF2-40B4-BE49-F238E27FC236}">
                <a16:creationId xmlns:a16="http://schemas.microsoft.com/office/drawing/2014/main" id="{E8464C02-AB37-DD77-82D3-14B0655B84F6}"/>
              </a:ext>
            </a:extLst>
          </p:cNvPr>
          <p:cNvSpPr/>
          <p:nvPr/>
        </p:nvSpPr>
        <p:spPr>
          <a:xfrm>
            <a:off x="5627292" y="2466886"/>
            <a:ext cx="1496556" cy="1438965"/>
          </a:xfrm>
          <a:prstGeom prst="flowChartDelay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7F077AE6-AB59-57F3-2D47-3648777C00D0}"/>
              </a:ext>
            </a:extLst>
          </p:cNvPr>
          <p:cNvSpPr/>
          <p:nvPr/>
        </p:nvSpPr>
        <p:spPr>
          <a:xfrm>
            <a:off x="4924125" y="3098310"/>
            <a:ext cx="651102" cy="32877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2452CC8-6405-423A-1A82-FB3BC46CBFDC}"/>
              </a:ext>
            </a:extLst>
          </p:cNvPr>
          <p:cNvSpPr txBox="1"/>
          <p:nvPr/>
        </p:nvSpPr>
        <p:spPr>
          <a:xfrm>
            <a:off x="5595142" y="2903865"/>
            <a:ext cx="1396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>
                <a:solidFill>
                  <a:schemeClr val="bg1"/>
                </a:solidFill>
              </a:rPr>
              <a:t>Supervised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Faster R-CNN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1126132-3FA5-53B5-F635-C53E221A3F5A}"/>
              </a:ext>
            </a:extLst>
          </p:cNvPr>
          <p:cNvSpPr/>
          <p:nvPr/>
        </p:nvSpPr>
        <p:spPr>
          <a:xfrm>
            <a:off x="8019583" y="2888185"/>
            <a:ext cx="1363709" cy="794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Trained Object Detection Model</a:t>
            </a:r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48061F73-AD98-FD01-11F5-85B23BE3BD9A}"/>
              </a:ext>
            </a:extLst>
          </p:cNvPr>
          <p:cNvSpPr/>
          <p:nvPr/>
        </p:nvSpPr>
        <p:spPr>
          <a:xfrm>
            <a:off x="7224111" y="3078031"/>
            <a:ext cx="651102" cy="328775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57DE3AB-536A-BD16-8358-94C7563FB7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8578" y="2522936"/>
            <a:ext cx="1148993" cy="143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4FF65C-1436-4063-50A2-5944D14936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5514" y="2517708"/>
            <a:ext cx="1363708" cy="1438964"/>
          </a:xfrm>
          <a:prstGeom prst="rect">
            <a:avLst/>
          </a:prstGeom>
        </p:spPr>
      </p:pic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15B165E0-02BC-4506-976D-C12089EA4BB1}"/>
              </a:ext>
            </a:extLst>
          </p:cNvPr>
          <p:cNvSpPr/>
          <p:nvPr/>
        </p:nvSpPr>
        <p:spPr>
          <a:xfrm>
            <a:off x="9943891" y="3721959"/>
            <a:ext cx="972371" cy="50450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748B7B-FB0E-81C2-8E51-79084AB9DC4C}"/>
              </a:ext>
            </a:extLst>
          </p:cNvPr>
          <p:cNvSpPr txBox="1"/>
          <p:nvPr/>
        </p:nvSpPr>
        <p:spPr>
          <a:xfrm>
            <a:off x="10045892" y="3777234"/>
            <a:ext cx="951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Priest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2D3450D-6294-7C8A-81D6-67CB8F2810CF}"/>
              </a:ext>
            </a:extLst>
          </p:cNvPr>
          <p:cNvSpPr/>
          <p:nvPr/>
        </p:nvSpPr>
        <p:spPr>
          <a:xfrm>
            <a:off x="9739660" y="2550595"/>
            <a:ext cx="539368" cy="85621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4E5BA25-B547-6C53-CFA0-054D318A37E8}"/>
              </a:ext>
            </a:extLst>
          </p:cNvPr>
          <p:cNvCxnSpPr/>
          <p:nvPr/>
        </p:nvCxnSpPr>
        <p:spPr>
          <a:xfrm>
            <a:off x="612906" y="1457739"/>
            <a:ext cx="107408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D7A7590-D51C-01BC-DEFD-37CA00C96978}"/>
              </a:ext>
            </a:extLst>
          </p:cNvPr>
          <p:cNvSpPr txBox="1"/>
          <p:nvPr/>
        </p:nvSpPr>
        <p:spPr>
          <a:xfrm>
            <a:off x="9070021" y="4406705"/>
            <a:ext cx="2283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Avg Precision:</a:t>
            </a:r>
          </a:p>
          <a:p>
            <a:r>
              <a:rPr lang="en-US" dirty="0">
                <a:solidFill>
                  <a:schemeClr val="bg1"/>
                </a:solidFill>
              </a:rPr>
              <a:t>Avg Recall: </a:t>
            </a:r>
          </a:p>
        </p:txBody>
      </p:sp>
    </p:spTree>
    <p:extLst>
      <p:ext uri="{BB962C8B-B14F-4D97-AF65-F5344CB8AC3E}">
        <p14:creationId xmlns:p14="http://schemas.microsoft.com/office/powerpoint/2010/main" val="331260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D7FA5-7D69-7374-5981-76720F9AE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MORE TROUBLESHOOTING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4E5BA25-B547-6C53-CFA0-054D318A37E8}"/>
              </a:ext>
            </a:extLst>
          </p:cNvPr>
          <p:cNvCxnSpPr/>
          <p:nvPr/>
        </p:nvCxnSpPr>
        <p:spPr>
          <a:xfrm>
            <a:off x="612906" y="1457739"/>
            <a:ext cx="107408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B01686E4-59B2-B05A-E0A5-767C558C0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75" y="1932071"/>
            <a:ext cx="1148993" cy="1495014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92DE3A2-D2AF-04E9-31F9-98688D848CA1}"/>
              </a:ext>
            </a:extLst>
          </p:cNvPr>
          <p:cNvSpPr/>
          <p:nvPr/>
        </p:nvSpPr>
        <p:spPr>
          <a:xfrm>
            <a:off x="668487" y="2990168"/>
            <a:ext cx="972371" cy="50450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FA9B59-59BC-43E3-219C-074BCF2303B0}"/>
              </a:ext>
            </a:extLst>
          </p:cNvPr>
          <p:cNvSpPr txBox="1"/>
          <p:nvPr/>
        </p:nvSpPr>
        <p:spPr>
          <a:xfrm>
            <a:off x="838200" y="3057753"/>
            <a:ext cx="951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Dog </a:t>
            </a:r>
          </a:p>
        </p:txBody>
      </p:sp>
    </p:spTree>
    <p:extLst>
      <p:ext uri="{BB962C8B-B14F-4D97-AF65-F5344CB8AC3E}">
        <p14:creationId xmlns:p14="http://schemas.microsoft.com/office/powerpoint/2010/main" val="315478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D7FA5-7D69-7374-5981-76720F9AE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FINAL MODEL</a:t>
            </a:r>
          </a:p>
        </p:txBody>
      </p:sp>
      <p:sp>
        <p:nvSpPr>
          <p:cNvPr id="6" name="Delay 5">
            <a:extLst>
              <a:ext uri="{FF2B5EF4-FFF2-40B4-BE49-F238E27FC236}">
                <a16:creationId xmlns:a16="http://schemas.microsoft.com/office/drawing/2014/main" id="{45290AC5-86CD-8E7F-C81F-1F72FCEDCD69}"/>
              </a:ext>
            </a:extLst>
          </p:cNvPr>
          <p:cNvSpPr/>
          <p:nvPr/>
        </p:nvSpPr>
        <p:spPr>
          <a:xfrm>
            <a:off x="3377368" y="2535355"/>
            <a:ext cx="1500374" cy="1438965"/>
          </a:xfrm>
          <a:prstGeom prst="flowChartDela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E3A669-5AE2-084F-F78B-28E4A0D8822C}"/>
              </a:ext>
            </a:extLst>
          </p:cNvPr>
          <p:cNvSpPr txBox="1"/>
          <p:nvPr/>
        </p:nvSpPr>
        <p:spPr>
          <a:xfrm>
            <a:off x="3363806" y="2886814"/>
            <a:ext cx="13963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>
                <a:solidFill>
                  <a:schemeClr val="bg1"/>
                </a:solidFill>
              </a:rPr>
              <a:t>Self-Supervised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Pre-trained Resnet50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ED1E19F-B725-7B34-EBA1-13E9D2441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906" y="1720300"/>
            <a:ext cx="1096619" cy="1438965"/>
          </a:xfrm>
          <a:prstGeom prst="rect">
            <a:avLst/>
          </a:prstGeom>
        </p:spPr>
      </p:pic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8A1CAA9-B6F6-AD45-7171-6FC80E7E3909}"/>
              </a:ext>
            </a:extLst>
          </p:cNvPr>
          <p:cNvSpPr/>
          <p:nvPr/>
        </p:nvSpPr>
        <p:spPr>
          <a:xfrm>
            <a:off x="668487" y="2990168"/>
            <a:ext cx="972371" cy="50450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E3E1D0-64A1-8B86-C88E-D8511932D25E}"/>
              </a:ext>
            </a:extLst>
          </p:cNvPr>
          <p:cNvSpPr txBox="1"/>
          <p:nvPr/>
        </p:nvSpPr>
        <p:spPr>
          <a:xfrm>
            <a:off x="744510" y="3057753"/>
            <a:ext cx="951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Priest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54C3659-0E87-E27B-7E99-7A931A8531A2}"/>
              </a:ext>
            </a:extLst>
          </p:cNvPr>
          <p:cNvSpPr/>
          <p:nvPr/>
        </p:nvSpPr>
        <p:spPr>
          <a:xfrm>
            <a:off x="689111" y="1781204"/>
            <a:ext cx="935932" cy="103629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2CD47E8-0A65-6226-696E-1DAEA1880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002" y="3894377"/>
            <a:ext cx="1140523" cy="1438965"/>
          </a:xfrm>
          <a:prstGeom prst="rect">
            <a:avLst/>
          </a:prstGeom>
        </p:spPr>
      </p:pic>
      <p:sp>
        <p:nvSpPr>
          <p:cNvPr id="30" name="Right Arrow 29">
            <a:extLst>
              <a:ext uri="{FF2B5EF4-FFF2-40B4-BE49-F238E27FC236}">
                <a16:creationId xmlns:a16="http://schemas.microsoft.com/office/drawing/2014/main" id="{EEFEC2F2-5A24-533B-474A-3ECA105D03F6}"/>
              </a:ext>
            </a:extLst>
          </p:cNvPr>
          <p:cNvSpPr/>
          <p:nvPr/>
        </p:nvSpPr>
        <p:spPr>
          <a:xfrm rot="1025129">
            <a:off x="1852046" y="2343557"/>
            <a:ext cx="1426263" cy="60508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5253A4-265B-F35A-3A4A-F9408ED859C4}"/>
              </a:ext>
            </a:extLst>
          </p:cNvPr>
          <p:cNvSpPr txBox="1"/>
          <p:nvPr/>
        </p:nvSpPr>
        <p:spPr>
          <a:xfrm rot="1083057">
            <a:off x="1860894" y="2560149"/>
            <a:ext cx="1895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Labeled Data</a:t>
            </a: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B57F55AB-967B-D72C-E47E-8DBA86A79802}"/>
              </a:ext>
            </a:extLst>
          </p:cNvPr>
          <p:cNvSpPr/>
          <p:nvPr/>
        </p:nvSpPr>
        <p:spPr>
          <a:xfrm rot="20465663">
            <a:off x="1898172" y="3720367"/>
            <a:ext cx="1351726" cy="60508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BDEBC7-F966-2B45-800E-0F1B25E501FF}"/>
              </a:ext>
            </a:extLst>
          </p:cNvPr>
          <p:cNvSpPr txBox="1"/>
          <p:nvPr/>
        </p:nvSpPr>
        <p:spPr>
          <a:xfrm rot="20447698">
            <a:off x="1837010" y="3835581"/>
            <a:ext cx="1653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Unlabeled Data</a:t>
            </a:r>
          </a:p>
        </p:txBody>
      </p:sp>
      <p:sp>
        <p:nvSpPr>
          <p:cNvPr id="34" name="Delay 33">
            <a:extLst>
              <a:ext uri="{FF2B5EF4-FFF2-40B4-BE49-F238E27FC236}">
                <a16:creationId xmlns:a16="http://schemas.microsoft.com/office/drawing/2014/main" id="{E8464C02-AB37-DD77-82D3-14B0655B84F6}"/>
              </a:ext>
            </a:extLst>
          </p:cNvPr>
          <p:cNvSpPr/>
          <p:nvPr/>
        </p:nvSpPr>
        <p:spPr>
          <a:xfrm>
            <a:off x="5627292" y="2466886"/>
            <a:ext cx="1496556" cy="1438965"/>
          </a:xfrm>
          <a:prstGeom prst="flowChartDelay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7F077AE6-AB59-57F3-2D47-3648777C00D0}"/>
              </a:ext>
            </a:extLst>
          </p:cNvPr>
          <p:cNvSpPr/>
          <p:nvPr/>
        </p:nvSpPr>
        <p:spPr>
          <a:xfrm>
            <a:off x="4924125" y="3098310"/>
            <a:ext cx="651102" cy="32877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2452CC8-6405-423A-1A82-FB3BC46CBFDC}"/>
              </a:ext>
            </a:extLst>
          </p:cNvPr>
          <p:cNvSpPr txBox="1"/>
          <p:nvPr/>
        </p:nvSpPr>
        <p:spPr>
          <a:xfrm>
            <a:off x="5595142" y="2903865"/>
            <a:ext cx="1396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>
                <a:solidFill>
                  <a:schemeClr val="bg1"/>
                </a:solidFill>
              </a:rPr>
              <a:t>Supervised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Faster R-CNN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1126132-3FA5-53B5-F635-C53E221A3F5A}"/>
              </a:ext>
            </a:extLst>
          </p:cNvPr>
          <p:cNvSpPr/>
          <p:nvPr/>
        </p:nvSpPr>
        <p:spPr>
          <a:xfrm>
            <a:off x="8019583" y="2888185"/>
            <a:ext cx="1363709" cy="794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Trained Object Detection Model</a:t>
            </a:r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48061F73-AD98-FD01-11F5-85B23BE3BD9A}"/>
              </a:ext>
            </a:extLst>
          </p:cNvPr>
          <p:cNvSpPr/>
          <p:nvPr/>
        </p:nvSpPr>
        <p:spPr>
          <a:xfrm>
            <a:off x="7224111" y="3078031"/>
            <a:ext cx="651102" cy="328775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57DE3AB-536A-BD16-8358-94C7563FB7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8578" y="2522936"/>
            <a:ext cx="1148993" cy="14389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1686E4-59B2-B05A-E0A5-767C558C00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0360" y="2507410"/>
            <a:ext cx="1187211" cy="1460947"/>
          </a:xfrm>
          <a:prstGeom prst="rect">
            <a:avLst/>
          </a:prstGeom>
        </p:spPr>
      </p:pic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15B165E0-02BC-4506-976D-C12089EA4BB1}"/>
              </a:ext>
            </a:extLst>
          </p:cNvPr>
          <p:cNvSpPr/>
          <p:nvPr/>
        </p:nvSpPr>
        <p:spPr>
          <a:xfrm>
            <a:off x="9943891" y="3721959"/>
            <a:ext cx="972371" cy="50450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748B7B-FB0E-81C2-8E51-79084AB9DC4C}"/>
              </a:ext>
            </a:extLst>
          </p:cNvPr>
          <p:cNvSpPr txBox="1"/>
          <p:nvPr/>
        </p:nvSpPr>
        <p:spPr>
          <a:xfrm>
            <a:off x="10045892" y="3777234"/>
            <a:ext cx="951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Priest 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4E5BA25-B547-6C53-CFA0-054D318A37E8}"/>
              </a:ext>
            </a:extLst>
          </p:cNvPr>
          <p:cNvCxnSpPr/>
          <p:nvPr/>
        </p:nvCxnSpPr>
        <p:spPr>
          <a:xfrm>
            <a:off x="612906" y="1457739"/>
            <a:ext cx="107408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E7B4A34-2A45-8F25-32EE-1BAF60EBD4F4}"/>
              </a:ext>
            </a:extLst>
          </p:cNvPr>
          <p:cNvSpPr txBox="1"/>
          <p:nvPr/>
        </p:nvSpPr>
        <p:spPr>
          <a:xfrm>
            <a:off x="9070021" y="4406705"/>
            <a:ext cx="2283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Avg Precision:</a:t>
            </a:r>
          </a:p>
          <a:p>
            <a:r>
              <a:rPr lang="en-US" dirty="0">
                <a:solidFill>
                  <a:schemeClr val="bg1"/>
                </a:solidFill>
              </a:rPr>
              <a:t>Avg Recall: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E40289-8F00-2239-6957-98E595B212AC}"/>
              </a:ext>
            </a:extLst>
          </p:cNvPr>
          <p:cNvSpPr/>
          <p:nvPr/>
        </p:nvSpPr>
        <p:spPr>
          <a:xfrm>
            <a:off x="10211910" y="2605608"/>
            <a:ext cx="539368" cy="85621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90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D7FA5-7D69-7374-5981-76720F9AE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RESULTS AND NEXT STEPS 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4E5BA25-B547-6C53-CFA0-054D318A37E8}"/>
              </a:ext>
            </a:extLst>
          </p:cNvPr>
          <p:cNvCxnSpPr/>
          <p:nvPr/>
        </p:nvCxnSpPr>
        <p:spPr>
          <a:xfrm>
            <a:off x="612906" y="1457739"/>
            <a:ext cx="107408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13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96</Words>
  <Application>Microsoft Macintosh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Bernard MT Condensed</vt:lpstr>
      <vt:lpstr>Calibri</vt:lpstr>
      <vt:lpstr>Calibri Light</vt:lpstr>
      <vt:lpstr>Office Theme</vt:lpstr>
      <vt:lpstr>PowerPoint Presentation</vt:lpstr>
      <vt:lpstr>PowerPoint Presentation</vt:lpstr>
      <vt:lpstr>INITIAL ATTEMPT</vt:lpstr>
      <vt:lpstr>TROUBLESHOOTING</vt:lpstr>
      <vt:lpstr>MORE TROUBLESHOOTING</vt:lpstr>
      <vt:lpstr>FINAL MODEL</vt:lpstr>
      <vt:lpstr>RESULTS AND NEXT STEPS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Kristin Mullaney</dc:creator>
  <cp:lastModifiedBy>Kristin Mullaney</cp:lastModifiedBy>
  <cp:revision>1</cp:revision>
  <dcterms:created xsi:type="dcterms:W3CDTF">2022-12-13T03:47:44Z</dcterms:created>
  <dcterms:modified xsi:type="dcterms:W3CDTF">2022-12-13T18:18:27Z</dcterms:modified>
</cp:coreProperties>
</file>