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3D7B40-E42C-479D-AA8A-27F809EF3160}">
  <a:tblStyle styleId="{ED3D7B40-E42C-479D-AA8A-27F809EF31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slide" Target="slides/slide41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be4f966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be4f966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be4f966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be4f966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1a485b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e1a485b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be4f966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be4f966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be4f966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be4f966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be4f966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be4f966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1a485b9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e1a485b9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dbe4f966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dbe4f966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1a485b9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e1a485b9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dbe4f966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dbe4f966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593f32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593f32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e1a485b93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e1a485b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5fb8565ad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5fb8565a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8593f320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8593f3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e1a485b93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e1a485b9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e1a485b93_0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e1a485b9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5fb8565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5fb8565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86055af51_1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86055af5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dbe4f966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dbe4f966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e1a485b9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e1a485b9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e1a485b9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e1a485b9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574ef4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574ef4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e1a485b9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e1a485b9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e1a485b9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e1a485b9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e1a485b9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e1a485b9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e1a485b9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e1a485b9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e1a485b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e1a485b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e1a485b93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e1a485b9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dbe4f966c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dbe4f96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dbe4f966c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dbe4f966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dbe4f966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dbe4f966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dbe4f966c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dbe4f966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be4f96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be4f96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86055af51_1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86055af5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5fb8565ad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5fb8565a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be4f96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be4f96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be4f966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be4f966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be4f966c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be4f966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be4f966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be4f966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be4f966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be4f966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Purchases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42745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Karan Jain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- Performance - Validation Set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00500" y="453792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 90%, 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Highest Accuracy Among All Classifiers.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938" y="923850"/>
            <a:ext cx="4228117" cy="36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- Features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400500" y="453792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PageValues is 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most important feature.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413" y="923850"/>
            <a:ext cx="5714264" cy="36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- Performance - Test Set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400500" y="453792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90% Accuracy on Test Set.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488" y="923850"/>
            <a:ext cx="4228117" cy="36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400500" y="453792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Highest CV accuracy of 88% for 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'C': 0.45, 'class_weight': None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</a:t>
            </a:r>
            <a:r>
              <a:rPr lang="en"/>
              <a:t>- Model Specification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2699250" y="1078488"/>
            <a:ext cx="374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8F8F8"/>
                </a:highlight>
              </a:rPr>
              <a:t>parameters 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=</a:t>
            </a:r>
            <a:r>
              <a:rPr lang="en" sz="1500">
                <a:highlight>
                  <a:srgbClr val="F8F8F8"/>
                </a:highlight>
              </a:rPr>
              <a:t> {</a:t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8F8F8"/>
                </a:highlight>
              </a:rPr>
              <a:t>            </a:t>
            </a:r>
            <a:r>
              <a:rPr lang="en" sz="1500">
                <a:solidFill>
                  <a:srgbClr val="BA2121"/>
                </a:solidFill>
                <a:highlight>
                  <a:srgbClr val="F8F8F8"/>
                </a:highlight>
              </a:rPr>
              <a:t>'class_weight'</a:t>
            </a:r>
            <a:r>
              <a:rPr lang="en" sz="1500">
                <a:highlight>
                  <a:srgbClr val="F8F8F8"/>
                </a:highlight>
              </a:rPr>
              <a:t>: [</a:t>
            </a:r>
            <a:r>
              <a:rPr lang="en" sz="1500">
                <a:solidFill>
                  <a:srgbClr val="008000"/>
                </a:solidFill>
                <a:highlight>
                  <a:srgbClr val="F8F8F8"/>
                </a:highlight>
              </a:rPr>
              <a:t>None</a:t>
            </a:r>
            <a:r>
              <a:rPr lang="en" sz="1500">
                <a:highlight>
                  <a:srgbClr val="F8F8F8"/>
                </a:highlight>
              </a:rPr>
              <a:t>, </a:t>
            </a:r>
            <a:r>
              <a:rPr lang="en" sz="1500">
                <a:solidFill>
                  <a:srgbClr val="BA2121"/>
                </a:solidFill>
                <a:highlight>
                  <a:srgbClr val="F8F8F8"/>
                </a:highlight>
              </a:rPr>
              <a:t>'balanced'</a:t>
            </a:r>
            <a:r>
              <a:rPr lang="en" sz="1500">
                <a:highlight>
                  <a:srgbClr val="F8F8F8"/>
                </a:highlight>
              </a:rPr>
              <a:t>],</a:t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8F8F8"/>
                </a:highlight>
              </a:rPr>
              <a:t>            </a:t>
            </a:r>
            <a:r>
              <a:rPr lang="en" sz="1500">
                <a:solidFill>
                  <a:srgbClr val="BA2121"/>
                </a:solidFill>
                <a:highlight>
                  <a:srgbClr val="F8F8F8"/>
                </a:highlight>
              </a:rPr>
              <a:t>'C'</a:t>
            </a:r>
            <a:r>
              <a:rPr lang="en" sz="1500">
                <a:highlight>
                  <a:srgbClr val="F8F8F8"/>
                </a:highlight>
              </a:rPr>
              <a:t>: np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.</a:t>
            </a:r>
            <a:r>
              <a:rPr lang="en" sz="1500">
                <a:highlight>
                  <a:srgbClr val="F8F8F8"/>
                </a:highlight>
              </a:rPr>
              <a:t>arange(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0.1</a:t>
            </a:r>
            <a:r>
              <a:rPr lang="en" sz="1500">
                <a:highlight>
                  <a:srgbClr val="F8F8F8"/>
                </a:highlight>
              </a:rPr>
              <a:t>,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1.05</a:t>
            </a:r>
            <a:r>
              <a:rPr lang="en" sz="1500">
                <a:highlight>
                  <a:srgbClr val="F8F8F8"/>
                </a:highlight>
              </a:rPr>
              <a:t>,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0.05</a:t>
            </a:r>
            <a:r>
              <a:rPr lang="en" sz="1500">
                <a:highlight>
                  <a:srgbClr val="F8F8F8"/>
                </a:highlight>
              </a:rPr>
              <a:t>),</a:t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8F8F8"/>
                </a:highlight>
              </a:rPr>
              <a:t>        }</a:t>
            </a:r>
            <a:endParaRPr sz="1500">
              <a:highlight>
                <a:srgbClr val="F8F8F8"/>
              </a:highlight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00500" y="1226150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All combinations of following parameters were Cross Validated.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Performance - Validation Set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400500" y="453792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At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88%, 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Lowest Accuracy Among All Classifiers.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938" y="923850"/>
            <a:ext cx="4228117" cy="36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Features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400500" y="453792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PageValues is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the most important feature.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413" y="923850"/>
            <a:ext cx="5714264" cy="36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Features - Interpretation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-124025" y="4537925"/>
            <a:ext cx="938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Unit change in a predictor gives change in Ln(odds) when all other predictors are constant.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211775"/>
            <a:ext cx="59436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 - Model Specifications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400500" y="453792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ighest CV accuracy of 89% for 'n_neighbors': 18, 'p': 2, 'weights': 'uniform'.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2678400" y="1078488"/>
            <a:ext cx="366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8F8F8"/>
                </a:highlight>
              </a:rPr>
              <a:t>parameters 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=</a:t>
            </a:r>
            <a:r>
              <a:rPr lang="en" sz="1500">
                <a:highlight>
                  <a:srgbClr val="F8F8F8"/>
                </a:highlight>
              </a:rPr>
              <a:t> {</a:t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8F8F8"/>
                </a:highlight>
              </a:rPr>
              <a:t>            </a:t>
            </a:r>
            <a:r>
              <a:rPr lang="en" sz="1500">
                <a:solidFill>
                  <a:srgbClr val="BA2121"/>
                </a:solidFill>
                <a:highlight>
                  <a:srgbClr val="F8F8F8"/>
                </a:highlight>
              </a:rPr>
              <a:t>'weights'</a:t>
            </a:r>
            <a:r>
              <a:rPr lang="en" sz="1500">
                <a:highlight>
                  <a:srgbClr val="F8F8F8"/>
                </a:highlight>
              </a:rPr>
              <a:t>: [</a:t>
            </a:r>
            <a:r>
              <a:rPr lang="en" sz="1500">
                <a:solidFill>
                  <a:srgbClr val="BA2121"/>
                </a:solidFill>
                <a:highlight>
                  <a:srgbClr val="F8F8F8"/>
                </a:highlight>
              </a:rPr>
              <a:t>'uniform'</a:t>
            </a:r>
            <a:r>
              <a:rPr lang="en" sz="1500">
                <a:highlight>
                  <a:srgbClr val="F8F8F8"/>
                </a:highlight>
              </a:rPr>
              <a:t>, </a:t>
            </a:r>
            <a:r>
              <a:rPr lang="en" sz="1500">
                <a:solidFill>
                  <a:srgbClr val="BA2121"/>
                </a:solidFill>
                <a:highlight>
                  <a:srgbClr val="F8F8F8"/>
                </a:highlight>
              </a:rPr>
              <a:t>'distance'</a:t>
            </a:r>
            <a:r>
              <a:rPr lang="en" sz="1500">
                <a:highlight>
                  <a:srgbClr val="F8F8F8"/>
                </a:highlight>
              </a:rPr>
              <a:t>],</a:t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8F8F8"/>
                </a:highlight>
              </a:rPr>
              <a:t>            </a:t>
            </a:r>
            <a:r>
              <a:rPr lang="en" sz="1500">
                <a:solidFill>
                  <a:srgbClr val="BA2121"/>
                </a:solidFill>
                <a:highlight>
                  <a:srgbClr val="F8F8F8"/>
                </a:highlight>
              </a:rPr>
              <a:t>'p'</a:t>
            </a:r>
            <a:r>
              <a:rPr lang="en" sz="1500">
                <a:highlight>
                  <a:srgbClr val="F8F8F8"/>
                </a:highlight>
              </a:rPr>
              <a:t>: np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.</a:t>
            </a:r>
            <a:r>
              <a:rPr lang="en" sz="1500">
                <a:highlight>
                  <a:srgbClr val="F8F8F8"/>
                </a:highlight>
              </a:rPr>
              <a:t>arange(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1</a:t>
            </a:r>
            <a:r>
              <a:rPr lang="en" sz="1500">
                <a:highlight>
                  <a:srgbClr val="F8F8F8"/>
                </a:highlight>
              </a:rPr>
              <a:t>,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3</a:t>
            </a:r>
            <a:r>
              <a:rPr lang="en" sz="1500">
                <a:highlight>
                  <a:srgbClr val="F8F8F8"/>
                </a:highlight>
              </a:rPr>
              <a:t>,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1</a:t>
            </a:r>
            <a:r>
              <a:rPr lang="en" sz="1500">
                <a:highlight>
                  <a:srgbClr val="F8F8F8"/>
                </a:highlight>
              </a:rPr>
              <a:t>),</a:t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8F8F8"/>
                </a:highlight>
              </a:rPr>
              <a:t>            </a:t>
            </a:r>
            <a:r>
              <a:rPr lang="en" sz="1500">
                <a:solidFill>
                  <a:srgbClr val="BA2121"/>
                </a:solidFill>
                <a:highlight>
                  <a:srgbClr val="F8F8F8"/>
                </a:highlight>
              </a:rPr>
              <a:t>'n_neighbors'</a:t>
            </a:r>
            <a:r>
              <a:rPr lang="en" sz="1500">
                <a:highlight>
                  <a:srgbClr val="F8F8F8"/>
                </a:highlight>
              </a:rPr>
              <a:t>: np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.</a:t>
            </a:r>
            <a:r>
              <a:rPr lang="en" sz="1500">
                <a:highlight>
                  <a:srgbClr val="F8F8F8"/>
                </a:highlight>
              </a:rPr>
              <a:t>arange(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1</a:t>
            </a:r>
            <a:r>
              <a:rPr lang="en" sz="1500">
                <a:highlight>
                  <a:srgbClr val="F8F8F8"/>
                </a:highlight>
              </a:rPr>
              <a:t>,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20</a:t>
            </a:r>
            <a:r>
              <a:rPr lang="en" sz="1500">
                <a:highlight>
                  <a:srgbClr val="F8F8F8"/>
                </a:highlight>
              </a:rPr>
              <a:t>,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1</a:t>
            </a:r>
            <a:r>
              <a:rPr lang="en" sz="1500">
                <a:highlight>
                  <a:srgbClr val="F8F8F8"/>
                </a:highlight>
              </a:rPr>
              <a:t>)</a:t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8F8F8"/>
                </a:highlight>
              </a:rPr>
              <a:t>        }</a:t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400500" y="1226150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All combinations of following parameters were Cross Validated.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 - Features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400500" y="453792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Most of the features were dropped during feature selection.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0" name="Google Shape;190;p30"/>
          <p:cNvGraphicFramePr/>
          <p:nvPr/>
        </p:nvGraphicFramePr>
        <p:xfrm>
          <a:off x="3010450" y="833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{ED3D7B40-E42C-479D-AA8A-27F809EF3160}</a:tableStyleId>
              </a:tblPr>
              <a:tblGrid>
                <a:gridCol w="2740225"/>
              </a:tblGrid>
              <a:tr h="8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PageValues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8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BounceRates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8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Month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8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OperatingSystems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30"/>
          <p:cNvGraphicFramePr/>
          <p:nvPr/>
        </p:nvGraphicFramePr>
        <p:xfrm>
          <a:off x="7034150" y="9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{ED3D7B40-E42C-479D-AA8A-27F809EF3160}</a:tableStyleId>
              </a:tblPr>
              <a:tblGrid>
                <a:gridCol w="16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Legend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Most Significant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Significant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Least </a:t>
                      </a:r>
                      <a:r>
                        <a:rPr lang="en"/>
                        <a:t>Significant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 - </a:t>
            </a:r>
            <a:r>
              <a:rPr lang="en"/>
              <a:t>Performance - Validation Set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400500" y="453792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At 89%, Second Highest Accuracy Among All 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Classifiers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613" y="923850"/>
            <a:ext cx="4217880" cy="36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02625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PageValues </a:t>
            </a:r>
            <a:r>
              <a:rPr lang="en" sz="4800"/>
              <a:t>is the most important feature in predicting purchases.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Insights From Exploratory Data Analysis</a:t>
            </a:r>
            <a:endParaRPr sz="2400"/>
          </a:p>
        </p:txBody>
      </p:sp>
      <p:sp>
        <p:nvSpPr>
          <p:cNvPr id="204" name="Google Shape;204;p32"/>
          <p:cNvSpPr txBox="1"/>
          <p:nvPr>
            <p:ph idx="4294967295" type="body"/>
          </p:nvPr>
        </p:nvSpPr>
        <p:spPr>
          <a:xfrm>
            <a:off x="460950" y="1562375"/>
            <a:ext cx="8222100" cy="28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15.4% of the shopping trips resulted in Revenue (target variable).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PageValues is correlated with Revenue.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ExitRates and BounceRates are highly correlated.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ProductRelated and ProductRelated_Duration are highly correlated.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Administrative, Informational, ProductRelated correlated with 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Durations of </a:t>
            </a:r>
            <a:r>
              <a:rPr lang="en"/>
              <a:t>Administrative, Informational, ProductRelated also correlated.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&lt;page_type&gt; and &lt;page_type&gt;_Durations were moderately Correlated, where &lt;page_type&gt; is either of Administrative or Informational.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Among Month, Nov had the highest conversion rate of 25%.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Among Month, Mar had most visits however conversion rate of only 12%.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Among Visitors, New_Visitors had the highest conversion rate of 25%.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Conclusions</a:t>
            </a:r>
            <a:endParaRPr sz="2400"/>
          </a:p>
        </p:txBody>
      </p:sp>
      <p:sp>
        <p:nvSpPr>
          <p:cNvPr id="210" name="Google Shape;210;p33"/>
          <p:cNvSpPr txBox="1"/>
          <p:nvPr>
            <p:ph idx="4294967295" type="body"/>
          </p:nvPr>
        </p:nvSpPr>
        <p:spPr>
          <a:xfrm>
            <a:off x="460950" y="1445650"/>
            <a:ext cx="8222100" cy="28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PageValue is</a:t>
            </a:r>
            <a:r>
              <a:rPr lang="en"/>
              <a:t> the most important feature in predicting purchases.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BounceRate is the second most important feature in predicting purchases.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RFC’s accuracy was 5.4% better than Dumb Model (always predict 0).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 on RFC &gt; KNN &gt; LR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Higher values of PageValues promote Revenue.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Lower values of BounceRates promote Revenue.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</a:t>
            </a:r>
            <a:r>
              <a:rPr lang="en"/>
              <a:t>Month, </a:t>
            </a:r>
            <a:r>
              <a:rPr lang="en"/>
              <a:t>OperatingSystem, Browser, Weekend are predictor of Revenue, they much less significant than PageValues, BounceRates.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Region, TrafficeType, VisitorType do not significantly affect purchases.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Business Outcomes - PageValues</a:t>
            </a:r>
            <a:endParaRPr sz="2400"/>
          </a:p>
        </p:txBody>
      </p:sp>
      <p:sp>
        <p:nvSpPr>
          <p:cNvPr id="216" name="Google Shape;216;p34"/>
          <p:cNvSpPr txBox="1"/>
          <p:nvPr/>
        </p:nvSpPr>
        <p:spPr>
          <a:xfrm>
            <a:off x="175100" y="4537925"/>
            <a:ext cx="8749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Further d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issect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PageValues when Revenue was True. Work to increase PageValues.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493" y="1418700"/>
            <a:ext cx="3792101" cy="28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460950" y="86567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Shopping trips with low PageValues are more likely to have no Revenue.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Business Outcomes - BounceRates</a:t>
            </a:r>
            <a:endParaRPr sz="2400"/>
          </a:p>
        </p:txBody>
      </p:sp>
      <p:sp>
        <p:nvSpPr>
          <p:cNvPr id="224" name="Google Shape;224;p35"/>
          <p:cNvSpPr txBox="1"/>
          <p:nvPr/>
        </p:nvSpPr>
        <p:spPr>
          <a:xfrm>
            <a:off x="-150" y="4537925"/>
            <a:ext cx="9144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Further dissect BounceRates when Revenue was True. Work to decrease BounceRates.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460950" y="86567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Shopping trips with low BounceRates were more likely to have Revenue.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988" y="1456375"/>
            <a:ext cx="3764029" cy="29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Business Outcomes - Month, OS, Browser, Weekend</a:t>
            </a:r>
            <a:endParaRPr sz="2400"/>
          </a:p>
        </p:txBody>
      </p:sp>
      <p:sp>
        <p:nvSpPr>
          <p:cNvPr id="232" name="Google Shape;232;p36"/>
          <p:cNvSpPr txBox="1"/>
          <p:nvPr>
            <p:ph idx="4294967295" type="body"/>
          </p:nvPr>
        </p:nvSpPr>
        <p:spPr>
          <a:xfrm>
            <a:off x="460950" y="1460200"/>
            <a:ext cx="8222100" cy="28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Selectively run promotions in</a:t>
            </a:r>
            <a:r>
              <a:rPr lang="en"/>
              <a:t> Oct and Nov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Prioritize/Selectively roll out updates to apps/services for OSs 1 &amp;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Prioritize/Selectively roll out updates to apps/services for browsers 1 &amp;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Since probabilities of Revenue are comparable for Weekend or not, </a:t>
            </a:r>
            <a:r>
              <a:rPr lang="en"/>
              <a:t>selectively</a:t>
            </a:r>
            <a:r>
              <a:rPr lang="en"/>
              <a:t> run promotions on weekdays to take advantage of more visits.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Correlation Matrix</a:t>
            </a:r>
            <a:endParaRPr sz="2400"/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800" y="665950"/>
            <a:ext cx="4696406" cy="44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Pairwise Relationships</a:t>
            </a:r>
            <a:endParaRPr/>
          </a:p>
        </p:txBody>
      </p:sp>
      <p:sp>
        <p:nvSpPr>
          <p:cNvPr id="249" name="Google Shape;249;p39"/>
          <p:cNvSpPr txBox="1"/>
          <p:nvPr/>
        </p:nvSpPr>
        <p:spPr>
          <a:xfrm>
            <a:off x="0" y="4763550"/>
            <a:ext cx="9144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ExitRates and BounceRates Highly Correlated. PageValues discriminates over Revenue.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63" y="662800"/>
            <a:ext cx="4327173" cy="415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Month</a:t>
            </a:r>
            <a:endParaRPr/>
          </a:p>
        </p:txBody>
      </p:sp>
      <p:sp>
        <p:nvSpPr>
          <p:cNvPr id="256" name="Google Shape;256;p40"/>
          <p:cNvSpPr txBox="1"/>
          <p:nvPr/>
        </p:nvSpPr>
        <p:spPr>
          <a:xfrm>
            <a:off x="400500" y="464682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Highest Visits in May Yet Low Conversion. Highest Conversion Rate in Nov.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25" y="771450"/>
            <a:ext cx="3839700" cy="38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71450"/>
            <a:ext cx="3994922" cy="38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Operating System</a:t>
            </a:r>
            <a:endParaRPr/>
          </a:p>
        </p:txBody>
      </p:sp>
      <p:sp>
        <p:nvSpPr>
          <p:cNvPr id="264" name="Google Shape;264;p41"/>
          <p:cNvSpPr txBox="1"/>
          <p:nvPr/>
        </p:nvSpPr>
        <p:spPr>
          <a:xfrm>
            <a:off x="400500" y="464682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With most visits, OS 2 has one of the best conversion rates with low error. 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50" y="771450"/>
            <a:ext cx="3722975" cy="37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000" y="771450"/>
            <a:ext cx="3873478" cy="37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65825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Predicting Purchase?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44275" y="455467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Given past shopping activity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, predict a (new) shopping trip’s outcome.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460950" y="1176650"/>
            <a:ext cx="8222100" cy="28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Everytime a customer shops, they either buy something or they don’t.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During these sessions, customer’s activity is tracked.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Browser</a:t>
            </a:r>
            <a:endParaRPr/>
          </a:p>
        </p:txBody>
      </p:sp>
      <p:sp>
        <p:nvSpPr>
          <p:cNvPr id="272" name="Google Shape;272;p42"/>
          <p:cNvSpPr txBox="1"/>
          <p:nvPr/>
        </p:nvSpPr>
        <p:spPr>
          <a:xfrm>
            <a:off x="400500" y="464682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Browser 2 is the preferred choice of browser among visitors.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75" y="771450"/>
            <a:ext cx="3722975" cy="37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950" y="771450"/>
            <a:ext cx="3873478" cy="37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Weekend</a:t>
            </a:r>
            <a:endParaRPr/>
          </a:p>
        </p:txBody>
      </p:sp>
      <p:sp>
        <p:nvSpPr>
          <p:cNvPr id="280" name="Google Shape;280;p43"/>
          <p:cNvSpPr txBox="1"/>
          <p:nvPr/>
        </p:nvSpPr>
        <p:spPr>
          <a:xfrm>
            <a:off x="400500" y="464682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P(Revenue) ~ P(No Revenue). Most visits on weekends.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25" y="710263"/>
            <a:ext cx="3722975" cy="37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500" y="710263"/>
            <a:ext cx="3873478" cy="37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VisitorType</a:t>
            </a:r>
            <a:endParaRPr/>
          </a:p>
        </p:txBody>
      </p:sp>
      <p:sp>
        <p:nvSpPr>
          <p:cNvPr id="288" name="Google Shape;288;p44"/>
          <p:cNvSpPr txBox="1"/>
          <p:nvPr/>
        </p:nvSpPr>
        <p:spPr>
          <a:xfrm>
            <a:off x="400500" y="4668700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Despite Most Visits by Returning_Visitor, New_Visitor Most Likely To Purchase.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300" y="829000"/>
            <a:ext cx="3839700" cy="38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71" y="829000"/>
            <a:ext cx="4003430" cy="383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Region</a:t>
            </a:r>
            <a:endParaRPr/>
          </a:p>
        </p:txBody>
      </p:sp>
      <p:sp>
        <p:nvSpPr>
          <p:cNvPr id="296" name="Google Shape;296;p45"/>
          <p:cNvSpPr txBox="1"/>
          <p:nvPr/>
        </p:nvSpPr>
        <p:spPr>
          <a:xfrm>
            <a:off x="400500" y="4668700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With most visits, Region 1 has one of the best conversion rates with low error.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63" y="771450"/>
            <a:ext cx="3744850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512" y="771450"/>
            <a:ext cx="3896237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TrafficType</a:t>
            </a:r>
            <a:endParaRPr/>
          </a:p>
        </p:txBody>
      </p:sp>
      <p:sp>
        <p:nvSpPr>
          <p:cNvPr id="304" name="Google Shape;304;p46"/>
          <p:cNvSpPr txBox="1"/>
          <p:nvPr/>
        </p:nvSpPr>
        <p:spPr>
          <a:xfrm>
            <a:off x="400500" y="4668700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With most visits, type 2 has one of the best conversion rates with low error.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00" y="771450"/>
            <a:ext cx="3744850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350" y="771450"/>
            <a:ext cx="3904545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 Extraction</a:t>
            </a:r>
            <a:endParaRPr sz="2400"/>
          </a:p>
        </p:txBody>
      </p:sp>
      <p:sp>
        <p:nvSpPr>
          <p:cNvPr id="312" name="Google Shape;312;p47"/>
          <p:cNvSpPr txBox="1"/>
          <p:nvPr>
            <p:ph idx="4294967295" type="body"/>
          </p:nvPr>
        </p:nvSpPr>
        <p:spPr>
          <a:xfrm>
            <a:off x="460950" y="970700"/>
            <a:ext cx="8222100" cy="3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&lt;page_type&gt; and &lt;page_type&gt;_Durations were correlated, where &lt;page_type&gt; is either of Administrative, Informational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Therefore, these features were combined and tested. Eg. A+Ad = Administrative + Administrative_Duration.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Since, ProductRelated and ProductRelated_Duration were highly correlated, ProductRelated_Duration was dropped.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ExitRates was also dropped due to high correlation with BounceRates.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However, performance on Validation Set was inferior to A+I+PR, Ad+Id+PRd scheme and hence they were not evaluated on Test Set.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Preprocessing/Model Selection</a:t>
            </a:r>
            <a:endParaRPr sz="2400"/>
          </a:p>
        </p:txBody>
      </p:sp>
      <p:sp>
        <p:nvSpPr>
          <p:cNvPr id="318" name="Google Shape;318;p48"/>
          <p:cNvSpPr txBox="1"/>
          <p:nvPr>
            <p:ph idx="4294967295" type="body"/>
          </p:nvPr>
        </p:nvSpPr>
        <p:spPr>
          <a:xfrm>
            <a:off x="460950" y="970700"/>
            <a:ext cx="8222100" cy="3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</a:t>
            </a:r>
            <a:r>
              <a:rPr lang="en"/>
              <a:t>ategorical</a:t>
            </a:r>
            <a:r>
              <a:rPr lang="en"/>
              <a:t> variables Month, VisitorType, Weekend</a:t>
            </a:r>
            <a:r>
              <a:rPr lang="en"/>
              <a:t> and</a:t>
            </a:r>
            <a:r>
              <a:rPr lang="en"/>
              <a:t> Revenue were </a:t>
            </a:r>
            <a:r>
              <a:rPr lang="en"/>
              <a:t>Level Encoded 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numerical features were scaled to zero mean and unit variance.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OneHot encoding was tried but level encoding gave better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parameters were selected using 5 fold Cross Validation.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 Selection</a:t>
            </a:r>
            <a:endParaRPr sz="2400"/>
          </a:p>
        </p:txBody>
      </p:sp>
      <p:sp>
        <p:nvSpPr>
          <p:cNvPr id="324" name="Google Shape;324;p49"/>
          <p:cNvSpPr txBox="1"/>
          <p:nvPr>
            <p:ph idx="4294967295" type="body"/>
          </p:nvPr>
        </p:nvSpPr>
        <p:spPr>
          <a:xfrm>
            <a:off x="460950" y="970700"/>
            <a:ext cx="8222100" cy="3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instance of RandomForestClassifier with default parameters was used for selecting features from the 17 Level Encoded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RandomForestClassifier was chosen for Feature Selection cause RFCs are non-linear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of the classifiers built, ‘mean’ and ‘median’ thresholds were tried for SelectFromModel while selecting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‘mean’ threshold selected less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‘median’ threhold selected more features.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CV Results - Random Forest Classifier</a:t>
            </a:r>
            <a:endParaRPr sz="2400"/>
          </a:p>
        </p:txBody>
      </p:sp>
      <p:sp>
        <p:nvSpPr>
          <p:cNvPr id="330" name="Google Shape;330;p50"/>
          <p:cNvSpPr txBox="1"/>
          <p:nvPr/>
        </p:nvSpPr>
        <p:spPr>
          <a:xfrm>
            <a:off x="-7300" y="660725"/>
            <a:ext cx="91440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___RandomForestClassifier___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BEST PARAMS: {'class_weight': None, 'max_depth': 10, 'n_estimators': 75}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0.869 (+/-0.013) for {'class_weight': None, 'max_depth': 2, 'n_estimators': 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0.881 (+/-0.017) for {'class_weight': None, 'max_depth': 2, 'n_estimators': 50}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0.864 (+/-0.007) for {'class_weight': None, 'max_depth': 2, 'n_estimators': 75}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0.852 (+/-0.006) for {'class_weight': None, 'max_depth': 2, 'n_estimators': 100}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0.894 (+/-0.012) for {'class_weight': None, 'max_depth': 10, 'n_estimators': 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0.904 (+/-0.009) for {'class_weight': None, 'max_depth': 10, 'n_estimators': 50}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0.905 (+/-0.009) for {'class_weight': None, 'max_depth': 10, 'n_estimators': 75}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0.905 (+/-0.01) for {'class_weight': None, 'max_depth': 10, 'n_estimators': 100}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0.894 (+/-0.01) for {'class_weight': None, 'max_depth': 20, 'n_estimators': 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0.9 (+/-0.013) for {'class_weight': None, 'max_depth': 20, 'n_estimators': 50}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0.9 (+/-0.012) for {'class_weight': None, 'max_depth': 20, 'n_estimators': 75}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0.901 (+/-0.013) for {'class_weight': None, 'max_depth': 20, 'n_estimators': 100}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0.887 (+/-0.008) for {'class_weight': None, 'max_depth': None, 'n_estimators': 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0.899 (+/-0.015) for {'class_weight': None, 'max_depth': None, 'n_estimators': 50}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0.898 (+/-0.011) for {'class_weight': None, 'max_depth': None, 'n_estimators': 75}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0.898 (+/-0.013) for {'class_weight': None, 'max_depth': None, 'n_estimators': 100}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0.876 (+/-0.02) for {'class_weight': 'balanced', 'max_depth': 2, 'n_estimators': 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0.874 (+/-0.02) for {'class_weight': 'balanced', 'max_depth': 2, 'n_estimators': 50}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0.874 (+/-0.02) for {'class_weight': 'balanced', 'max_depth': 2, 'n_estimators': 75}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0.874 (+/-0.02) for {'class_weight': 'balanced', 'max_depth': 2, 'n_estimators': 100}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0.881 (+/-0.016) for {'class_weight': 'balanced', 'max_depth': 10, 'n_estimators': 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 (+/-0.016) for {'class_weight': 'balanced', 'max_depth': 10, 'n_estimators': 50}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 (+/-0.013) for {'class_weight': 'balanced', 'max_depth': 10, 'n_estimators': 75}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 (+/-0.013) for {'class_weight': 'balanced', 'max_depth': 10, 'n_estimators': 100}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0.893 (+/-0.014) for {'class_weight': 'balanced', 'max_depth': 20, 'n_estimators': 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0.899 (+/-0.012) for {'class_weight': 'balanced', 'max_depth': 20, 'n_estimators': 50}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0.9 (+/-0.009) for {'class_weight': 'balanced', 'max_depth': 20, 'n_estimators': 75}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0.9 (+/-0.009) for {'class_weight': 'balanced', 'max_depth': 20, 'n_estimators': 100}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 (+/-0.007) for {'class_weight': 'balanced', 'max_depth': None, 'n_estimators': 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0.899 (+/-0.013) for {'class_weight': 'balanced', 'max_depth': None, 'n_estimators': 50}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0.9 (+/-0.014) for {'class_weight': 'balanced', 'max_depth': None, 'n_estimators': 75}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0.899 (+/-0.014) for {'class_weight': 'balanced', 'max_depth': None, 'n_estimators': 100}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0.876 (+/-0.02) for {'class_weight': 'balanced_subsample', 'max_depth': 2, 'n_estimators': 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0.874 (+/-0.02) for {'class_weight': 'balanced_subsample', 'max_depth': 2, 'n_estimators': 50}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0.874 (+/-0.02) for {'class_weight': 'balanced_subsample', 'max_depth': 2, 'n_estimators': 75}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0.874 (+/-0.02) for {'class_weight': 'balanced_subsample', 'max_depth': 2, 'n_estimators': 100}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 (+/-0.023) for {'class_weight': 'balanced_subsample', 'max_depth': 10, 'n_estimators': 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 (+/-0.014) for {'class_weight': 'balanced_subsample', 'max_depth': 10, 'n_estimators': 50}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0.891 (+/-0.015) for {'class_weight': 'balanced_subsample', 'max_depth': 10, 'n_estimators': 75}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 (+/-0.017) for {'class_weight': 'balanced_subsample', 'max_depth': 10, 'n_estimators': 100}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0.892 (+/-0.017) for {'class_weight': 'balanced_subsample', 'max_depth': 20, 'n_estimators': 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0.899 (+/-0.014) for {'class_weight': 'balanced_subsample', 'max_depth': 20, 'n_estimators': 50}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0.9 (+/-0.013) for {'class_weight': 'balanced_subsample', 'max_depth': 20, 'n_estimators': 75}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0.9 (+/-0.011) for {'class_weight': 'balanced_subsample', 'max_depth': 20, 'n_estimators': 100}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0.891 (+/-0.015) for {'class_weight': 'balanced_subsample', 'max_depth': None, 'n_estimators': 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0.898 (+/-0.014) for {'class_weight': 'balanced_subsample', 'max_depth': None, 'n_estimators': 50}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0.898 (+/-0.016) for {'class_weight': 'balanced_subsample', 'max_depth': None, 'n_estimators': 75}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0.899 (+/-0.015) for {'class_weight': 'balanced_subsample', 'max_depth': None, 'n_estimators': 100}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Columns selected for median threshold Index(['BounceRates', 'PageValues', 'Month', 'OperatingSystems', 'Browser',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'Weekend'],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dtype='object')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Feature Selection threshold type: median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ROC AUC - Validation Set: 0.9303883490267408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Classification report - Validation Set: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      precision    recall  f1-score   support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  0       0.93      0.96      0.94      2084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  1       0.74      0.59      0.66       382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accuracy                           0.90      2466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macro avg       0.83      0.78      0.80      2466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weighted avg       0.90      0.90      0.90      2466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Best estimator: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# of features: 6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Features Importance: [0.09371218 0.5936792  0.09457548 0.11967652 0.05835713 0.03999949]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ROC AUC - Test Set: 0.9191758404300182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Classification report - Test Set: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      precision    recall  f1-score   support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  0       0.92      0.96      0.94      2085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  1       0.74      0.55      0.63       381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accuracy                           0.90      2466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macro avg       0.83      0.76      0.79      2466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weighted avg       0.89      0.90      0.89      2466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CV Results - K Nearest Neighbors</a:t>
            </a:r>
            <a:endParaRPr sz="2400"/>
          </a:p>
        </p:txBody>
      </p:sp>
      <p:sp>
        <p:nvSpPr>
          <p:cNvPr id="336" name="Google Shape;336;p51"/>
          <p:cNvSpPr txBox="1"/>
          <p:nvPr/>
        </p:nvSpPr>
        <p:spPr>
          <a:xfrm>
            <a:off x="0" y="660725"/>
            <a:ext cx="91440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51"/>
          <p:cNvSpPr txBox="1"/>
          <p:nvPr/>
        </p:nvSpPr>
        <p:spPr>
          <a:xfrm>
            <a:off x="7300" y="671200"/>
            <a:ext cx="9144000" cy="4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___KNeighborsClassifier___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BEST PARAMS: {'n_neighbors': 18,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0.853 (+/-0.014) for {'n_neighbors': 1,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0.853 (+/-0.014) for {'n_neighbors': 1,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0.853 (+/-0.012) for {'n_neighbors': 1,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0.853 (+/-0.012) for {'n_neighbors': 1,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0.876 (+/-0.007) for {'n_neighbors': 2,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0.853 (+/-0.014) for {'n_neighbors': 2,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0.874 (+/-0.007) for {'n_neighbors': 2,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0.853 (+/-0.012) for {'n_neighbors': 2,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0.881 (+/-0.019) for {'n_neighbors': 3,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0.871 (+/-0.014) for {'n_neighbors': 3,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0.882 (+/-0.012) for {'n_neighbors': 3,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0.874 (+/-0.014) for {'n_neighbors': 3,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0.886 (+/-0.011) for {'n_neighbors': 4,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0.878 (+/-0.009) for {'n_neighbors': 4,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(+/-0.011) for {'n_neighbors': 4,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0.878 (+/-0.009) for {'n_neighbors': 4,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0.887 (+/-0.011) for {'n_neighbors': 5,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 (+/-0.01) for {'n_neighbors': 5,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0.887 (+/-0.012) for {'n_neighbors': 5,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0.883 (+/-0.012) for {'n_neighbors': 5,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0.889 (+/-0.011) for {'n_neighbors': 6,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0.883 (+/-0.009) for {'n_neighbors': 6,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0.886 (+/-0.013) for {'n_neighbors': 6,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0.882 (+/-0.01) for {'n_neighbors': 6,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0.891 (+/-0.008) for {'n_neighbors': 7,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(+/-0.012) for {'n_neighbors': 7,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0.887 (+/-0.008) for {'n_neighbors': 7,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0.882 (+/-0.01) for {'n_neighbors': 7,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0.891 (+/-0.009) for {'n_neighbors': 8,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0.885 (+/-0.009) for {'n_neighbors': 8,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0.887 (+/-0.009) for {'n_neighbors': 8,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(+/-0.01) for {'n_neighbors': 8,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0.891 (+/-0.008) for {'n_neighbors': 9,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0.887 (+/-0.008) for {'n_neighbors': 9,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0.888 (+/-0.009) for {'n_neighbors': 9,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(+/-0.009) for {'n_neighbors': 9,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0.892 (+/-0.009) for {'n_neighbors': 10,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0.887 (+/-0.011) for {'n_neighbors': 10,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0.887 (+/-0.007) for {'n_neighbors': 10,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(+/-0.007) for {'n_neighbors': 10,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0.893 (+/-0.007) for {'n_neighbors': 11,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0.888 (+/-0.01) for {'n_neighbors': 11,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0.886 (+/-0.009) for {'n_neighbors': 11,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0.883 (+/-0.01) for {'n_neighbors': 11,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0.891 (+/-0.008) for {'n_neighbors': 12,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0.887 (+/-0.008) for {'n_neighbors': 12,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0.887 (+/-0.006) for {'n_neighbors': 12,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(+/-0.011) for {'n_neighbors': 12,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0.892 (+/-0.007) for {'n_neighbors': 13,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0.888 (+/-0.01) for {'n_neighbors': 13,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0.888 (+/-0.006) for {'n_neighbors': 13,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0.885 (+/-0.01) for {'n_neighbors': 13,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0.893 (+/-0.011) for {'n_neighbors': 14,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0.888 (+/-0.013) for {'n_neighbors': 14,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0.889 (+/-0.006) for {'n_neighbors': 14,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0.885 (+/-0.011) for {'n_neighbors': 14,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0.893 (+/-0.011) for {'n_neighbors': 15,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0.888 (+/-0.009) for {'n_neighbors': 15,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0.891 (+/-0.009) for {'n_neighbors': 15,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0.887 (+/-0.011) for {'n_neighbors': 15,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0.892 (+/-0.011) for {'n_neighbors': 16,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0.889 (+/-0.009) for {'n_neighbors': 16,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0.892 (+/-0.008) for {'n_neighbors': 16,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0.887 (+/-0.01) for {'n_neighbors': 16,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0.892 (+/-0.009) for {'n_neighbors': 17,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0.889 (+/-0.011) for {'n_neighbors': 17,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0.892 (+/-0.007) for {'n_neighbors': 17,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0.889 (+/-0.011) for {'n_neighbors': 17,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0.891 (+/-0.012) for {'n_neighbors': 18,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0.889 (+/-0.011) for {'n_neighbors': 18,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0.893 (+/-0.01) for {'n_neighbors': 18,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0.889 (+/-0.011) for {'n_neighbors': 18,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0.891 (+/-0.011) for {'n_neighbors': 19, 'p': 1,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0.889 (+/-0.013) for {'n_neighbors': 19, 'p': 1,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0.892 (+/-0.006) for {'n_neighbors': 19, 'p': 2, 'weights': 'uniform'}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0.89 (+/-0.012) for {'n_neighbors': 19, 'p': 2, 'weights': 'distance'}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Columns selected for mean threshold Index(['BounceRates', 'PageValues', 'Month', 'OperatingSystems'], dtype='object')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Feature Selection threshold type: mean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ROC AUC - Validation Set: 0.8714859412527258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Classification report - Validation Set: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      precision    recall  f1-score   support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  0       0.91      0.96      0.94      2084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  1       0.69      0.51      0.59       382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accuracy                           0.89      2466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macro avg       0.80      0.73      0.76      2466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weighted avg       0.88      0.89      0.88      2466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587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Predict Future Purchases?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44275" y="455467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To i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mprove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bottom line of business - More profit.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460950" y="1031075"/>
            <a:ext cx="82221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Methods of predicting purchases can inform why a purchase was made.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information can help intervention - Convert ‘sessions’ to purchases.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Realtime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Send offer(s) to user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Send price changes to user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Send reminder to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Longterm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Improve interfaces - Website, App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Improve Services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Improve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Sell </a:t>
            </a:r>
            <a:r>
              <a:rPr lang="en"/>
              <a:t>more products by informing where to display recommended products.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Personalize ‘experiences’ to individual customers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-79000" y="2448875"/>
            <a:ext cx="50556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CV Results - </a:t>
            </a:r>
            <a:r>
              <a:rPr lang="en" sz="2400"/>
              <a:t>Logistic Regression</a:t>
            </a:r>
            <a:endParaRPr sz="2400"/>
          </a:p>
        </p:txBody>
      </p:sp>
      <p:sp>
        <p:nvSpPr>
          <p:cNvPr id="343" name="Google Shape;343;p52"/>
          <p:cNvSpPr txBox="1"/>
          <p:nvPr/>
        </p:nvSpPr>
        <p:spPr>
          <a:xfrm>
            <a:off x="-7300" y="663925"/>
            <a:ext cx="9144000" cy="4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___LogisticRegression___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BEST PARAMS: {'C': 0.45000000000000007,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0.883 (+/-0.01) for {'C': 0.1,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0.875 (+/-0.017) for {'C': 0.1,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0.883 (+/-0.01) for {'C': 0.15000000000000002,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0.875 (+/-0.017) for {'C': 0.15000000000000002,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0.883 (+/-0.01) for {'C': 0.20000000000000004,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0.876 (+/-0.017) for {'C': 0.20000000000000004,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0.883 (+/-0.011) for {'C': 0.25000000000000006,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0.876 (+/-0.017) for {'C': 0.25000000000000006,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(+/-0.01) for {'C': 0.30000000000000004,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0.876 (+/-0.017) for {'C': 0.30000000000000004,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(+/-0.01) for {'C': 0.3500000000000001,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0.876 (+/-0.017) for {'C': 0.3500000000000001,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(+/-0.01) for {'C': 0.40000000000000013,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0.876 (+/-0.017) for {'C': 0.40000000000000013,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(+/-0.011) for {'C': 0.45000000000000007,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0.876 (+/-0.017) for {'C': 0.45000000000000007,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(+/-0.011) for {'C': 0.5000000000000001,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0.876 (+/-0.017) for {'C': 0.5000000000000001,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(+/-0.011) for {'C': 0.5500000000000002,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0.875 (+/-0.017) for {'C': 0.5500000000000002,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(+/-0.011) for {'C': 0.6000000000000002,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0.875 (+/-0.017) for {'C': 0.6000000000000002,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(+/-0.011) for {'C': 0.6500000000000001,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0.875 (+/-0.017) for {'C': 0.6500000000000001,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(+/-0.011) for {'C': 0.7000000000000002,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0.875 (+/-0.017) for {'C': 0.7000000000000002,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(+/-0.011) for {'C': 0.7500000000000002,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0.875 (+/-0.017) for {'C': 0.7500000000000002,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(+/-0.011) for {'C': 0.8000000000000002,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0.875 (+/-0.017) for {'C': 0.8000000000000002,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(+/-0.011) for {'C': 0.8500000000000002,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0.875 (+/-0.017) for {'C': 0.8500000000000002,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(+/-0.011) for {'C': 0.9000000000000002,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0.875 (+/-0.017) for {'C': 0.9000000000000002,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(+/-0.011) for {'C': 0.9500000000000003,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0.875 (+/-0.017) for {'C': 0.9500000000000003,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0.884 (+/-0.011) for {'C': 1.0000000000000004, 'class_weight': None}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0.875 (+/-0.017) for {'C': 1.0000000000000004, 'class_weight': 'balanced'}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Columns selected for mean threshold Index(['BounceRates', 'PageValues', 'Month', 'OperatingSystems'], dtype='object')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Feature Selection threshold type: mean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ROC AUC - Validation Set: 0.8841221071037372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Classification report - Validation Set: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      precision    recall  f1-score   support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  0       0.89      0.98      0.93      2084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  1       0.74      0.36      0.49       382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accuracy                           0.88      2466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macro avg       0.82      0.67      0.71      2466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weighted avg       0.87      0.88      0.86      2466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Best estimator: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Coefficients: [[-0.88421985  1.4743059   0.24827604  0.05178001]]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Intercept: [-2.16493176]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Languages &amp; Libraries Used</a:t>
            </a:r>
            <a:endParaRPr sz="2400"/>
          </a:p>
        </p:txBody>
      </p:sp>
      <p:sp>
        <p:nvSpPr>
          <p:cNvPr id="349" name="Google Shape;349;p53"/>
          <p:cNvSpPr txBox="1"/>
          <p:nvPr>
            <p:ph idx="4294967295" type="body"/>
          </p:nvPr>
        </p:nvSpPr>
        <p:spPr>
          <a:xfrm>
            <a:off x="3054650" y="1761975"/>
            <a:ext cx="82221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Language: Python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Libraries: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</a:t>
            </a:r>
            <a:r>
              <a:rPr lang="en"/>
              <a:t>cikit-learn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Seaborn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Numpy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587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</a:t>
            </a:r>
            <a:r>
              <a:rPr lang="en"/>
              <a:t> Predict Future Purchases?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544275" y="455467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With 90% Accuracy, Random Forest Classifier 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performed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the best.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460950" y="917100"/>
            <a:ext cx="82221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Predictive Models.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Following models were built: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2169675" y="234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{ED3D7B40-E42C-479D-AA8A-27F809EF3160}</a:tableStyleId>
              </a:tblPr>
              <a:tblGrid>
                <a:gridCol w="468000"/>
                <a:gridCol w="433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 Classifier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 Nearest Neighbor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 - Baseline Model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587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 - Accuracy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44275" y="455467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Optimizing for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Accuracy automatically optimizes for better F1, Precision, Recall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525" y="1097550"/>
            <a:ext cx="59436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</a:t>
            </a:r>
            <a:endParaRPr sz="2400"/>
          </a:p>
        </p:txBody>
      </p:sp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460950" y="970700"/>
            <a:ext cx="8222100" cy="3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has data points for </a:t>
            </a:r>
            <a:r>
              <a:rPr lang="en"/>
              <a:t>12330 </a:t>
            </a:r>
            <a:r>
              <a:rPr lang="en"/>
              <a:t>shopping visits.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has 10 numerical, 7 categorical features and one target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Various train:validation:test splits were tried before arriving at 60:20:20.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train:validation:test splits were stratified.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classifier was selected by comparing performance on Validation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accuraries were tied, classifier with best F1 Score was picked.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eatures Used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00500" y="4766525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A+I+PR, Ad+Id+PRd are measures of time spent on website. 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2722700" y="70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{ED3D7B40-E42C-479D-AA8A-27F809EF3160}</a:tableStyleId>
              </a:tblPr>
              <a:tblGrid>
                <a:gridCol w="1849300"/>
                <a:gridCol w="1849300"/>
              </a:tblGrid>
              <a:tr h="31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A+I+PR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93C47D"/>
                    </a:solidFill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Ad+Id+PRd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93C47D"/>
                    </a:solidFill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BounceRates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PageValues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SpecialDay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OperatingSystems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Browser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Region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TrafficType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VisitorType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Weekend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FFD966"/>
                    </a:solidFill>
                  </a:tcPr>
                </a:tc>
              </a:tr>
              <a:tr h="31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ExitRates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</a:t>
                      </a:r>
                      <a:endParaRPr/>
                    </a:p>
                  </a:txBody>
                  <a:tcPr marT="0" marB="0" marR="91425" marL="91425" anchor="ctr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20"/>
          <p:cNvGraphicFramePr/>
          <p:nvPr/>
        </p:nvGraphicFramePr>
        <p:xfrm>
          <a:off x="7034150" y="9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{ED3D7B40-E42C-479D-AA8A-27F809EF3160}</a:tableStyleId>
              </a:tblPr>
              <a:tblGrid>
                <a:gridCol w="16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Legend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Generated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- Model Specification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-150" y="4537925"/>
            <a:ext cx="9144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ighest CV accuracy of 90% for 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'class_weight': None, 'max_depth': 10, 'n_estimators': 75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1855175" y="1078500"/>
            <a:ext cx="574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8F8F8"/>
                </a:highlight>
              </a:rPr>
              <a:t>parameters 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=</a:t>
            </a:r>
            <a:r>
              <a:rPr lang="en" sz="1500">
                <a:highlight>
                  <a:srgbClr val="F8F8F8"/>
                </a:highlight>
              </a:rPr>
              <a:t> {</a:t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8F8F8"/>
                </a:highlight>
              </a:rPr>
              <a:t>            </a:t>
            </a:r>
            <a:r>
              <a:rPr lang="en" sz="1500">
                <a:solidFill>
                  <a:srgbClr val="BA2121"/>
                </a:solidFill>
                <a:highlight>
                  <a:srgbClr val="F8F8F8"/>
                </a:highlight>
              </a:rPr>
              <a:t>'class_weight'</a:t>
            </a:r>
            <a:r>
              <a:rPr lang="en" sz="1500">
                <a:highlight>
                  <a:srgbClr val="F8F8F8"/>
                </a:highlight>
              </a:rPr>
              <a:t>: [</a:t>
            </a:r>
            <a:r>
              <a:rPr lang="en" sz="1500">
                <a:solidFill>
                  <a:srgbClr val="008000"/>
                </a:solidFill>
                <a:highlight>
                  <a:srgbClr val="F8F8F8"/>
                </a:highlight>
              </a:rPr>
              <a:t>None</a:t>
            </a:r>
            <a:r>
              <a:rPr lang="en" sz="1500">
                <a:highlight>
                  <a:srgbClr val="F8F8F8"/>
                </a:highlight>
              </a:rPr>
              <a:t>, </a:t>
            </a:r>
            <a:r>
              <a:rPr lang="en" sz="1500">
                <a:solidFill>
                  <a:srgbClr val="BA2121"/>
                </a:solidFill>
                <a:highlight>
                  <a:srgbClr val="F8F8F8"/>
                </a:highlight>
              </a:rPr>
              <a:t>'balanced'</a:t>
            </a:r>
            <a:r>
              <a:rPr lang="en" sz="1500">
                <a:highlight>
                  <a:srgbClr val="F8F8F8"/>
                </a:highlight>
              </a:rPr>
              <a:t>, </a:t>
            </a:r>
            <a:r>
              <a:rPr lang="en" sz="1500">
                <a:solidFill>
                  <a:srgbClr val="BA2121"/>
                </a:solidFill>
                <a:highlight>
                  <a:srgbClr val="F8F8F8"/>
                </a:highlight>
              </a:rPr>
              <a:t>'balanced_subsample'</a:t>
            </a:r>
            <a:r>
              <a:rPr lang="en" sz="1500">
                <a:highlight>
                  <a:srgbClr val="F8F8F8"/>
                </a:highlight>
              </a:rPr>
              <a:t>],</a:t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8F8F8"/>
                </a:highlight>
              </a:rPr>
              <a:t>            </a:t>
            </a:r>
            <a:r>
              <a:rPr lang="en" sz="1500">
                <a:solidFill>
                  <a:srgbClr val="BA2121"/>
                </a:solidFill>
                <a:highlight>
                  <a:srgbClr val="F8F8F8"/>
                </a:highlight>
              </a:rPr>
              <a:t>'n_estimators'</a:t>
            </a:r>
            <a:r>
              <a:rPr lang="en" sz="1500">
                <a:highlight>
                  <a:srgbClr val="F8F8F8"/>
                </a:highlight>
              </a:rPr>
              <a:t>: [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5</a:t>
            </a:r>
            <a:r>
              <a:rPr lang="en" sz="1500">
                <a:highlight>
                  <a:srgbClr val="F8F8F8"/>
                </a:highlight>
              </a:rPr>
              <a:t>, 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50</a:t>
            </a:r>
            <a:r>
              <a:rPr lang="en" sz="1500">
                <a:highlight>
                  <a:srgbClr val="F8F8F8"/>
                </a:highlight>
              </a:rPr>
              <a:t>, 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75</a:t>
            </a:r>
            <a:r>
              <a:rPr lang="en" sz="1500">
                <a:highlight>
                  <a:srgbClr val="F8F8F8"/>
                </a:highlight>
              </a:rPr>
              <a:t>, 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100</a:t>
            </a:r>
            <a:r>
              <a:rPr lang="en" sz="1500">
                <a:highlight>
                  <a:srgbClr val="F8F8F8"/>
                </a:highlight>
              </a:rPr>
              <a:t>],</a:t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8F8F8"/>
                </a:highlight>
              </a:rPr>
              <a:t>            </a:t>
            </a:r>
            <a:r>
              <a:rPr lang="en" sz="1500">
                <a:solidFill>
                  <a:srgbClr val="BA2121"/>
                </a:solidFill>
                <a:highlight>
                  <a:srgbClr val="F8F8F8"/>
                </a:highlight>
              </a:rPr>
              <a:t>'max_depth'</a:t>
            </a:r>
            <a:r>
              <a:rPr lang="en" sz="1500">
                <a:highlight>
                  <a:srgbClr val="F8F8F8"/>
                </a:highlight>
              </a:rPr>
              <a:t>: [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2</a:t>
            </a:r>
            <a:r>
              <a:rPr lang="en" sz="1500">
                <a:highlight>
                  <a:srgbClr val="F8F8F8"/>
                </a:highlight>
              </a:rPr>
              <a:t>, 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10</a:t>
            </a:r>
            <a:r>
              <a:rPr lang="en" sz="1500">
                <a:highlight>
                  <a:srgbClr val="F8F8F8"/>
                </a:highlight>
              </a:rPr>
              <a:t>, </a:t>
            </a:r>
            <a:r>
              <a:rPr lang="en" sz="1500">
                <a:solidFill>
                  <a:srgbClr val="666666"/>
                </a:solidFill>
                <a:highlight>
                  <a:srgbClr val="F8F8F8"/>
                </a:highlight>
              </a:rPr>
              <a:t>20</a:t>
            </a:r>
            <a:r>
              <a:rPr lang="en" sz="1500">
                <a:highlight>
                  <a:srgbClr val="F8F8F8"/>
                </a:highlight>
              </a:rPr>
              <a:t>, </a:t>
            </a:r>
            <a:r>
              <a:rPr lang="en" sz="1500">
                <a:solidFill>
                  <a:srgbClr val="008000"/>
                </a:solidFill>
                <a:highlight>
                  <a:srgbClr val="F8F8F8"/>
                </a:highlight>
              </a:rPr>
              <a:t>None</a:t>
            </a:r>
            <a:r>
              <a:rPr lang="en" sz="1500">
                <a:highlight>
                  <a:srgbClr val="F8F8F8"/>
                </a:highlight>
              </a:rPr>
              <a:t>]</a:t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8F8F8"/>
                </a:highlight>
              </a:rPr>
              <a:t>        }</a:t>
            </a:r>
            <a:endParaRPr sz="1500"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8F8F8"/>
              </a:highlight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00500" y="1226150"/>
            <a:ext cx="8222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All combinations of following parameters were Cross Validated.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