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Default Extension="gif" ContentType="image/gif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9"/>
  </p:notesMasterIdLst>
  <p:sldIdLst>
    <p:sldId id="257" r:id="rId2"/>
    <p:sldId id="304" r:id="rId3"/>
    <p:sldId id="259" r:id="rId4"/>
    <p:sldId id="291" r:id="rId5"/>
    <p:sldId id="287" r:id="rId6"/>
    <p:sldId id="261" r:id="rId7"/>
    <p:sldId id="292" r:id="rId8"/>
    <p:sldId id="260" r:id="rId9"/>
    <p:sldId id="263" r:id="rId10"/>
    <p:sldId id="266" r:id="rId11"/>
    <p:sldId id="290" r:id="rId12"/>
    <p:sldId id="278" r:id="rId13"/>
    <p:sldId id="307" r:id="rId14"/>
    <p:sldId id="308" r:id="rId15"/>
    <p:sldId id="280" r:id="rId16"/>
    <p:sldId id="279" r:id="rId17"/>
    <p:sldId id="282" r:id="rId18"/>
    <p:sldId id="281" r:id="rId19"/>
    <p:sldId id="294" r:id="rId20"/>
    <p:sldId id="303" r:id="rId21"/>
    <p:sldId id="283" r:id="rId22"/>
    <p:sldId id="284" r:id="rId23"/>
    <p:sldId id="319" r:id="rId24"/>
    <p:sldId id="323" r:id="rId25"/>
    <p:sldId id="285" r:id="rId26"/>
    <p:sldId id="271" r:id="rId27"/>
    <p:sldId id="275" r:id="rId28"/>
    <p:sldId id="276" r:id="rId29"/>
    <p:sldId id="272" r:id="rId30"/>
    <p:sldId id="273" r:id="rId31"/>
    <p:sldId id="317" r:id="rId32"/>
    <p:sldId id="301" r:id="rId33"/>
    <p:sldId id="318" r:id="rId34"/>
    <p:sldId id="277" r:id="rId35"/>
    <p:sldId id="262" r:id="rId36"/>
    <p:sldId id="274" r:id="rId37"/>
    <p:sldId id="264" r:id="rId38"/>
    <p:sldId id="295" r:id="rId39"/>
    <p:sldId id="296" r:id="rId40"/>
    <p:sldId id="297" r:id="rId41"/>
    <p:sldId id="298" r:id="rId42"/>
    <p:sldId id="305" r:id="rId43"/>
    <p:sldId id="306" r:id="rId44"/>
    <p:sldId id="311" r:id="rId45"/>
    <p:sldId id="312" r:id="rId46"/>
    <p:sldId id="316" r:id="rId47"/>
    <p:sldId id="314" r:id="rId48"/>
    <p:sldId id="313" r:id="rId49"/>
    <p:sldId id="315" r:id="rId50"/>
    <p:sldId id="320" r:id="rId51"/>
    <p:sldId id="321" r:id="rId52"/>
    <p:sldId id="310" r:id="rId53"/>
    <p:sldId id="322" r:id="rId54"/>
    <p:sldId id="299" r:id="rId55"/>
    <p:sldId id="302" r:id="rId56"/>
    <p:sldId id="293" r:id="rId57"/>
    <p:sldId id="309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F628F-C30E-8D48-90C8-65213BC31631}" type="datetimeFigureOut">
              <a:rPr lang="en-US" smtClean="0"/>
              <a:pPr/>
              <a:t>4/23/14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0D7D2-76BF-1744-A0A2-3191CC5FCB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Citations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“My chalk”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aside: This is an alternative method to raising G to ∞, which you can’t do numerically. Raising G to a large number would be an easy approximation.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dirty="0" smtClean="0"/>
              <a:t>Chelsea deserve a place in next season’s </a:t>
            </a:r>
          </a:p>
          <a:p>
            <a:endParaRPr lang="en-US" b="0" i="0" dirty="0" smtClean="0"/>
          </a:p>
          <a:p>
            <a:r>
              <a:rPr lang="en-US" b="0" i="0" dirty="0" smtClean="0"/>
              <a:t>UEFA Champions League </a:t>
            </a:r>
          </a:p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previous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Applying the </a:t>
            </a:r>
            <a:r>
              <a:rPr lang="en-US" sz="1200" b="1" dirty="0" err="1" smtClean="0">
                <a:solidFill>
                  <a:schemeClr val="tx2"/>
                </a:solidFill>
              </a:rPr>
              <a:t>PageRank</a:t>
            </a:r>
            <a:r>
              <a:rPr lang="en-US" sz="1200" b="1" dirty="0" smtClean="0">
                <a:solidFill>
                  <a:schemeClr val="tx2"/>
                </a:solidFill>
              </a:rPr>
              <a:t> Model to Sports Teams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</a:t>
            </a:r>
            <a:r>
              <a:rPr lang="en-US" baseline="0" dirty="0" smtClean="0"/>
              <a:t> citations: </a:t>
            </a:r>
            <a:r>
              <a:rPr lang="en-US" baseline="0" dirty="0" err="1" smtClean="0"/>
              <a:t>ESPN.com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FIFA.com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. (will add citations later)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Cambridge Econometrics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Cartoon illustrating basic principle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PageRank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size of each face is proportional to the total size of the other faces which are pointing to it.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D7D2-76BF-1744-A0A2-3191CC5FCB4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E3A1-126A-E042-924F-F3721032AF76}" type="datetimeFigureOut">
              <a:rPr lang="en-US" smtClean="0"/>
              <a:pPr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0D9D-8563-EF49-A3D8-EC3D4F9CB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E3A1-126A-E042-924F-F3721032AF76}" type="datetimeFigureOut">
              <a:rPr lang="en-US" smtClean="0"/>
              <a:pPr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0D9D-8563-EF49-A3D8-EC3D4F9CB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E3A1-126A-E042-924F-F3721032AF76}" type="datetimeFigureOut">
              <a:rPr lang="en-US" smtClean="0"/>
              <a:pPr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0D9D-8563-EF49-A3D8-EC3D4F9CB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E3A1-126A-E042-924F-F3721032AF76}" type="datetimeFigureOut">
              <a:rPr lang="en-US" smtClean="0"/>
              <a:pPr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0D9D-8563-EF49-A3D8-EC3D4F9CB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E3A1-126A-E042-924F-F3721032AF76}" type="datetimeFigureOut">
              <a:rPr lang="en-US" smtClean="0"/>
              <a:pPr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0D9D-8563-EF49-A3D8-EC3D4F9CB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E3A1-126A-E042-924F-F3721032AF76}" type="datetimeFigureOut">
              <a:rPr lang="en-US" smtClean="0"/>
              <a:pPr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0D9D-8563-EF49-A3D8-EC3D4F9CB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E3A1-126A-E042-924F-F3721032AF76}" type="datetimeFigureOut">
              <a:rPr lang="en-US" smtClean="0"/>
              <a:pPr/>
              <a:t>4/23/14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0D9D-8563-EF49-A3D8-EC3D4F9CB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E3A1-126A-E042-924F-F3721032AF76}" type="datetimeFigureOut">
              <a:rPr lang="en-US" smtClean="0"/>
              <a:pPr/>
              <a:t>4/23/14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0D9D-8563-EF49-A3D8-EC3D4F9CB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E3A1-126A-E042-924F-F3721032AF76}" type="datetimeFigureOut">
              <a:rPr lang="en-US" smtClean="0"/>
              <a:pPr/>
              <a:t>4/23/14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0D9D-8563-EF49-A3D8-EC3D4F9CB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E3A1-126A-E042-924F-F3721032AF76}" type="datetimeFigureOut">
              <a:rPr lang="en-US" smtClean="0"/>
              <a:pPr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0D9D-8563-EF49-A3D8-EC3D4F9CB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E3A1-126A-E042-924F-F3721032AF76}" type="datetimeFigureOut">
              <a:rPr lang="en-US" smtClean="0"/>
              <a:pPr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0D9D-8563-EF49-A3D8-EC3D4F9CB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4E3A1-126A-E042-924F-F3721032AF76}" type="datetimeFigureOut">
              <a:rPr lang="en-US" smtClean="0"/>
              <a:pPr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0D9D-8563-EF49-A3D8-EC3D4F9CB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207645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Using Google’s </a:t>
            </a:r>
            <a:r>
              <a:rPr lang="en-US" sz="4800" b="1" dirty="0" err="1" smtClean="0">
                <a:solidFill>
                  <a:schemeClr val="tx2"/>
                </a:solidFill>
              </a:rPr>
              <a:t>PageRank</a:t>
            </a:r>
            <a:r>
              <a:rPr lang="en-US" sz="4800" b="1" dirty="0" smtClean="0">
                <a:solidFill>
                  <a:schemeClr val="tx2"/>
                </a:solidFill>
              </a:rPr>
              <a:t> Model to Rank Sports Teams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2209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Kenneth Nakazawa</a:t>
            </a:r>
          </a:p>
          <a:p>
            <a:r>
              <a:rPr lang="en-US" sz="2162" dirty="0" smtClean="0">
                <a:solidFill>
                  <a:schemeClr val="tx1"/>
                </a:solidFill>
              </a:rPr>
              <a:t>Columbia University</a:t>
            </a:r>
          </a:p>
          <a:p>
            <a:r>
              <a:rPr lang="en-US" sz="2162" dirty="0" smtClean="0">
                <a:solidFill>
                  <a:schemeClr val="tx1"/>
                </a:solidFill>
              </a:rPr>
              <a:t>Applied Math 4903</a:t>
            </a:r>
          </a:p>
          <a:p>
            <a:r>
              <a:rPr lang="en-US" sz="2162" dirty="0">
                <a:solidFill>
                  <a:schemeClr val="tx1"/>
                </a:solidFill>
              </a:rPr>
              <a:t>4</a:t>
            </a:r>
            <a:r>
              <a:rPr lang="en-US" sz="2162" dirty="0" smtClean="0">
                <a:solidFill>
                  <a:schemeClr val="tx1"/>
                </a:solidFill>
              </a:rPr>
              <a:t>/23/14</a:t>
            </a:r>
          </a:p>
          <a:p>
            <a:endParaRPr lang="en-US" sz="2162" dirty="0" smtClean="0"/>
          </a:p>
          <a:p>
            <a:endParaRPr lang="en-US" sz="2162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PageRank’s</a:t>
            </a:r>
            <a:r>
              <a:rPr lang="en-US" b="1" dirty="0" smtClean="0">
                <a:solidFill>
                  <a:schemeClr val="tx2"/>
                </a:solidFill>
              </a:rPr>
              <a:t> Strategy (Conceptually)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When one page links to another, it casts a “vote” to that webpage.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More votes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higher importance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Votes coming from more important websites have more importance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PageRank</a:t>
            </a:r>
            <a:r>
              <a:rPr lang="en-US" dirty="0" smtClean="0"/>
              <a:t> takes into account the number of votes and the importance of those votes in determining the site’s overall importance</a:t>
            </a:r>
          </a:p>
          <a:p>
            <a:endParaRPr lang="en-US" dirty="0" smtClean="0"/>
          </a:p>
          <a:p>
            <a:r>
              <a:rPr lang="en-US" dirty="0" smtClean="0"/>
              <a:t>The Google search engine uses the importance of a website as one of its factors in determining the final page rankings in its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PageRank’s</a:t>
            </a:r>
            <a:r>
              <a:rPr lang="en-US" b="1" dirty="0" smtClean="0">
                <a:solidFill>
                  <a:schemeClr val="tx2"/>
                </a:solidFill>
              </a:rPr>
              <a:t> Strategy (Mathematically)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30764"/>
            <a:ext cx="8382000" cy="44958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459" dirty="0" smtClean="0"/>
              <a:t>Express the web as a directed graph/Internet matrix </a:t>
            </a:r>
            <a:r>
              <a:rPr lang="en-US" sz="3459" b="1" dirty="0" smtClean="0"/>
              <a:t>H</a:t>
            </a:r>
          </a:p>
          <a:p>
            <a:pPr marL="914400" lvl="1" indent="-514350"/>
            <a:r>
              <a:rPr lang="en-US" sz="2857" dirty="0" smtClean="0"/>
              <a:t>If there is a link from page </a:t>
            </a:r>
            <a:r>
              <a:rPr lang="en-US" sz="2857" dirty="0" err="1" smtClean="0"/>
              <a:t>i</a:t>
            </a:r>
            <a:r>
              <a:rPr lang="en-US" sz="2857" dirty="0" smtClean="0"/>
              <a:t> to </a:t>
            </a:r>
            <a:r>
              <a:rPr lang="en-US" sz="2857" dirty="0" err="1" smtClean="0"/>
              <a:t>j</a:t>
            </a:r>
            <a:r>
              <a:rPr lang="en-US" sz="2857" dirty="0" smtClean="0"/>
              <a:t> ,										</a:t>
            </a:r>
            <a:r>
              <a:rPr lang="en-US" sz="2857" b="1" dirty="0" err="1" smtClean="0"/>
              <a:t>H</a:t>
            </a:r>
            <a:r>
              <a:rPr lang="en-US" sz="2857" b="1" baseline="-25000" dirty="0" err="1" smtClean="0"/>
              <a:t>ij</a:t>
            </a:r>
            <a:r>
              <a:rPr lang="en-US" sz="2857" b="1" dirty="0" smtClean="0"/>
              <a:t> </a:t>
            </a:r>
            <a:r>
              <a:rPr lang="en-US" sz="2857" dirty="0" smtClean="0"/>
              <a:t>=  1/(outdegree of the </a:t>
            </a:r>
            <a:r>
              <a:rPr lang="en-US" sz="2857" dirty="0" err="1" smtClean="0"/>
              <a:t>i</a:t>
            </a:r>
            <a:r>
              <a:rPr lang="en-US" sz="2857" baseline="30000" dirty="0" err="1" smtClean="0"/>
              <a:t>th</a:t>
            </a:r>
            <a:r>
              <a:rPr lang="en-US" sz="2857" dirty="0" smtClean="0"/>
              <a:t> webpage)</a:t>
            </a:r>
          </a:p>
          <a:p>
            <a:pPr marL="914400" lvl="1" indent="-514350"/>
            <a:r>
              <a:rPr lang="en-US" sz="2857" dirty="0" smtClean="0"/>
              <a:t>Else, </a:t>
            </a:r>
            <a:r>
              <a:rPr lang="en-US" sz="2857" b="1" dirty="0" err="1" smtClean="0"/>
              <a:t>H</a:t>
            </a:r>
            <a:r>
              <a:rPr lang="en-US" sz="2857" b="1" baseline="-25000" dirty="0" err="1" smtClean="0"/>
              <a:t>ij</a:t>
            </a:r>
            <a:r>
              <a:rPr lang="en-US" sz="2857" dirty="0" smtClean="0"/>
              <a:t> = 0</a:t>
            </a:r>
            <a:endParaRPr lang="en-US" sz="3059" dirty="0" smtClean="0"/>
          </a:p>
          <a:p>
            <a:pPr marL="914400" lvl="1" indent="-514350">
              <a:buNone/>
            </a:pPr>
            <a:endParaRPr lang="en-US" sz="3059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459" dirty="0" smtClean="0"/>
              <a:t>Alter </a:t>
            </a:r>
            <a:r>
              <a:rPr lang="en-US" sz="3459" b="1" dirty="0" smtClean="0"/>
              <a:t>H</a:t>
            </a:r>
            <a:r>
              <a:rPr lang="en-US" sz="3459" dirty="0" smtClean="0"/>
              <a:t> so that it is a stochastic (transition) matrix </a:t>
            </a:r>
            <a:r>
              <a:rPr lang="en-US" sz="3459" b="1" dirty="0" smtClean="0">
                <a:sym typeface="Wingdings"/>
              </a:rPr>
              <a:t>S</a:t>
            </a:r>
          </a:p>
          <a:p>
            <a:pPr marL="914400" lvl="1" indent="-514350"/>
            <a:r>
              <a:rPr lang="en-US" sz="3200" dirty="0" smtClean="0"/>
              <a:t>Artificially create links from a dangling node to every other page</a:t>
            </a:r>
          </a:p>
          <a:p>
            <a:pPr marL="914400" lvl="1" indent="-514350"/>
            <a:r>
              <a:rPr lang="en-US" sz="3200" dirty="0" smtClean="0"/>
              <a:t>i.e. convert all zero rows to rows with entries equal to 1/n</a:t>
            </a:r>
            <a:endParaRPr lang="en-US" sz="3059" dirty="0" smtClean="0">
              <a:sym typeface="Wingdings"/>
            </a:endParaRPr>
          </a:p>
          <a:p>
            <a:pPr marL="914400" lvl="1" indent="-514350">
              <a:buNone/>
            </a:pPr>
            <a:endParaRPr lang="en-US" sz="3459" b="1" dirty="0" smtClean="0">
              <a:sym typeface="Wingding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59" dirty="0" smtClean="0"/>
              <a:t>Adjust </a:t>
            </a:r>
            <a:r>
              <a:rPr lang="en-US" sz="3459" b="1" dirty="0" smtClean="0"/>
              <a:t>S </a:t>
            </a:r>
            <a:r>
              <a:rPr lang="en-US" sz="3459" dirty="0" smtClean="0"/>
              <a:t>to make an irreducible, stochastic matrix </a:t>
            </a:r>
            <a:r>
              <a:rPr lang="en-US" sz="3459" b="1" dirty="0" smtClean="0"/>
              <a:t>G</a:t>
            </a:r>
          </a:p>
          <a:p>
            <a:pPr marL="914400" lvl="1" indent="-514350"/>
            <a:r>
              <a:rPr lang="en-US" sz="3200" dirty="0" smtClean="0"/>
              <a:t>Add artificial links from every page to every other one</a:t>
            </a:r>
            <a:endParaRPr lang="en-US" sz="3200" b="1" dirty="0" smtClean="0"/>
          </a:p>
          <a:p>
            <a:pPr marL="914400" lvl="1" indent="-514350"/>
            <a:r>
              <a:rPr lang="en-US" sz="3200" b="1" dirty="0" smtClean="0"/>
              <a:t>G</a:t>
            </a:r>
            <a:r>
              <a:rPr lang="en-US" sz="3200" dirty="0" smtClean="0"/>
              <a:t>= α</a:t>
            </a:r>
            <a:r>
              <a:rPr lang="en-US" sz="3200" b="1" dirty="0" smtClean="0"/>
              <a:t>S</a:t>
            </a:r>
            <a:r>
              <a:rPr lang="en-US" sz="3200" dirty="0" smtClean="0"/>
              <a:t> + (1-α)</a:t>
            </a:r>
            <a:r>
              <a:rPr lang="en-US" sz="3200" b="1" dirty="0" smtClean="0"/>
              <a:t>E</a:t>
            </a:r>
            <a:endParaRPr lang="en-US" sz="3059" dirty="0" smtClean="0"/>
          </a:p>
          <a:p>
            <a:pPr marL="514350" indent="-514350">
              <a:buNone/>
            </a:pPr>
            <a:endParaRPr lang="en-US" sz="3459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459" dirty="0" smtClean="0">
                <a:sym typeface="Wingdings"/>
              </a:rPr>
              <a:t>Perform the Markov chain process to compute the final rank vector: </a:t>
            </a:r>
            <a:endParaRPr lang="en-US" sz="3459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5926564"/>
            <a:ext cx="3657600" cy="584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z</a:t>
            </a:r>
            <a:r>
              <a:rPr lang="en-US" sz="3200" baseline="-25000" dirty="0" smtClean="0">
                <a:solidFill>
                  <a:schemeClr val="tx1"/>
                </a:solidFill>
                <a:sym typeface="Wingdings"/>
              </a:rPr>
              <a:t>∞</a:t>
            </a:r>
            <a:r>
              <a:rPr lang="en-US" sz="3200" dirty="0" smtClean="0">
                <a:solidFill>
                  <a:schemeClr val="tx1"/>
                </a:solidFill>
              </a:rPr>
              <a:t> = </a:t>
            </a:r>
            <a:r>
              <a:rPr lang="en-US" sz="3200" dirty="0" err="1" smtClean="0">
                <a:solidFill>
                  <a:schemeClr val="tx1"/>
                </a:solidFill>
              </a:rPr>
              <a:t>lim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r>
              <a:rPr lang="en-US" sz="3200" baseline="-25000" dirty="0" err="1" smtClean="0">
                <a:solidFill>
                  <a:schemeClr val="tx1"/>
                </a:solidFill>
                <a:sym typeface="Wingdings"/>
              </a:rPr>
              <a:t></a:t>
            </a:r>
            <a:r>
              <a:rPr lang="en-US" sz="3200" baseline="-25000" dirty="0" smtClean="0">
                <a:solidFill>
                  <a:schemeClr val="tx1"/>
                </a:solidFill>
                <a:sym typeface="Wingdings"/>
              </a:rPr>
              <a:t>∞  </a:t>
            </a:r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z</a:t>
            </a:r>
            <a:r>
              <a:rPr lang="en-US" sz="3200" baseline="-25000" dirty="0" smtClean="0">
                <a:solidFill>
                  <a:schemeClr val="tx1"/>
                </a:solidFill>
                <a:sym typeface="Wingdings"/>
              </a:rPr>
              <a:t>0</a:t>
            </a:r>
            <a:r>
              <a:rPr lang="en-US" sz="3200" b="1" dirty="0" smtClean="0">
                <a:solidFill>
                  <a:schemeClr val="tx1"/>
                </a:solidFill>
                <a:sym typeface="Wingdings"/>
              </a:rPr>
              <a:t>G</a:t>
            </a:r>
            <a:r>
              <a:rPr lang="en-US" sz="3200" baseline="30000" dirty="0" smtClean="0">
                <a:solidFill>
                  <a:schemeClr val="tx1"/>
                </a:solidFill>
                <a:sym typeface="Wingdings"/>
              </a:rPr>
              <a:t>k</a:t>
            </a:r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3200" dirty="0" smtClean="0"/>
              <a:t>= </a:t>
            </a:r>
            <a:r>
              <a:rPr lang="en-US" sz="3200" b="1" dirty="0" err="1" smtClean="0"/>
              <a:t>π</a:t>
            </a:r>
            <a:r>
              <a:rPr lang="en-US" sz="3200" baseline="-25000" dirty="0" smtClean="0"/>
              <a:t> </a:t>
            </a:r>
            <a:endParaRPr lang="en-US" sz="3200" dirty="0" smtClean="0"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solidFill>
                  <a:schemeClr val="tx2"/>
                </a:solidFill>
              </a:rPr>
              <a:t>Construct the Internet Graph/Matrix (H)</a:t>
            </a:r>
            <a:endParaRPr lang="en-US" sz="3800" dirty="0"/>
          </a:p>
        </p:txBody>
      </p:sp>
      <p:pic>
        <p:nvPicPr>
          <p:cNvPr id="9" name="Picture 8" descr="Screen Shot 2014-04-15 at 7.45.4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65" y="1239552"/>
            <a:ext cx="4457865" cy="334339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733800" cy="292177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Each webpage is a node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directed edges represent hyperlinks between </a:t>
            </a:r>
            <a:r>
              <a:rPr lang="en-US" sz="2000" dirty="0" err="1" smtClean="0"/>
              <a:t>webpages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b="1" dirty="0" smtClean="0"/>
              <a:t>Out-degree </a:t>
            </a:r>
            <a:r>
              <a:rPr lang="en-US" sz="2000" dirty="0" smtClean="0"/>
              <a:t>= the number of links pointing out from a node</a:t>
            </a:r>
          </a:p>
          <a:p>
            <a:pPr lvl="1"/>
            <a:r>
              <a:rPr lang="en-US" sz="1600" dirty="0" smtClean="0"/>
              <a:t>e.g. Webpage 1 (P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 has a link to webpage 3, 4, and 5, so the 	  out-degree = 3</a:t>
            </a:r>
          </a:p>
        </p:txBody>
      </p:sp>
      <p:sp>
        <p:nvSpPr>
          <p:cNvPr id="19" name="Donut 18"/>
          <p:cNvSpPr/>
          <p:nvPr/>
        </p:nvSpPr>
        <p:spPr>
          <a:xfrm rot="20170333">
            <a:off x="6763799" y="2113582"/>
            <a:ext cx="1438876" cy="440878"/>
          </a:xfrm>
          <a:prstGeom prst="donut">
            <a:avLst>
              <a:gd name="adj" fmla="val 1105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 rot="1578672">
            <a:off x="7003107" y="3193280"/>
            <a:ext cx="1438876" cy="303399"/>
          </a:xfrm>
          <a:prstGeom prst="donut">
            <a:avLst>
              <a:gd name="adj" fmla="val 1105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 rot="19988903">
            <a:off x="5098009" y="3329193"/>
            <a:ext cx="1438876" cy="467687"/>
          </a:xfrm>
          <a:prstGeom prst="donut">
            <a:avLst>
              <a:gd name="adj" fmla="val 1105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 descr="Screen Shot 2014-04-15 at 7.45.5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133" y="4761036"/>
            <a:ext cx="4457865" cy="1826719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28600" y="4761036"/>
            <a:ext cx="4226865" cy="1523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there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link from page </a:t>
            </a:r>
            <a:r>
              <a:rPr lang="en-US" sz="2000" dirty="0" err="1" smtClean="0"/>
              <a:t>i</a:t>
            </a:r>
            <a:r>
              <a:rPr lang="en-US" sz="2000" dirty="0" smtClean="0"/>
              <a:t> to </a:t>
            </a:r>
            <a:r>
              <a:rPr lang="en-US" sz="2000" dirty="0" err="1" smtClean="0"/>
              <a:t>j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	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2000" b="1" i="0" u="none" strike="noStrike" kern="120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ij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1/(outdegree of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the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1" i="0" u="none" strike="noStrike" kern="1200" cap="none" spc="0" normalizeH="0" baseline="30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webpage)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/>
              <a:t>Else, </a:t>
            </a:r>
            <a:r>
              <a:rPr lang="en-US" sz="2000" b="1" dirty="0" err="1" smtClean="0"/>
              <a:t>H</a:t>
            </a:r>
            <a:r>
              <a:rPr lang="en-US" sz="2000" b="1" baseline="-25000" dirty="0" err="1" smtClean="0"/>
              <a:t>ij</a:t>
            </a:r>
            <a:r>
              <a:rPr lang="en-US" sz="2000" dirty="0" smtClean="0"/>
              <a:t> = 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 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lang="en-US" sz="1400" dirty="0" smtClean="0"/>
              <a:t>			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59077" y="6550223"/>
            <a:ext cx="2102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smtClean="0"/>
              <a:t>Images</a:t>
            </a:r>
            <a:r>
              <a:rPr lang="en-US" sz="1400" dirty="0" smtClean="0"/>
              <a:t>: </a:t>
            </a:r>
            <a:r>
              <a:rPr lang="en-US" sz="1400" i="1" dirty="0" err="1" smtClean="0"/>
              <a:t>Govan</a:t>
            </a:r>
            <a:r>
              <a:rPr lang="en-US" sz="1400" i="1" dirty="0" smtClean="0"/>
              <a:t> et al. 2008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Rank of a Web Page via Markov Chain</a:t>
            </a:r>
            <a:endParaRPr lang="en-US" dirty="0"/>
          </a:p>
        </p:txBody>
      </p:sp>
      <p:pic>
        <p:nvPicPr>
          <p:cNvPr id="4" name="Picture 3" descr="Screen Shot 2014-04-19 at 11.12.58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1219200"/>
            <a:ext cx="2322286" cy="1117600"/>
          </a:xfrm>
          <a:prstGeom prst="rect">
            <a:avLst/>
          </a:prstGeom>
        </p:spPr>
      </p:pic>
      <p:pic>
        <p:nvPicPr>
          <p:cNvPr id="5" name="Picture 4" descr="Screen Shot 2014-04-19 at 11.13.04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333" y="1219200"/>
            <a:ext cx="3014133" cy="1117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2447" y="4170402"/>
            <a:ext cx="416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 smtClean="0"/>
              <a:t>0</a:t>
            </a:r>
            <a:r>
              <a:rPr lang="en-US" dirty="0" smtClean="0"/>
              <a:t> = [ r</a:t>
            </a:r>
            <a:r>
              <a:rPr lang="en-US" baseline="-25000" dirty="0" smtClean="0"/>
              <a:t>0</a:t>
            </a:r>
            <a:r>
              <a:rPr lang="en-US" dirty="0" smtClean="0"/>
              <a:t>(P</a:t>
            </a:r>
            <a:r>
              <a:rPr lang="en-US" baseline="-25000" dirty="0" smtClean="0"/>
              <a:t>1</a:t>
            </a:r>
            <a:r>
              <a:rPr lang="en-US" dirty="0" smtClean="0"/>
              <a:t>)    r</a:t>
            </a:r>
            <a:r>
              <a:rPr lang="en-US" baseline="-25000" dirty="0" smtClean="0"/>
              <a:t>0</a:t>
            </a:r>
            <a:r>
              <a:rPr lang="en-US" dirty="0" smtClean="0"/>
              <a:t>(P</a:t>
            </a:r>
            <a:r>
              <a:rPr lang="en-US" baseline="-25000" dirty="0" smtClean="0"/>
              <a:t>2</a:t>
            </a:r>
            <a:r>
              <a:rPr lang="en-US" dirty="0" smtClean="0"/>
              <a:t>)    r</a:t>
            </a:r>
            <a:r>
              <a:rPr lang="en-US" baseline="-25000" dirty="0" smtClean="0"/>
              <a:t>0</a:t>
            </a:r>
            <a:r>
              <a:rPr lang="en-US" dirty="0" smtClean="0"/>
              <a:t>(P</a:t>
            </a:r>
            <a:r>
              <a:rPr lang="en-US" baseline="-25000" dirty="0" smtClean="0"/>
              <a:t>3</a:t>
            </a:r>
            <a:r>
              <a:rPr lang="en-US" dirty="0" smtClean="0"/>
              <a:t>)    r</a:t>
            </a:r>
            <a:r>
              <a:rPr lang="en-US" baseline="-25000" dirty="0" smtClean="0"/>
              <a:t>0</a:t>
            </a:r>
            <a:r>
              <a:rPr lang="en-US" dirty="0" smtClean="0"/>
              <a:t>(P</a:t>
            </a:r>
            <a:r>
              <a:rPr lang="en-US" baseline="-25000" dirty="0" smtClean="0"/>
              <a:t>4</a:t>
            </a:r>
            <a:r>
              <a:rPr lang="en-US" dirty="0" smtClean="0"/>
              <a:t>)    r</a:t>
            </a:r>
            <a:r>
              <a:rPr lang="en-US" baseline="-25000" dirty="0" smtClean="0"/>
              <a:t>0</a:t>
            </a:r>
            <a:r>
              <a:rPr lang="en-US" dirty="0" smtClean="0"/>
              <a:t>(P</a:t>
            </a:r>
            <a:r>
              <a:rPr lang="en-US" baseline="-25000" dirty="0" smtClean="0"/>
              <a:t>5</a:t>
            </a:r>
            <a:r>
              <a:rPr lang="en-US" dirty="0" smtClean="0"/>
              <a:t>) ]  </a:t>
            </a:r>
          </a:p>
          <a:p>
            <a:r>
              <a:rPr lang="en-US" dirty="0" smtClean="0"/>
              <a:t>     = [1/5   1/5  1/5   1/5  1/5]		      			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2447" y="5047565"/>
            <a:ext cx="467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 = [ r</a:t>
            </a:r>
            <a:r>
              <a:rPr lang="en-US" baseline="-25000" dirty="0" smtClean="0"/>
              <a:t>1</a:t>
            </a:r>
            <a:r>
              <a:rPr lang="en-US" dirty="0" smtClean="0"/>
              <a:t>(P</a:t>
            </a:r>
            <a:r>
              <a:rPr lang="en-US" baseline="-25000" dirty="0" smtClean="0"/>
              <a:t>1</a:t>
            </a:r>
            <a:r>
              <a:rPr lang="en-US" dirty="0" smtClean="0"/>
              <a:t>)    r</a:t>
            </a:r>
            <a:r>
              <a:rPr lang="en-US" baseline="-25000" dirty="0" smtClean="0"/>
              <a:t>1</a:t>
            </a:r>
            <a:r>
              <a:rPr lang="en-US" dirty="0" smtClean="0"/>
              <a:t>(P</a:t>
            </a:r>
            <a:r>
              <a:rPr lang="en-US" baseline="-25000" dirty="0" smtClean="0"/>
              <a:t>2</a:t>
            </a:r>
            <a:r>
              <a:rPr lang="en-US" dirty="0" smtClean="0"/>
              <a:t>)    r</a:t>
            </a:r>
            <a:r>
              <a:rPr lang="en-US" baseline="-25000" dirty="0" smtClean="0"/>
              <a:t>1</a:t>
            </a:r>
            <a:r>
              <a:rPr lang="en-US" dirty="0" smtClean="0"/>
              <a:t>(P</a:t>
            </a:r>
            <a:r>
              <a:rPr lang="en-US" baseline="-25000" dirty="0" smtClean="0"/>
              <a:t>3</a:t>
            </a:r>
            <a:r>
              <a:rPr lang="en-US" dirty="0" smtClean="0"/>
              <a:t>)    r</a:t>
            </a:r>
            <a:r>
              <a:rPr lang="en-US" baseline="-25000" dirty="0" smtClean="0"/>
              <a:t>1</a:t>
            </a:r>
            <a:r>
              <a:rPr lang="en-US" dirty="0" smtClean="0"/>
              <a:t>(P</a:t>
            </a:r>
            <a:r>
              <a:rPr lang="en-US" baseline="-25000" dirty="0" smtClean="0"/>
              <a:t>4</a:t>
            </a:r>
            <a:r>
              <a:rPr lang="en-US" dirty="0" smtClean="0"/>
              <a:t>)    r</a:t>
            </a:r>
            <a:r>
              <a:rPr lang="en-US" baseline="-25000" dirty="0" smtClean="0"/>
              <a:t>1</a:t>
            </a:r>
            <a:r>
              <a:rPr lang="en-US" dirty="0" smtClean="0"/>
              <a:t>(P</a:t>
            </a:r>
            <a:r>
              <a:rPr lang="en-US" baseline="-25000" dirty="0" smtClean="0"/>
              <a:t>5</a:t>
            </a:r>
            <a:r>
              <a:rPr lang="en-US" dirty="0" smtClean="0"/>
              <a:t>) ] </a:t>
            </a:r>
          </a:p>
          <a:p>
            <a:r>
              <a:rPr lang="en-US" dirty="0" smtClean="0"/>
              <a:t>     = [1/5   1/5  1/6   1/6  1/15]			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4170402"/>
            <a:ext cx="2438400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 smtClean="0"/>
              <a:t>0</a:t>
            </a:r>
            <a:r>
              <a:rPr lang="en-US" dirty="0" smtClean="0"/>
              <a:t> is our initial vector </a:t>
            </a:r>
            <a:r>
              <a:rPr lang="en-US" dirty="0" err="1" smtClean="0"/>
              <a:t>w</a:t>
            </a:r>
            <a:r>
              <a:rPr lang="en-US" dirty="0" smtClean="0"/>
              <a:t>/ each entry as the initial page rank of each site. In this case, every site is of equal importance at first (1/n).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95376" y="2336800"/>
            <a:ext cx="347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r(P</a:t>
            </a:r>
            <a:r>
              <a:rPr lang="en-US" dirty="0" smtClean="0"/>
              <a:t>) = rank of the webpage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P</a:t>
            </a:r>
            <a:r>
              <a:rPr lang="en-US" dirty="0" smtClean="0"/>
              <a:t> = set of all pages pointing to P</a:t>
            </a:r>
          </a:p>
          <a:p>
            <a:r>
              <a:rPr lang="en-US" dirty="0" smtClean="0"/>
              <a:t>Q = </a:t>
            </a:r>
            <a:r>
              <a:rPr lang="en-US" dirty="0" err="1" smtClean="0"/>
              <a:t>outdegree</a:t>
            </a:r>
            <a:r>
              <a:rPr lang="en-US" dirty="0" smtClean="0"/>
              <a:t> of webpage Q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2336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k+1</a:t>
            </a:r>
            <a:r>
              <a:rPr lang="en-US" dirty="0" smtClean="0"/>
              <a:t>(P) = rank of the webpage</a:t>
            </a:r>
          </a:p>
          <a:p>
            <a:r>
              <a:rPr lang="en-US" dirty="0" smtClean="0"/>
              <a:t>               after k+1 iterations 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5376" y="3537466"/>
            <a:ext cx="759142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can express our webpage rankings in a rank vector (</a:t>
            </a:r>
            <a:r>
              <a:rPr lang="en-US" sz="2400" dirty="0" err="1" smtClean="0"/>
              <a:t>z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2694945" y="5894551"/>
            <a:ext cx="40131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0400" y="5740063"/>
            <a:ext cx="204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(Keep iterating)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48400" y="6553994"/>
            <a:ext cx="2102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smtClean="0"/>
              <a:t>Images</a:t>
            </a:r>
            <a:r>
              <a:rPr lang="en-US" sz="1400" dirty="0" smtClean="0"/>
              <a:t>: </a:t>
            </a:r>
            <a:r>
              <a:rPr lang="en-US" sz="1400" i="1" dirty="0" err="1" smtClean="0"/>
              <a:t>Govan</a:t>
            </a:r>
            <a:r>
              <a:rPr lang="en-US" sz="1400" i="1" dirty="0" smtClean="0"/>
              <a:t> et al. 2008</a:t>
            </a:r>
            <a:endParaRPr lang="en-US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95376" y="6230828"/>
            <a:ext cx="501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</a:t>
            </a:r>
            <a:r>
              <a:rPr lang="en-US" baseline="-25000" dirty="0" smtClean="0">
                <a:sym typeface="Wingdings"/>
              </a:rPr>
              <a:t>∞</a:t>
            </a:r>
            <a:r>
              <a:rPr lang="en-US" dirty="0" smtClean="0"/>
              <a:t> = [ </a:t>
            </a:r>
            <a:r>
              <a:rPr lang="en-US" dirty="0" err="1" smtClean="0"/>
              <a:t>r</a:t>
            </a:r>
            <a:r>
              <a:rPr lang="en-US" baseline="-25000" dirty="0" smtClean="0">
                <a:sym typeface="Wingdings"/>
              </a:rPr>
              <a:t>∞ </a:t>
            </a:r>
            <a:r>
              <a:rPr lang="en-US" dirty="0" smtClean="0"/>
              <a:t>(P</a:t>
            </a:r>
            <a:r>
              <a:rPr lang="en-US" baseline="-25000" dirty="0" smtClean="0"/>
              <a:t>1</a:t>
            </a:r>
            <a:r>
              <a:rPr lang="en-US" dirty="0" smtClean="0"/>
              <a:t>)    </a:t>
            </a:r>
            <a:r>
              <a:rPr lang="en-US" dirty="0" err="1" smtClean="0"/>
              <a:t>r</a:t>
            </a:r>
            <a:r>
              <a:rPr lang="en-US" baseline="-25000" dirty="0" smtClean="0">
                <a:sym typeface="Wingdings"/>
              </a:rPr>
              <a:t>∞ </a:t>
            </a:r>
            <a:r>
              <a:rPr lang="en-US" dirty="0" smtClean="0"/>
              <a:t>(P</a:t>
            </a:r>
            <a:r>
              <a:rPr lang="en-US" baseline="-25000" dirty="0" smtClean="0"/>
              <a:t>2</a:t>
            </a:r>
            <a:r>
              <a:rPr lang="en-US" dirty="0" smtClean="0"/>
              <a:t>)    </a:t>
            </a:r>
            <a:r>
              <a:rPr lang="en-US" dirty="0" err="1" smtClean="0"/>
              <a:t>r</a:t>
            </a:r>
            <a:r>
              <a:rPr lang="en-US" baseline="-25000" dirty="0" smtClean="0">
                <a:sym typeface="Wingdings"/>
              </a:rPr>
              <a:t>∞ </a:t>
            </a:r>
            <a:r>
              <a:rPr lang="en-US" dirty="0" smtClean="0"/>
              <a:t>(P</a:t>
            </a:r>
            <a:r>
              <a:rPr lang="en-US" baseline="-25000" dirty="0" smtClean="0"/>
              <a:t>3</a:t>
            </a:r>
            <a:r>
              <a:rPr lang="en-US" dirty="0" smtClean="0"/>
              <a:t>)    </a:t>
            </a:r>
            <a:r>
              <a:rPr lang="en-US" dirty="0" err="1" smtClean="0"/>
              <a:t>r</a:t>
            </a:r>
            <a:r>
              <a:rPr lang="en-US" baseline="-25000" dirty="0" smtClean="0">
                <a:sym typeface="Wingdings"/>
              </a:rPr>
              <a:t>∞ </a:t>
            </a:r>
            <a:r>
              <a:rPr lang="en-US" dirty="0" smtClean="0"/>
              <a:t>(P</a:t>
            </a:r>
            <a:r>
              <a:rPr lang="en-US" baseline="-25000" dirty="0" smtClean="0"/>
              <a:t>4</a:t>
            </a:r>
            <a:r>
              <a:rPr lang="en-US" dirty="0" smtClean="0"/>
              <a:t>)    </a:t>
            </a:r>
            <a:r>
              <a:rPr lang="en-US" dirty="0" err="1" smtClean="0"/>
              <a:t>r</a:t>
            </a:r>
            <a:r>
              <a:rPr lang="en-US" baseline="-25000" dirty="0" smtClean="0">
                <a:sym typeface="Wingdings"/>
              </a:rPr>
              <a:t>∞ </a:t>
            </a:r>
            <a:r>
              <a:rPr lang="en-US" dirty="0" smtClean="0"/>
              <a:t>(P</a:t>
            </a:r>
            <a:r>
              <a:rPr lang="en-US" baseline="-25000" dirty="0" smtClean="0"/>
              <a:t>5</a:t>
            </a:r>
            <a:r>
              <a:rPr lang="en-US" dirty="0" smtClean="0"/>
              <a:t>) ] 	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Rank of a Web Page via Markov Chain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606511" y="3264298"/>
            <a:ext cx="4461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82447" y="1417638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we convert our original matrix </a:t>
            </a:r>
            <a:r>
              <a:rPr lang="en-US" b="1" dirty="0" smtClean="0"/>
              <a:t>H</a:t>
            </a:r>
            <a:r>
              <a:rPr lang="en-US" dirty="0" smtClean="0"/>
              <a:t> to an irreducible, stochastic matrix </a:t>
            </a:r>
            <a:r>
              <a:rPr lang="en-US" b="1" dirty="0" smtClean="0"/>
              <a:t>G</a:t>
            </a:r>
            <a:r>
              <a:rPr lang="en-US" dirty="0" smtClean="0"/>
              <a:t>, we can compute a Markov chain: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2447" y="3488175"/>
            <a:ext cx="4162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write the iterative procedure as:</a:t>
            </a:r>
          </a:p>
          <a:p>
            <a:r>
              <a:rPr lang="en-US" dirty="0" smtClean="0"/>
              <a:t>	</a:t>
            </a:r>
            <a:r>
              <a:rPr lang="en-US" sz="2400" dirty="0" smtClean="0"/>
              <a:t>z</a:t>
            </a:r>
            <a:r>
              <a:rPr lang="en-US" sz="2400" baseline="-25000" dirty="0" smtClean="0"/>
              <a:t>k+1</a:t>
            </a:r>
            <a:r>
              <a:rPr lang="en-US" sz="2400" dirty="0" smtClean="0"/>
              <a:t> = 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k</a:t>
            </a:r>
            <a:r>
              <a:rPr lang="en-US" sz="2400" b="1" dirty="0" err="1" smtClean="0"/>
              <a:t>G</a:t>
            </a:r>
            <a:r>
              <a:rPr lang="en-US" sz="2400" dirty="0" smtClean="0"/>
              <a:t>,</a:t>
            </a:r>
            <a:r>
              <a:rPr lang="en-US" sz="2400" b="1" dirty="0" smtClean="0"/>
              <a:t>		</a:t>
            </a:r>
            <a:r>
              <a:rPr lang="en-US" dirty="0" err="1" smtClean="0"/>
              <a:t>k</a:t>
            </a:r>
            <a:r>
              <a:rPr lang="en-US" dirty="0" smtClean="0"/>
              <a:t> = 0, 1, 2, …, ∞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82447" y="4331732"/>
            <a:ext cx="4162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equivalently:</a:t>
            </a:r>
          </a:p>
          <a:p>
            <a:r>
              <a:rPr lang="en-US" dirty="0" smtClean="0"/>
              <a:t>	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= z</a:t>
            </a:r>
            <a:r>
              <a:rPr lang="en-US" sz="2400" baseline="-25000" dirty="0" smtClean="0"/>
              <a:t>0</a:t>
            </a:r>
            <a:r>
              <a:rPr lang="en-US" sz="2400" b="1" dirty="0" smtClean="0"/>
              <a:t>G</a:t>
            </a:r>
            <a:r>
              <a:rPr lang="en-US" sz="2400" b="1" baseline="30000" dirty="0" smtClean="0"/>
              <a:t>k</a:t>
            </a:r>
            <a:r>
              <a:rPr lang="en-US" sz="2400" dirty="0" smtClean="0"/>
              <a:t>,</a:t>
            </a:r>
            <a:r>
              <a:rPr lang="en-US" sz="2400" b="1" dirty="0" smtClean="0"/>
              <a:t>		</a:t>
            </a:r>
            <a:r>
              <a:rPr lang="en-US" dirty="0" err="1" smtClean="0"/>
              <a:t>k</a:t>
            </a:r>
            <a:r>
              <a:rPr lang="en-US" dirty="0" smtClean="0"/>
              <a:t> = 0, 1, 2, 3, …, ∞ </a:t>
            </a:r>
            <a:endParaRPr lang="en-US" sz="2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052636" y="5673059"/>
            <a:ext cx="2895599" cy="584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3200" dirty="0" err="1" smtClean="0"/>
              <a:t>lim</a:t>
            </a:r>
            <a:r>
              <a:rPr lang="en-US" sz="3200" baseline="-25000" dirty="0" err="1" smtClean="0"/>
              <a:t>k</a:t>
            </a:r>
            <a:r>
              <a:rPr lang="en-US" sz="3200" baseline="-25000" dirty="0" err="1" smtClean="0">
                <a:sym typeface="Wingdings"/>
              </a:rPr>
              <a:t></a:t>
            </a:r>
            <a:r>
              <a:rPr lang="en-US" sz="3200" baseline="-25000" dirty="0" smtClean="0">
                <a:sym typeface="Wingdings"/>
              </a:rPr>
              <a:t> ∞  </a:t>
            </a:r>
            <a:r>
              <a:rPr lang="en-US" sz="3200" dirty="0" smtClean="0">
                <a:sym typeface="Wingdings"/>
              </a:rPr>
              <a:t>z</a:t>
            </a:r>
            <a:r>
              <a:rPr lang="en-US" sz="3200" baseline="-25000" dirty="0" smtClean="0">
                <a:sym typeface="Wingdings"/>
              </a:rPr>
              <a:t>0</a:t>
            </a:r>
            <a:r>
              <a:rPr lang="en-US" sz="3200" b="1" dirty="0" smtClean="0">
                <a:sym typeface="Wingdings"/>
              </a:rPr>
              <a:t>G</a:t>
            </a:r>
            <a:r>
              <a:rPr lang="en-US" sz="3200" baseline="30000" dirty="0" smtClean="0">
                <a:sym typeface="Wingdings"/>
              </a:rPr>
              <a:t>k</a:t>
            </a:r>
            <a:r>
              <a:rPr lang="en-US" sz="3200" dirty="0" smtClean="0">
                <a:sym typeface="Wingdings"/>
              </a:rPr>
              <a:t> = </a:t>
            </a:r>
            <a:r>
              <a:rPr lang="en-US" sz="3200" b="1" dirty="0" err="1" smtClean="0"/>
              <a:t>π</a:t>
            </a:r>
            <a:endParaRPr lang="en-US" sz="32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82447" y="5226783"/>
            <a:ext cx="516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eventually hope to find the </a:t>
            </a:r>
            <a:r>
              <a:rPr lang="en-US" b="1" dirty="0" smtClean="0"/>
              <a:t>final rank vector (</a:t>
            </a:r>
            <a:r>
              <a:rPr lang="en-US" b="1" dirty="0" err="1" smtClean="0"/>
              <a:t>π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92224" y="2157096"/>
            <a:ext cx="152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z</a:t>
            </a:r>
            <a:r>
              <a:rPr lang="en-US" sz="2400" baseline="-25000" dirty="0" smtClean="0"/>
              <a:t>0</a:t>
            </a:r>
            <a:r>
              <a:rPr lang="en-US" sz="2400" b="1" dirty="0" smtClean="0"/>
              <a:t>G</a:t>
            </a:r>
          </a:p>
          <a:p>
            <a:r>
              <a:rPr lang="en-US" sz="2400" dirty="0" smtClean="0"/>
              <a:t>z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z</a:t>
            </a:r>
            <a:r>
              <a:rPr lang="en-US" sz="2400" baseline="-25000" dirty="0" smtClean="0"/>
              <a:t>1</a:t>
            </a:r>
            <a:r>
              <a:rPr lang="en-US" sz="2400" b="1" dirty="0" smtClean="0"/>
              <a:t>G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59077" y="2888010"/>
            <a:ext cx="272772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H</a:t>
            </a:r>
            <a:r>
              <a:rPr lang="en-US" dirty="0" smtClean="0"/>
              <a:t> may not guarantee the existence and uniqueness of </a:t>
            </a:r>
            <a:r>
              <a:rPr lang="en-US" b="1" dirty="0" err="1" smtClean="0"/>
              <a:t>π</a:t>
            </a:r>
            <a:r>
              <a:rPr lang="en-US" dirty="0" smtClean="0"/>
              <a:t>, so we need to make adjustments to </a:t>
            </a:r>
            <a:r>
              <a:rPr lang="en-US" b="1" dirty="0" smtClean="0"/>
              <a:t>H</a:t>
            </a:r>
            <a:r>
              <a:rPr lang="en-US" dirty="0" smtClean="0"/>
              <a:t> (H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G)</a:t>
            </a:r>
            <a:endParaRPr lang="en-US" dirty="0" smtClean="0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5870467" y="4315450"/>
            <a:ext cx="999944" cy="8227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6248400" y="2063970"/>
            <a:ext cx="762000" cy="6792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4-04-15 at 9.05.1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040034"/>
            <a:ext cx="2971800" cy="2225741"/>
          </a:xfrm>
          <a:prstGeom prst="rect">
            <a:avLst/>
          </a:prstGeom>
        </p:spPr>
      </p:pic>
      <p:pic>
        <p:nvPicPr>
          <p:cNvPr id="14" name="Picture 13" descr="Screen Shot 2014-04-15 at 3.56.18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431782"/>
            <a:ext cx="3659776" cy="1124009"/>
          </a:xfrm>
          <a:prstGeom prst="rect">
            <a:avLst/>
          </a:prstGeom>
        </p:spPr>
      </p:pic>
      <p:pic>
        <p:nvPicPr>
          <p:cNvPr id="16" name="Picture 15" descr="Screen Shot 2014-04-15 at 9.05.03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2" y="4555791"/>
            <a:ext cx="5105403" cy="20494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5" name="Picture 14" descr="Screen Shot 2014-04-15 at 7.45.57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1296440"/>
            <a:ext cx="5105403" cy="209206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Internet Stochastic Matrix 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296440"/>
            <a:ext cx="3200400" cy="2891558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 smtClean="0"/>
              <a:t>(Right) Stochastic Matrix: </a:t>
            </a:r>
            <a:r>
              <a:rPr lang="en-US" sz="2000" dirty="0" smtClean="0"/>
              <a:t>Nonnegative entries </a:t>
            </a:r>
            <a:r>
              <a:rPr lang="en-US" sz="2000" dirty="0" err="1" smtClean="0"/>
              <a:t>w</a:t>
            </a:r>
            <a:r>
              <a:rPr lang="en-US" sz="2000" dirty="0" smtClean="0"/>
              <a:t>/ each row summing to 1</a:t>
            </a:r>
            <a:endParaRPr lang="en-US" sz="9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zero row in H corresponds to P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a dangling node             (a webpage with no links to other pages)</a:t>
            </a:r>
            <a:endParaRPr lang="en-US" sz="14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A simple adjustment is converting the zero row to a row with entries equal to 1/n</a:t>
            </a:r>
          </a:p>
          <a:p>
            <a:pPr lvl="1"/>
            <a:endParaRPr lang="en-US" sz="1200" dirty="0" smtClean="0"/>
          </a:p>
          <a:p>
            <a:endParaRPr lang="en-US" sz="2000" dirty="0"/>
          </a:p>
        </p:txBody>
      </p:sp>
      <p:sp>
        <p:nvSpPr>
          <p:cNvPr id="12" name="Frame 11"/>
          <p:cNvSpPr/>
          <p:nvPr/>
        </p:nvSpPr>
        <p:spPr>
          <a:xfrm>
            <a:off x="1600200" y="1828800"/>
            <a:ext cx="3126376" cy="228600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1371600" y="5067300"/>
            <a:ext cx="3354976" cy="381000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-37101" y="3926087"/>
            <a:ext cx="98861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15000" y="6082051"/>
            <a:ext cx="34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Artificially creating links from </a:t>
            </a:r>
          </a:p>
          <a:p>
            <a:pPr algn="ctr"/>
            <a:r>
              <a:rPr lang="en-US" sz="1400" dirty="0" smtClean="0"/>
              <a:t>the dangling node to every other page</a:t>
            </a:r>
          </a:p>
          <a:p>
            <a:pPr algn="ctr"/>
            <a:r>
              <a:rPr lang="en-US" sz="1400" dirty="0" smtClean="0"/>
              <a:t>(using the URL to type in a random address)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4763496" y="3926087"/>
            <a:ext cx="98861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71600" y="6550223"/>
            <a:ext cx="3099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smtClean="0"/>
              <a:t>Code</a:t>
            </a:r>
            <a:r>
              <a:rPr lang="en-US" sz="1400" dirty="0" smtClean="0"/>
              <a:t>: Kenny; </a:t>
            </a:r>
            <a:r>
              <a:rPr lang="en-US" sz="1400" u="sng" dirty="0" smtClean="0"/>
              <a:t>Images</a:t>
            </a:r>
            <a:r>
              <a:rPr lang="en-US" sz="1400" dirty="0" smtClean="0"/>
              <a:t>: </a:t>
            </a:r>
            <a:r>
              <a:rPr lang="en-US" sz="1400" i="1" dirty="0" err="1" smtClean="0"/>
              <a:t>Govan</a:t>
            </a:r>
            <a:r>
              <a:rPr lang="en-US" sz="1400" i="1" dirty="0" smtClean="0"/>
              <a:t> et al. 2008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Irreducible Stochastic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irreducible matrix</a:t>
            </a:r>
            <a:r>
              <a:rPr lang="en-US" dirty="0" smtClean="0"/>
              <a:t> represents a graph that is strongly connected, that is, every node is reachable from every other node </a:t>
            </a:r>
            <a:r>
              <a:rPr lang="en-US" sz="1400" i="1" dirty="0" smtClean="0"/>
              <a:t>(</a:t>
            </a:r>
            <a:r>
              <a:rPr lang="en-US" sz="1514" i="1" dirty="0" err="1" smtClean="0"/>
              <a:t>Govan</a:t>
            </a:r>
            <a:r>
              <a:rPr lang="en-US" sz="1514" i="1" dirty="0" smtClean="0"/>
              <a:t> et al. 2008)</a:t>
            </a:r>
            <a:endParaRPr lang="en-US" sz="1514" dirty="0"/>
          </a:p>
        </p:txBody>
      </p:sp>
      <p:pic>
        <p:nvPicPr>
          <p:cNvPr id="4" name="Picture 3" descr="Screen Shot 2014-04-15 at 7.45.4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781" y="3200399"/>
            <a:ext cx="4129619" cy="3097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5781" y="6128335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The original graph was </a:t>
            </a:r>
            <a:r>
              <a:rPr lang="en-US" sz="1600" b="1" dirty="0" smtClean="0">
                <a:solidFill>
                  <a:srgbClr val="FF0000"/>
                </a:solidFill>
              </a:rPr>
              <a:t>not</a:t>
            </a:r>
            <a:r>
              <a:rPr lang="en-US" sz="1600" b="1" dirty="0" smtClean="0"/>
              <a:t> strongly connected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650733"/>
            <a:ext cx="4038600" cy="26468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 </a:t>
            </a:r>
            <a:r>
              <a:rPr lang="en-US" sz="2000" u="sng" dirty="0" smtClean="0"/>
              <a:t>irreducible</a:t>
            </a:r>
            <a:r>
              <a:rPr lang="en-US" sz="2000" dirty="0" smtClean="0"/>
              <a:t>, </a:t>
            </a:r>
            <a:r>
              <a:rPr lang="en-US" sz="2000" u="sng" dirty="0" smtClean="0"/>
              <a:t>stochastic</a:t>
            </a:r>
            <a:r>
              <a:rPr lang="en-US" sz="2000" dirty="0" smtClean="0"/>
              <a:t> matrix is necessary because then by the </a:t>
            </a:r>
            <a:r>
              <a:rPr lang="en-US" sz="2000" b="1" dirty="0" err="1" smtClean="0">
                <a:solidFill>
                  <a:srgbClr val="FF0000"/>
                </a:solidFill>
              </a:rPr>
              <a:t>Perron-Frobenius</a:t>
            </a:r>
            <a:r>
              <a:rPr lang="en-US" sz="2000" b="1" dirty="0" smtClean="0">
                <a:solidFill>
                  <a:srgbClr val="FF0000"/>
                </a:solidFill>
              </a:rPr>
              <a:t> Theorem</a:t>
            </a:r>
            <a:r>
              <a:rPr lang="en-US" sz="2000" dirty="0" smtClean="0">
                <a:solidFill>
                  <a:srgbClr val="000000"/>
                </a:solidFill>
              </a:rPr>
              <a:t>,</a:t>
            </a:r>
            <a:r>
              <a:rPr lang="en-US" sz="2000" dirty="0" smtClean="0"/>
              <a:t> we insure the convergence of the iterative process </a:t>
            </a:r>
            <a:r>
              <a:rPr lang="en-US" sz="2000" dirty="0" err="1" smtClean="0">
                <a:sym typeface="Wingdings"/>
              </a:rPr>
              <a:t></a:t>
            </a:r>
            <a:r>
              <a:rPr lang="en-US" sz="2000" dirty="0" smtClean="0">
                <a:sym typeface="Wingdings"/>
              </a:rPr>
              <a:t> guarantees the </a:t>
            </a:r>
            <a:r>
              <a:rPr lang="en-US" sz="2000" dirty="0" smtClean="0"/>
              <a:t>existence of the final rank vector  </a:t>
            </a:r>
            <a:r>
              <a:rPr lang="en-US" sz="2000" b="1" dirty="0" err="1" smtClean="0"/>
              <a:t>π</a:t>
            </a:r>
            <a:endParaRPr lang="en-US" sz="2000" b="1" dirty="0" smtClean="0"/>
          </a:p>
          <a:p>
            <a:pPr marL="0" lvl="1" algn="ctr"/>
            <a:r>
              <a:rPr lang="en-US" sz="2800" dirty="0" smtClean="0">
                <a:sym typeface="Wingdings"/>
              </a:rPr>
              <a:t> </a:t>
            </a:r>
            <a:r>
              <a:rPr lang="en-US" sz="2800" dirty="0" err="1" smtClean="0">
                <a:sym typeface="Wingdings"/>
              </a:rPr>
              <a:t>z</a:t>
            </a:r>
            <a:r>
              <a:rPr lang="en-US" sz="2800" baseline="-25000" dirty="0" smtClean="0">
                <a:sym typeface="Wingdings"/>
              </a:rPr>
              <a:t>∞</a:t>
            </a:r>
            <a:r>
              <a:rPr lang="en-US" sz="2800" dirty="0" smtClean="0">
                <a:sym typeface="Wingdings"/>
              </a:rPr>
              <a:t> = </a:t>
            </a:r>
            <a:r>
              <a:rPr lang="en-US" sz="2800" dirty="0" err="1" smtClean="0"/>
              <a:t>lim</a:t>
            </a:r>
            <a:r>
              <a:rPr lang="en-US" sz="2800" baseline="-25000" dirty="0" err="1" smtClean="0"/>
              <a:t>k</a:t>
            </a:r>
            <a:r>
              <a:rPr lang="en-US" sz="2800" baseline="-25000" dirty="0" err="1" smtClean="0">
                <a:sym typeface="Wingdings"/>
              </a:rPr>
              <a:t></a:t>
            </a:r>
            <a:r>
              <a:rPr lang="en-US" sz="2400" baseline="-25000" dirty="0" smtClean="0">
                <a:sym typeface="Wingdings"/>
              </a:rPr>
              <a:t> </a:t>
            </a:r>
            <a:r>
              <a:rPr lang="en-US" sz="3600" baseline="-25000" dirty="0" smtClean="0">
                <a:sym typeface="Wingdings"/>
              </a:rPr>
              <a:t>∞</a:t>
            </a:r>
            <a:r>
              <a:rPr lang="en-US" sz="2400" baseline="-25000" dirty="0" smtClean="0">
                <a:sym typeface="Wingdings"/>
              </a:rPr>
              <a:t>  </a:t>
            </a:r>
            <a:r>
              <a:rPr lang="en-US" sz="2800" dirty="0" smtClean="0">
                <a:sym typeface="Wingdings"/>
              </a:rPr>
              <a:t>z</a:t>
            </a:r>
            <a:r>
              <a:rPr lang="en-US" sz="2800" baseline="-25000" dirty="0" smtClean="0">
                <a:sym typeface="Wingdings"/>
              </a:rPr>
              <a:t>0</a:t>
            </a:r>
            <a:r>
              <a:rPr lang="en-US" sz="2800" b="1" dirty="0" smtClean="0">
                <a:sym typeface="Wingdings"/>
              </a:rPr>
              <a:t>G</a:t>
            </a:r>
            <a:r>
              <a:rPr lang="en-US" sz="2800" baseline="30000" dirty="0" smtClean="0">
                <a:sym typeface="Wingdings"/>
              </a:rPr>
              <a:t>k</a:t>
            </a:r>
            <a:r>
              <a:rPr lang="en-US" sz="2800" dirty="0" smtClean="0">
                <a:sym typeface="Wingdings"/>
              </a:rPr>
              <a:t> = </a:t>
            </a:r>
            <a:r>
              <a:rPr lang="en-US" sz="2000" b="1" dirty="0" err="1" smtClean="0"/>
              <a:t>π</a:t>
            </a:r>
            <a:endParaRPr lang="en-US" sz="2000" dirty="0" smtClean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59077" y="6550223"/>
            <a:ext cx="2102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smtClean="0"/>
              <a:t>Images</a:t>
            </a:r>
            <a:r>
              <a:rPr lang="en-US" sz="1400" dirty="0" smtClean="0"/>
              <a:t>: </a:t>
            </a:r>
            <a:r>
              <a:rPr lang="en-US" sz="1400" i="1" dirty="0" err="1" smtClean="0"/>
              <a:t>Govan</a:t>
            </a:r>
            <a:r>
              <a:rPr lang="en-US" sz="1400" i="1" dirty="0" smtClean="0"/>
              <a:t> et al. 2008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Irreducible Stochastic Matrix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17638"/>
            <a:ext cx="8229600" cy="147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make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irreducible,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 artificial links from every page to every other page by adding a new </a:t>
            </a:r>
            <a:r>
              <a:rPr lang="en-US" sz="2000" dirty="0" smtClean="0"/>
              <a:t>matrix </a:t>
            </a:r>
            <a:r>
              <a:rPr lang="en-US" sz="2000" b="1" dirty="0" smtClean="0"/>
              <a:t>E</a:t>
            </a:r>
            <a:r>
              <a:rPr lang="en-US" sz="2000" dirty="0" smtClean="0"/>
              <a:t> of all 1/n to </a:t>
            </a:r>
            <a:r>
              <a:rPr lang="en-US" sz="2000" b="1" dirty="0" smtClean="0"/>
              <a:t>S</a:t>
            </a:r>
            <a:r>
              <a:rPr lang="en-US" sz="2000" dirty="0" smtClean="0"/>
              <a:t>						        (i.e. the ability to type any possible random webpage URL)</a:t>
            </a:r>
          </a:p>
          <a:p>
            <a:pPr marL="342900" lvl="0" indent="-342900">
              <a:spcBef>
                <a:spcPct val="20000"/>
              </a:spcBef>
            </a:pPr>
            <a:endParaRPr lang="en-US" sz="2000" b="1" baseline="30000" dirty="0" smtClean="0"/>
          </a:p>
        </p:txBody>
      </p:sp>
      <p:pic>
        <p:nvPicPr>
          <p:cNvPr id="9" name="Picture 8" descr="Screen Shot 2014-04-15 at 11.19.1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90800"/>
            <a:ext cx="6705600" cy="218134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1" y="4772140"/>
            <a:ext cx="4114800" cy="1828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E</a:t>
            </a:r>
            <a:r>
              <a:rPr lang="en-US" dirty="0" smtClean="0"/>
              <a:t> = </a:t>
            </a:r>
            <a:r>
              <a:rPr lang="en-US" dirty="0" err="1" smtClean="0"/>
              <a:t>e</a:t>
            </a:r>
            <a:r>
              <a:rPr lang="en-US" b="1" dirty="0" err="1" smtClean="0"/>
              <a:t>v</a:t>
            </a:r>
            <a:r>
              <a:rPr lang="en-US" b="1" baseline="30000" dirty="0" err="1" smtClean="0"/>
              <a:t>T</a:t>
            </a:r>
            <a:endParaRPr lang="en-US" b="1" baseline="30000" dirty="0" smtClean="0"/>
          </a:p>
          <a:p>
            <a:pPr lvl="1"/>
            <a:r>
              <a:rPr lang="en-US" b="1" dirty="0" err="1" smtClean="0"/>
              <a:t>e</a:t>
            </a:r>
            <a:r>
              <a:rPr lang="en-US" b="1" dirty="0" smtClean="0"/>
              <a:t> </a:t>
            </a:r>
            <a:r>
              <a:rPr lang="en-US" dirty="0" smtClean="0"/>
              <a:t>= column of all ones</a:t>
            </a:r>
          </a:p>
          <a:p>
            <a:pPr lvl="1"/>
            <a:r>
              <a:rPr lang="en-US" b="1" dirty="0" err="1" smtClean="0"/>
              <a:t>v</a:t>
            </a:r>
            <a:r>
              <a:rPr lang="en-US" b="1" dirty="0" smtClean="0"/>
              <a:t> </a:t>
            </a:r>
            <a:r>
              <a:rPr lang="en-US" dirty="0" smtClean="0"/>
              <a:t>= personalization vector [0.2  0.2  0.2  0.2  0.2]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1" y="4772140"/>
            <a:ext cx="43434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noProof="0" dirty="0" smtClean="0"/>
              <a:t>But </a:t>
            </a:r>
            <a:r>
              <a:rPr lang="en-US" sz="2400" b="1" noProof="0" dirty="0" smtClean="0"/>
              <a:t>now </a:t>
            </a:r>
            <a:r>
              <a:rPr lang="en-US" sz="2400" b="1" dirty="0" smtClean="0"/>
              <a:t>S+E is not stochastic </a:t>
            </a:r>
            <a:r>
              <a:rPr lang="en-US" sz="2400" dirty="0" smtClean="0"/>
              <a:t>(sum of each row is not 1), so we need to adjust again...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9077" y="6550223"/>
            <a:ext cx="2102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smtClean="0"/>
              <a:t>Images</a:t>
            </a:r>
            <a:r>
              <a:rPr lang="en-US" sz="1400" dirty="0" smtClean="0"/>
              <a:t>: </a:t>
            </a:r>
            <a:r>
              <a:rPr lang="en-US" sz="1400" i="1" dirty="0" err="1" smtClean="0"/>
              <a:t>Govan</a:t>
            </a:r>
            <a:r>
              <a:rPr lang="en-US" sz="1400" i="1" dirty="0" smtClean="0"/>
              <a:t> et al. 2008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Google Matrix (G)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17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an </a:t>
            </a:r>
            <a:r>
              <a:rPr lang="en-US" sz="2400" dirty="0" smtClean="0"/>
              <a:t>irreducible, stochastic matrix </a:t>
            </a:r>
            <a:r>
              <a:rPr lang="en-US" sz="2400" b="1" dirty="0" smtClean="0"/>
              <a:t>G </a:t>
            </a:r>
            <a:r>
              <a:rPr lang="en-US" sz="2400" dirty="0" smtClean="0"/>
              <a:t> from S+E by adjusting it:</a:t>
            </a:r>
            <a:r>
              <a:rPr lang="en-US" sz="2400" b="1" dirty="0" smtClean="0"/>
              <a:t> </a:t>
            </a:r>
            <a:endParaRPr lang="en-US" sz="2400" dirty="0" smtClean="0"/>
          </a:p>
          <a:p>
            <a:pPr marL="342900" lvl="0" indent="-342900">
              <a:spcBef>
                <a:spcPct val="20000"/>
              </a:spcBef>
            </a:pPr>
            <a:endParaRPr lang="en-US" sz="2000" b="1" baseline="30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438400" y="1838562"/>
            <a:ext cx="487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</a:t>
            </a:r>
            <a:r>
              <a:rPr lang="en-US" sz="3200" dirty="0" smtClean="0"/>
              <a:t>= α</a:t>
            </a:r>
            <a:r>
              <a:rPr lang="en-US" sz="3200" b="1" dirty="0" smtClean="0"/>
              <a:t>S</a:t>
            </a:r>
            <a:r>
              <a:rPr lang="en-US" sz="3200" dirty="0" smtClean="0"/>
              <a:t> + (1-α)</a:t>
            </a:r>
            <a:r>
              <a:rPr lang="en-US" sz="3200" b="1" dirty="0" smtClean="0"/>
              <a:t>E</a:t>
            </a:r>
            <a:r>
              <a:rPr lang="en-US" sz="3200" dirty="0" smtClean="0"/>
              <a:t>, </a:t>
            </a:r>
            <a:r>
              <a:rPr lang="en-US" sz="2000" dirty="0" smtClean="0"/>
              <a:t>where </a:t>
            </a:r>
            <a:r>
              <a:rPr lang="en-US" sz="2000" dirty="0" err="1" smtClean="0"/>
              <a:t>α</a:t>
            </a:r>
            <a:r>
              <a:rPr lang="en-US" sz="2000" dirty="0" smtClean="0"/>
              <a:t> </a:t>
            </a:r>
            <a:r>
              <a:rPr lang="en-US" sz="2000" dirty="0" err="1" smtClean="0"/>
              <a:t>ε</a:t>
            </a:r>
            <a:r>
              <a:rPr lang="en-US" sz="2000" dirty="0" smtClean="0"/>
              <a:t> (0,1) </a:t>
            </a:r>
            <a:endParaRPr lang="en-US" sz="2000" b="1" dirty="0" smtClean="0"/>
          </a:p>
          <a:p>
            <a:endParaRPr lang="en-US" dirty="0"/>
          </a:p>
        </p:txBody>
      </p:sp>
      <p:pic>
        <p:nvPicPr>
          <p:cNvPr id="15" name="Picture 14" descr="Screen Shot 2014-04-16 at 12.01.4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00336"/>
            <a:ext cx="7423584" cy="156686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66800" y="4495800"/>
            <a:ext cx="72390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 can think of </a:t>
            </a:r>
            <a:r>
              <a:rPr lang="en-US" sz="2000" b="1" dirty="0" err="1" smtClean="0"/>
              <a:t>α</a:t>
            </a:r>
            <a:r>
              <a:rPr lang="en-US" sz="2000" dirty="0" smtClean="0"/>
              <a:t> = 0.85 as following the hyperlink structure 85% of the time and “teleporting” 15% of the time 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276600" y="5562600"/>
            <a:ext cx="5410200" cy="818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800" dirty="0" err="1" smtClean="0"/>
              <a:t>lim</a:t>
            </a:r>
            <a:r>
              <a:rPr lang="en-US" sz="2800" baseline="-25000" dirty="0" err="1" smtClean="0"/>
              <a:t>k</a:t>
            </a:r>
            <a:r>
              <a:rPr lang="en-US" sz="2800" baseline="-25000" dirty="0" err="1" smtClean="0">
                <a:sym typeface="Wingdings"/>
              </a:rPr>
              <a:t></a:t>
            </a:r>
            <a:r>
              <a:rPr lang="en-US" sz="2400" baseline="-25000" dirty="0" smtClean="0">
                <a:sym typeface="Wingdings"/>
              </a:rPr>
              <a:t> </a:t>
            </a:r>
            <a:r>
              <a:rPr lang="en-US" sz="3600" baseline="-25000" dirty="0" smtClean="0">
                <a:sym typeface="Wingdings"/>
              </a:rPr>
              <a:t>∞</a:t>
            </a:r>
            <a:r>
              <a:rPr lang="en-US" sz="2400" baseline="-25000" dirty="0" smtClean="0">
                <a:sym typeface="Wingdings"/>
              </a:rPr>
              <a:t>  </a:t>
            </a:r>
            <a:r>
              <a:rPr lang="en-US" sz="2800" dirty="0" smtClean="0">
                <a:sym typeface="Wingdings"/>
              </a:rPr>
              <a:t>z</a:t>
            </a:r>
            <a:r>
              <a:rPr lang="en-US" sz="2800" baseline="-25000" dirty="0" smtClean="0">
                <a:sym typeface="Wingdings"/>
              </a:rPr>
              <a:t>0</a:t>
            </a:r>
            <a:r>
              <a:rPr lang="en-US" sz="2800" b="1" dirty="0" smtClean="0">
                <a:sym typeface="Wingdings"/>
              </a:rPr>
              <a:t>G</a:t>
            </a:r>
            <a:r>
              <a:rPr lang="en-US" sz="2800" baseline="30000" dirty="0" smtClean="0">
                <a:sym typeface="Wingdings"/>
              </a:rPr>
              <a:t>k</a:t>
            </a:r>
            <a:r>
              <a:rPr lang="en-US" sz="2800" dirty="0" smtClean="0">
                <a:sym typeface="Wingdings"/>
              </a:rPr>
              <a:t> = </a:t>
            </a:r>
            <a:r>
              <a:rPr lang="en-US" sz="2800" b="1" dirty="0" err="1" smtClean="0"/>
              <a:t>π</a:t>
            </a:r>
            <a:endParaRPr lang="en-US" sz="2800" b="1" dirty="0" smtClean="0"/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1600" dirty="0" smtClean="0"/>
              <a:t>(where the </a:t>
            </a:r>
            <a:r>
              <a:rPr lang="en-US" sz="1600" dirty="0" err="1" smtClean="0"/>
              <a:t>i</a:t>
            </a:r>
            <a:r>
              <a:rPr lang="en-US" sz="1600" baseline="30000" dirty="0" err="1" smtClean="0"/>
              <a:t>th</a:t>
            </a:r>
            <a:r>
              <a:rPr lang="en-US" sz="1600" dirty="0" smtClean="0"/>
              <a:t> entry of </a:t>
            </a:r>
            <a:r>
              <a:rPr lang="en-US" sz="1600" dirty="0" err="1" smtClean="0"/>
              <a:t>π</a:t>
            </a:r>
            <a:r>
              <a:rPr lang="en-US" sz="1600" dirty="0" smtClean="0"/>
              <a:t> is the </a:t>
            </a:r>
            <a:r>
              <a:rPr lang="en-US" sz="1600" dirty="0" err="1" smtClean="0"/>
              <a:t>PageRank</a:t>
            </a:r>
            <a:r>
              <a:rPr lang="en-US" sz="1600" dirty="0" smtClean="0"/>
              <a:t> of webpage P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55626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Now we want to solve: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959077" y="6550223"/>
            <a:ext cx="2102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smtClean="0"/>
              <a:t>Images</a:t>
            </a:r>
            <a:r>
              <a:rPr lang="en-US" sz="1400" dirty="0" smtClean="0"/>
              <a:t>: </a:t>
            </a:r>
            <a:r>
              <a:rPr lang="en-US" sz="1400" i="1" dirty="0" err="1" smtClean="0"/>
              <a:t>Govan</a:t>
            </a:r>
            <a:r>
              <a:rPr lang="en-US" sz="1400" i="1" dirty="0" smtClean="0"/>
              <a:t> et al. 2008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Perron-Frobenius</a:t>
            </a:r>
            <a:r>
              <a:rPr lang="en-US" b="1" dirty="0" smtClean="0">
                <a:solidFill>
                  <a:schemeClr val="tx2"/>
                </a:solidFill>
              </a:rPr>
              <a:t> Theorem (PFT)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Any irreducible, (</a:t>
            </a:r>
            <a:r>
              <a:rPr lang="en-US" dirty="0" err="1" smtClean="0"/>
              <a:t>aperiodic</a:t>
            </a:r>
            <a:r>
              <a:rPr lang="en-US" dirty="0" smtClean="0"/>
              <a:t>), stochastic matrix G has an </a:t>
            </a:r>
            <a:r>
              <a:rPr lang="en-US" dirty="0" err="1" smtClean="0"/>
              <a:t>eigenvalue</a:t>
            </a:r>
            <a:r>
              <a:rPr lang="en-US" dirty="0" smtClean="0"/>
              <a:t> |λ</a:t>
            </a:r>
            <a:r>
              <a:rPr lang="en-US" baseline="-25000" dirty="0" smtClean="0"/>
              <a:t>1</a:t>
            </a:r>
            <a:r>
              <a:rPr lang="en-US" dirty="0" smtClean="0"/>
              <a:t>| = 1. Moreover, all other </a:t>
            </a:r>
            <a:r>
              <a:rPr lang="en-US" dirty="0" err="1" smtClean="0"/>
              <a:t>eigenvalues</a:t>
            </a:r>
            <a:r>
              <a:rPr lang="en-US" dirty="0" smtClean="0"/>
              <a:t> </a:t>
            </a:r>
            <a:r>
              <a:rPr lang="en-US" dirty="0" err="1" smtClean="0"/>
              <a:t>λ</a:t>
            </a:r>
            <a:r>
              <a:rPr lang="en-US" baseline="-25000" dirty="0" err="1" smtClean="0"/>
              <a:t>i</a:t>
            </a:r>
            <a:r>
              <a:rPr lang="en-US" dirty="0" smtClean="0"/>
              <a:t> of G satisfy |</a:t>
            </a:r>
            <a:r>
              <a:rPr lang="en-US" dirty="0" err="1" smtClean="0"/>
              <a:t>λ</a:t>
            </a:r>
            <a:r>
              <a:rPr lang="en-US" baseline="-25000" dirty="0" err="1" smtClean="0"/>
              <a:t>i</a:t>
            </a:r>
            <a:r>
              <a:rPr lang="en-US" dirty="0" smtClean="0"/>
              <a:t>| &lt; 1.</a:t>
            </a:r>
          </a:p>
          <a:p>
            <a:pPr lvl="1"/>
            <a:r>
              <a:rPr lang="en-US" dirty="0" smtClean="0"/>
              <a:t>i.e. |λ</a:t>
            </a:r>
            <a:r>
              <a:rPr lang="en-US" baseline="-25000" dirty="0" smtClean="0"/>
              <a:t>1</a:t>
            </a:r>
            <a:r>
              <a:rPr lang="en-US" dirty="0" smtClean="0"/>
              <a:t>|</a:t>
            </a:r>
            <a:r>
              <a:rPr lang="en-US" baseline="-25000" dirty="0" smtClean="0"/>
              <a:t> </a:t>
            </a:r>
            <a:r>
              <a:rPr lang="en-US" dirty="0" smtClean="0"/>
              <a:t>= 1</a:t>
            </a:r>
            <a:r>
              <a:rPr lang="en-US" baseline="-25000" dirty="0" smtClean="0"/>
              <a:t> </a:t>
            </a:r>
            <a:r>
              <a:rPr lang="en-US" dirty="0" smtClean="0"/>
              <a:t>&gt; |</a:t>
            </a:r>
            <a:r>
              <a:rPr lang="en-US" dirty="0" err="1" smtClean="0"/>
              <a:t>λ</a:t>
            </a:r>
            <a:r>
              <a:rPr lang="en-US" baseline="-25000" dirty="0" err="1" smtClean="0"/>
              <a:t>i</a:t>
            </a:r>
            <a:r>
              <a:rPr lang="en-US" dirty="0" smtClean="0"/>
              <a:t>| for </a:t>
            </a:r>
            <a:r>
              <a:rPr lang="en-US" dirty="0" err="1" smtClean="0"/>
              <a:t>i</a:t>
            </a:r>
            <a:r>
              <a:rPr lang="en-US" dirty="0" smtClean="0"/>
              <a:t> = 2, … , </a:t>
            </a:r>
            <a:r>
              <a:rPr lang="en-US" dirty="0" err="1" smtClean="0"/>
              <a:t>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11"/>
          <p:cNvSpPr txBox="1">
            <a:spLocks/>
          </p:cNvSpPr>
          <p:nvPr/>
        </p:nvSpPr>
        <p:spPr>
          <a:xfrm>
            <a:off x="457200" y="4495800"/>
            <a:ext cx="8229600" cy="1630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following limit exists and is unique according to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PFT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  <a:r>
              <a:rPr kumimoji="0" lang="en-US" sz="345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459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lim</a:t>
            </a:r>
            <a:r>
              <a:rPr kumimoji="0" lang="en-US" sz="3459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3459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kumimoji="0" lang="en-US" sz="3459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 ∞  </a:t>
            </a:r>
            <a:r>
              <a:rPr kumimoji="0" lang="en-US" sz="345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z</a:t>
            </a:r>
            <a:r>
              <a:rPr kumimoji="0" lang="en-US" sz="3459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0</a:t>
            </a:r>
            <a:r>
              <a:rPr kumimoji="0" lang="en-US" sz="3459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G</a:t>
            </a:r>
            <a:r>
              <a:rPr kumimoji="0" lang="en-US" sz="3459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k</a:t>
            </a:r>
            <a:r>
              <a:rPr kumimoji="0" lang="en-US" sz="345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 = </a:t>
            </a:r>
            <a:r>
              <a:rPr kumimoji="0" lang="en-US" sz="3459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endParaRPr kumimoji="0" lang="en-US" sz="3459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         </a:t>
            </a:r>
            <a:r>
              <a:rPr kumimoji="0" lang="en-US" sz="173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(where the </a:t>
            </a:r>
            <a:r>
              <a:rPr kumimoji="0" lang="en-US" sz="173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73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173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entry of </a:t>
            </a:r>
            <a:r>
              <a:rPr kumimoji="0" lang="en-US" sz="173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sz="173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</a:t>
            </a:r>
            <a:r>
              <a:rPr kumimoji="0" lang="en-US" sz="173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PageRank</a:t>
            </a:r>
            <a:r>
              <a:rPr kumimoji="0" lang="en-US" sz="173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webpage P</a:t>
            </a:r>
            <a:r>
              <a:rPr kumimoji="0" lang="en-US" sz="173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73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About Me, Why I am Interested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43840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I have always enjoyed playing and watching sports, although I am not necessarily good at any particular one. I very frequently visit ESPN and other sports websites to keep updated. Math is a hard subject, so I wanted to focus on a topic that conceptually makes sense to me.</a:t>
            </a:r>
          </a:p>
          <a:p>
            <a:pPr marL="342900" lvl="1" indent="-342900">
              <a:buNone/>
            </a:pPr>
            <a:endParaRPr lang="en-US" sz="1600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u="sng" dirty="0" smtClean="0"/>
              <a:t>Post-graduation plans</a:t>
            </a:r>
            <a:r>
              <a:rPr lang="en-US" sz="2400" dirty="0" smtClean="0"/>
              <a:t>: medical school in the fall (Mount Sinai)</a:t>
            </a:r>
          </a:p>
          <a:p>
            <a:pPr marL="342900" lvl="1" indent="-342900">
              <a:buFont typeface="Arial"/>
              <a:buChar char="•"/>
            </a:pPr>
            <a:endParaRPr lang="en-US" sz="2400" dirty="0" smtClean="0"/>
          </a:p>
          <a:p>
            <a:endParaRPr lang="en-US" dirty="0"/>
          </a:p>
        </p:txBody>
      </p:sp>
      <p:pic>
        <p:nvPicPr>
          <p:cNvPr id="7" name="Picture 6" descr="reminder-many-fantasies-not-sports-ecard-someecard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362994"/>
            <a:ext cx="4114800" cy="229460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581400" y="6550223"/>
            <a:ext cx="2052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smtClean="0"/>
              <a:t>Images</a:t>
            </a:r>
            <a:r>
              <a:rPr lang="en-US" sz="1400" dirty="0" smtClean="0"/>
              <a:t>: </a:t>
            </a:r>
            <a:r>
              <a:rPr lang="en-US" sz="1400" i="1" dirty="0" err="1" smtClean="0"/>
              <a:t>Someecards.com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Use PFT to Solve </a:t>
            </a:r>
            <a:r>
              <a:rPr lang="en-US" b="1" dirty="0" err="1" smtClean="0">
                <a:solidFill>
                  <a:schemeClr val="tx2"/>
                </a:solidFill>
              </a:rPr>
              <a:t>lim</a:t>
            </a:r>
            <a:r>
              <a:rPr lang="en-US" b="1" baseline="-25000" dirty="0" err="1" smtClean="0">
                <a:solidFill>
                  <a:schemeClr val="tx2"/>
                </a:solidFill>
              </a:rPr>
              <a:t>k</a:t>
            </a:r>
            <a:r>
              <a:rPr lang="en-US" b="1" baseline="-25000" dirty="0" err="1" smtClean="0">
                <a:solidFill>
                  <a:schemeClr val="tx2"/>
                </a:solidFill>
                <a:sym typeface="Wingdings"/>
              </a:rPr>
              <a:t></a:t>
            </a:r>
            <a:r>
              <a:rPr lang="en-US" b="1" baseline="-25000" dirty="0" smtClean="0">
                <a:solidFill>
                  <a:schemeClr val="tx2"/>
                </a:solidFill>
                <a:sym typeface="Wingdings"/>
              </a:rPr>
              <a:t>∞</a:t>
            </a:r>
            <a:r>
              <a:rPr lang="en-US" b="1" dirty="0" smtClean="0">
                <a:solidFill>
                  <a:schemeClr val="tx2"/>
                </a:solidFill>
                <a:sym typeface="Wingdings"/>
              </a:rPr>
              <a:t> z</a:t>
            </a:r>
            <a:r>
              <a:rPr lang="en-US" b="1" baseline="-25000" dirty="0" smtClean="0">
                <a:solidFill>
                  <a:schemeClr val="tx2"/>
                </a:solidFill>
                <a:sym typeface="Wingdings"/>
              </a:rPr>
              <a:t>0</a:t>
            </a:r>
            <a:r>
              <a:rPr lang="en-US" b="1" dirty="0" smtClean="0">
                <a:solidFill>
                  <a:schemeClr val="tx2"/>
                </a:solidFill>
                <a:sym typeface="Wingdings"/>
              </a:rPr>
              <a:t>G</a:t>
            </a:r>
            <a:r>
              <a:rPr lang="en-US" b="1" baseline="30000" dirty="0" smtClean="0">
                <a:solidFill>
                  <a:schemeClr val="tx2"/>
                </a:solidFill>
                <a:sym typeface="Wingdings"/>
              </a:rPr>
              <a:t>k</a:t>
            </a:r>
            <a:r>
              <a:rPr lang="en-US" b="1" dirty="0" smtClean="0">
                <a:solidFill>
                  <a:schemeClr val="tx2"/>
                </a:solidFill>
                <a:sym typeface="Wingdings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sym typeface="Wingdings"/>
              </a:rPr>
              <a:t>π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417638"/>
            <a:ext cx="72390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</a:t>
            </a:r>
            <a:r>
              <a:rPr lang="en-US" b="1" dirty="0" smtClean="0"/>
              <a:t>V</a:t>
            </a:r>
            <a:r>
              <a:rPr lang="en-US" dirty="0" smtClean="0"/>
              <a:t> = [</a:t>
            </a:r>
            <a:r>
              <a:rPr lang="en-US" b="1" dirty="0" smtClean="0"/>
              <a:t>v</a:t>
            </a:r>
            <a:r>
              <a:rPr lang="en-US" b="1" baseline="-25000" dirty="0" smtClean="0"/>
              <a:t>1</a:t>
            </a:r>
            <a:r>
              <a:rPr lang="en-US" b="1" dirty="0" smtClean="0"/>
              <a:t> </a:t>
            </a:r>
            <a:r>
              <a:rPr lang="en-US" dirty="0" smtClean="0"/>
              <a:t>…</a:t>
            </a:r>
            <a:r>
              <a:rPr lang="en-US" b="1" dirty="0" smtClean="0"/>
              <a:t> 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n</a:t>
            </a:r>
            <a:r>
              <a:rPr lang="en-US" dirty="0" smtClean="0"/>
              <a:t>], where v</a:t>
            </a:r>
            <a:r>
              <a:rPr lang="en-US" baseline="-25000" dirty="0" smtClean="0"/>
              <a:t>i</a:t>
            </a:r>
            <a:r>
              <a:rPr lang="en-US" dirty="0" smtClean="0"/>
              <a:t> = eigenvectors of G</a:t>
            </a:r>
            <a:r>
              <a:rPr lang="en-US" baseline="30000" dirty="0" smtClean="0"/>
              <a:t>T</a:t>
            </a:r>
          </a:p>
          <a:p>
            <a:r>
              <a:rPr lang="en-US" b="1" dirty="0" smtClean="0"/>
              <a:t>z</a:t>
            </a:r>
            <a:r>
              <a:rPr lang="en-US" b="1" baseline="-25000" dirty="0" smtClean="0"/>
              <a:t>0</a:t>
            </a:r>
            <a:r>
              <a:rPr lang="en-US" baseline="30000" dirty="0" smtClean="0"/>
              <a:t>T </a:t>
            </a:r>
            <a:r>
              <a:rPr lang="en-US" dirty="0" smtClean="0"/>
              <a:t> = </a:t>
            </a:r>
            <a:r>
              <a:rPr lang="en-US" b="1" dirty="0" err="1" smtClean="0"/>
              <a:t>V</a:t>
            </a:r>
            <a:r>
              <a:rPr lang="en-US" dirty="0" err="1" smtClean="0"/>
              <a:t>c</a:t>
            </a:r>
            <a:r>
              <a:rPr lang="en-US" dirty="0" smtClean="0"/>
              <a:t>, where </a:t>
            </a:r>
            <a:r>
              <a:rPr lang="en-US" dirty="0" err="1" smtClean="0"/>
              <a:t>c</a:t>
            </a:r>
            <a:r>
              <a:rPr lang="en-US" dirty="0" smtClean="0"/>
              <a:t> = col. vector of coefficients, [c</a:t>
            </a:r>
            <a:r>
              <a:rPr lang="en-US" baseline="-25000" dirty="0" smtClean="0"/>
              <a:t>1</a:t>
            </a:r>
            <a:r>
              <a:rPr lang="en-US" dirty="0" smtClean="0"/>
              <a:t> …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err="1" smtClean="0"/>
              <a:t>]</a:t>
            </a:r>
            <a:r>
              <a:rPr lang="en-US" baseline="30000" dirty="0" err="1" smtClean="0"/>
              <a:t>T</a:t>
            </a:r>
            <a:r>
              <a:rPr lang="en-US" dirty="0" smtClean="0"/>
              <a:t>, (c</a:t>
            </a:r>
            <a:r>
              <a:rPr lang="en-US" baseline="-25000" dirty="0" smtClean="0"/>
              <a:t>1</a:t>
            </a:r>
            <a:r>
              <a:rPr lang="en-US" dirty="0" smtClean="0"/>
              <a:t> ≠ 0)</a:t>
            </a:r>
          </a:p>
          <a:p>
            <a:r>
              <a:rPr lang="en-US" dirty="0" smtClean="0"/>
              <a:t>       = c</a:t>
            </a:r>
            <a:r>
              <a:rPr lang="en-US" baseline="-25000" dirty="0" smtClean="0"/>
              <a:t>1</a:t>
            </a:r>
            <a:r>
              <a:rPr lang="en-US" dirty="0" smtClean="0"/>
              <a:t>v</a:t>
            </a:r>
            <a:r>
              <a:rPr lang="en-US" baseline="-25000" dirty="0" smtClean="0"/>
              <a:t>1 </a:t>
            </a:r>
            <a:r>
              <a:rPr lang="en-US" dirty="0" smtClean="0"/>
              <a:t>+ …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r>
              <a:rPr lang="en-US" dirty="0" smtClean="0"/>
              <a:t>------------------------------------------------------------------------------------</a:t>
            </a:r>
          </a:p>
          <a:p>
            <a:r>
              <a:rPr lang="en-US" dirty="0" smtClean="0"/>
              <a:t>(</a:t>
            </a:r>
            <a:r>
              <a:rPr lang="en-US" b="1" dirty="0" smtClean="0"/>
              <a:t>z</a:t>
            </a:r>
            <a:r>
              <a:rPr lang="en-US" b="1" baseline="-25000" dirty="0" smtClean="0"/>
              <a:t>0</a:t>
            </a:r>
            <a:r>
              <a:rPr lang="en-US" b="1" dirty="0" smtClean="0"/>
              <a:t>G</a:t>
            </a:r>
            <a:r>
              <a:rPr lang="en-US" dirty="0" smtClean="0"/>
              <a:t>)</a:t>
            </a:r>
            <a:r>
              <a:rPr lang="en-US" baseline="30000" dirty="0" smtClean="0"/>
              <a:t>T</a:t>
            </a:r>
            <a:r>
              <a:rPr lang="en-US" dirty="0" smtClean="0"/>
              <a:t> = </a:t>
            </a:r>
            <a:r>
              <a:rPr lang="en-US" b="1" dirty="0" smtClean="0"/>
              <a:t>G</a:t>
            </a:r>
            <a:r>
              <a:rPr lang="en-US" baseline="30000" dirty="0" smtClean="0"/>
              <a:t>T</a:t>
            </a:r>
            <a:r>
              <a:rPr lang="en-US" b="1" dirty="0" smtClean="0"/>
              <a:t>z</a:t>
            </a:r>
            <a:r>
              <a:rPr lang="en-US" b="1" baseline="-25000" dirty="0" smtClean="0"/>
              <a:t>0</a:t>
            </a:r>
            <a:r>
              <a:rPr lang="en-US" baseline="30000" dirty="0" smtClean="0"/>
              <a:t>T</a:t>
            </a:r>
          </a:p>
          <a:p>
            <a:r>
              <a:rPr lang="en-US" b="1" dirty="0" smtClean="0"/>
              <a:t>G</a:t>
            </a:r>
            <a:r>
              <a:rPr lang="en-US" baseline="30000" dirty="0" smtClean="0"/>
              <a:t>T </a:t>
            </a:r>
            <a:r>
              <a:rPr lang="en-US" b="1" dirty="0" smtClean="0"/>
              <a:t>z</a:t>
            </a:r>
            <a:r>
              <a:rPr lang="en-US" b="1" baseline="-25000" dirty="0" smtClean="0"/>
              <a:t>0</a:t>
            </a:r>
            <a:r>
              <a:rPr lang="en-US" baseline="30000" dirty="0" smtClean="0"/>
              <a:t>T </a:t>
            </a:r>
            <a:r>
              <a:rPr lang="en-US" dirty="0" smtClean="0"/>
              <a:t> = (</a:t>
            </a:r>
            <a:r>
              <a:rPr lang="en-US" b="1" dirty="0" smtClean="0"/>
              <a:t>G</a:t>
            </a:r>
            <a:r>
              <a:rPr lang="en-US" baseline="30000" dirty="0" smtClean="0"/>
              <a:t>T </a:t>
            </a:r>
            <a:r>
              <a:rPr lang="en-US" dirty="0" smtClean="0"/>
              <a:t>)</a:t>
            </a:r>
            <a:r>
              <a:rPr lang="en-US" baseline="30000" dirty="0" smtClean="0"/>
              <a:t> </a:t>
            </a:r>
            <a:r>
              <a:rPr lang="en-US" dirty="0" smtClean="0"/>
              <a:t>[c</a:t>
            </a:r>
            <a:r>
              <a:rPr lang="en-US" baseline="-25000" dirty="0" smtClean="0"/>
              <a:t>1</a:t>
            </a:r>
            <a:r>
              <a:rPr lang="en-US" dirty="0" smtClean="0"/>
              <a:t>v</a:t>
            </a:r>
            <a:r>
              <a:rPr lang="en-US" baseline="-25000" dirty="0" smtClean="0"/>
              <a:t>1 </a:t>
            </a:r>
            <a:r>
              <a:rPr lang="en-US" dirty="0" smtClean="0"/>
              <a:t>+ c</a:t>
            </a:r>
            <a:r>
              <a:rPr lang="en-US" baseline="-25000" dirty="0" smtClean="0"/>
              <a:t>2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 + …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]</a:t>
            </a:r>
          </a:p>
          <a:p>
            <a:r>
              <a:rPr lang="en-US" baseline="30000" dirty="0" smtClean="0"/>
              <a:t>	</a:t>
            </a:r>
            <a:r>
              <a:rPr lang="en-US" dirty="0" smtClean="0"/>
              <a:t>   = c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b="1" dirty="0" smtClean="0"/>
              <a:t>G</a:t>
            </a:r>
            <a:r>
              <a:rPr lang="en-US" baseline="30000" dirty="0" smtClean="0"/>
              <a:t>T 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) + c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b="1" dirty="0" smtClean="0"/>
              <a:t>G</a:t>
            </a:r>
            <a:r>
              <a:rPr lang="en-US" baseline="30000" dirty="0" smtClean="0"/>
              <a:t>T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) + …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err="1" smtClean="0"/>
              <a:t>(</a:t>
            </a:r>
            <a:r>
              <a:rPr lang="en-US" b="1" dirty="0" err="1" smtClean="0"/>
              <a:t>G</a:t>
            </a:r>
            <a:r>
              <a:rPr lang="en-US" baseline="30000" dirty="0" err="1" smtClean="0"/>
              <a:t>T</a:t>
            </a:r>
            <a:r>
              <a:rPr lang="en-US" baseline="30000" dirty="0" smtClean="0"/>
              <a:t>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baseline="30000" dirty="0" smtClean="0"/>
              <a:t>	</a:t>
            </a:r>
            <a:r>
              <a:rPr lang="en-US" dirty="0" smtClean="0"/>
              <a:t>   = c</a:t>
            </a:r>
            <a:r>
              <a:rPr lang="en-US" baseline="-25000" dirty="0" smtClean="0"/>
              <a:t>1</a:t>
            </a:r>
            <a:r>
              <a:rPr lang="en-US" dirty="0" smtClean="0"/>
              <a:t>(λ</a:t>
            </a:r>
            <a:r>
              <a:rPr lang="en-US" baseline="-25000" dirty="0" smtClean="0"/>
              <a:t>1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) + c</a:t>
            </a:r>
            <a:r>
              <a:rPr lang="en-US" baseline="-25000" dirty="0" smtClean="0"/>
              <a:t>2</a:t>
            </a:r>
            <a:r>
              <a:rPr lang="en-US" dirty="0" smtClean="0"/>
              <a:t>(λ</a:t>
            </a:r>
            <a:r>
              <a:rPr lang="en-US" baseline="-25000" dirty="0" smtClean="0"/>
              <a:t>2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) + …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err="1" smtClean="0"/>
              <a:t>(λ</a:t>
            </a:r>
            <a:r>
              <a:rPr lang="en-US" baseline="-25000" dirty="0" err="1" smtClean="0"/>
              <a:t>n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endParaRPr lang="en-US" baseline="30000" dirty="0" smtClean="0"/>
          </a:p>
          <a:p>
            <a:r>
              <a:rPr lang="en-US" dirty="0" smtClean="0"/>
              <a:t>------------------------------------------------------------------------------------</a:t>
            </a:r>
          </a:p>
          <a:p>
            <a:r>
              <a:rPr lang="en-US" dirty="0" err="1" smtClean="0"/>
              <a:t>lim</a:t>
            </a:r>
            <a:r>
              <a:rPr lang="en-US" baseline="-25000" dirty="0" err="1" smtClean="0"/>
              <a:t>k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sz="1600" baseline="-25000" dirty="0" smtClean="0">
                <a:sym typeface="Wingdings"/>
              </a:rPr>
              <a:t> </a:t>
            </a:r>
            <a:r>
              <a:rPr lang="en-US" sz="2400" baseline="-25000" dirty="0" smtClean="0">
                <a:sym typeface="Wingdings"/>
              </a:rPr>
              <a:t>∞</a:t>
            </a:r>
            <a:r>
              <a:rPr lang="en-US" sz="1600" baseline="-25000" dirty="0" smtClean="0">
                <a:sym typeface="Wingdings"/>
              </a:rPr>
              <a:t> </a:t>
            </a:r>
            <a:r>
              <a:rPr lang="en-US" dirty="0" smtClean="0"/>
              <a:t>(</a:t>
            </a:r>
            <a:r>
              <a:rPr lang="en-US" b="1" dirty="0" smtClean="0"/>
              <a:t>G</a:t>
            </a:r>
            <a:r>
              <a:rPr lang="en-US" baseline="30000" dirty="0" smtClean="0"/>
              <a:t>T </a:t>
            </a:r>
            <a:r>
              <a:rPr lang="en-US" dirty="0" smtClean="0"/>
              <a:t>)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 </a:t>
            </a:r>
            <a:r>
              <a:rPr lang="en-US" b="1" dirty="0" smtClean="0"/>
              <a:t>z</a:t>
            </a:r>
            <a:r>
              <a:rPr lang="en-US" b="1" baseline="-25000" dirty="0" smtClean="0"/>
              <a:t>0</a:t>
            </a:r>
            <a:r>
              <a:rPr lang="en-US" baseline="30000" dirty="0" smtClean="0"/>
              <a:t>T </a:t>
            </a:r>
            <a:r>
              <a:rPr lang="en-US" dirty="0" smtClean="0"/>
              <a:t>= c</a:t>
            </a:r>
            <a:r>
              <a:rPr lang="en-US" baseline="-25000" dirty="0" smtClean="0"/>
              <a:t>1</a:t>
            </a:r>
            <a:r>
              <a:rPr lang="en-US" dirty="0" smtClean="0"/>
              <a:t>(λ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) + c</a:t>
            </a:r>
            <a:r>
              <a:rPr lang="en-US" baseline="-25000" dirty="0" smtClean="0"/>
              <a:t>2</a:t>
            </a:r>
            <a:r>
              <a:rPr lang="en-US" dirty="0" smtClean="0"/>
              <a:t>(λ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) + …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err="1" smtClean="0"/>
              <a:t>(λ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  	    = λ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k</a:t>
            </a:r>
            <a:r>
              <a:rPr lang="en-US" dirty="0" smtClean="0"/>
              <a:t> [c</a:t>
            </a:r>
            <a:r>
              <a:rPr lang="en-US" baseline="-25000" dirty="0" smtClean="0"/>
              <a:t>1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+ c</a:t>
            </a:r>
            <a:r>
              <a:rPr lang="en-US" baseline="-25000" dirty="0" smtClean="0"/>
              <a:t>2 </a:t>
            </a:r>
            <a:r>
              <a:rPr lang="en-US" dirty="0" smtClean="0"/>
              <a:t>(λ</a:t>
            </a:r>
            <a:r>
              <a:rPr lang="en-US" baseline="-25000" dirty="0" smtClean="0"/>
              <a:t>2</a:t>
            </a:r>
            <a:r>
              <a:rPr lang="en-US" dirty="0" smtClean="0"/>
              <a:t>/λ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30000" dirty="0" smtClean="0"/>
              <a:t>k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 + … +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(λ</a:t>
            </a:r>
            <a:r>
              <a:rPr lang="en-US" baseline="-25000" dirty="0" smtClean="0"/>
              <a:t>n</a:t>
            </a:r>
            <a:r>
              <a:rPr lang="en-US" dirty="0" smtClean="0"/>
              <a:t>/λ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30000" dirty="0" smtClean="0"/>
              <a:t>k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Because G is irreducible and stochastic, by the </a:t>
            </a:r>
            <a:r>
              <a:rPr lang="en-US" b="1" dirty="0" err="1" smtClean="0">
                <a:solidFill>
                  <a:srgbClr val="FF0000"/>
                </a:solidFill>
              </a:rPr>
              <a:t>Perron-Frobenius</a:t>
            </a:r>
            <a:r>
              <a:rPr lang="en-US" b="1" dirty="0" smtClean="0">
                <a:solidFill>
                  <a:srgbClr val="FF0000"/>
                </a:solidFill>
              </a:rPr>
              <a:t> Theorem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(λ</a:t>
            </a:r>
            <a:r>
              <a:rPr lang="en-US" baseline="-25000" dirty="0" smtClean="0"/>
              <a:t>2</a:t>
            </a:r>
            <a:r>
              <a:rPr lang="en-US" dirty="0" smtClean="0"/>
              <a:t>/λ</a:t>
            </a:r>
            <a:r>
              <a:rPr lang="en-US" baseline="-25000" dirty="0" smtClean="0"/>
              <a:t>1</a:t>
            </a:r>
            <a:r>
              <a:rPr lang="en-US" dirty="0" smtClean="0"/>
              <a:t>), (λ</a:t>
            </a:r>
            <a:r>
              <a:rPr lang="en-US" baseline="-25000" dirty="0" smtClean="0"/>
              <a:t>3</a:t>
            </a:r>
            <a:r>
              <a:rPr lang="en-US" dirty="0" smtClean="0"/>
              <a:t>/λ</a:t>
            </a:r>
            <a:r>
              <a:rPr lang="en-US" baseline="-25000" dirty="0" smtClean="0"/>
              <a:t>1</a:t>
            </a:r>
            <a:r>
              <a:rPr lang="en-US" dirty="0" smtClean="0"/>
              <a:t>), … , (λ</a:t>
            </a:r>
            <a:r>
              <a:rPr lang="en-US" baseline="-25000" dirty="0" smtClean="0"/>
              <a:t>n</a:t>
            </a:r>
            <a:r>
              <a:rPr lang="en-US" dirty="0" smtClean="0"/>
              <a:t>/λ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30000" dirty="0" smtClean="0"/>
              <a:t> </a:t>
            </a:r>
            <a:r>
              <a:rPr lang="en-US" dirty="0" smtClean="0"/>
              <a:t>&lt; 1 since |λ</a:t>
            </a:r>
            <a:r>
              <a:rPr lang="en-US" baseline="-25000" dirty="0" smtClean="0"/>
              <a:t>1</a:t>
            </a:r>
            <a:r>
              <a:rPr lang="en-US" dirty="0" smtClean="0"/>
              <a:t>|</a:t>
            </a:r>
            <a:r>
              <a:rPr lang="en-US" baseline="-25000" dirty="0" smtClean="0"/>
              <a:t> </a:t>
            </a:r>
            <a:r>
              <a:rPr lang="en-US" dirty="0" smtClean="0"/>
              <a:t>= 1</a:t>
            </a:r>
            <a:r>
              <a:rPr lang="en-US" baseline="-25000" dirty="0" smtClean="0"/>
              <a:t> </a:t>
            </a:r>
            <a:r>
              <a:rPr lang="en-US" dirty="0" smtClean="0"/>
              <a:t>&gt; |λ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baseline="-25000" dirty="0" smtClean="0"/>
              <a:t> </a:t>
            </a:r>
            <a:r>
              <a:rPr lang="en-US" dirty="0" smtClean="0"/>
              <a:t>&gt; |λ</a:t>
            </a:r>
            <a:r>
              <a:rPr lang="en-US" baseline="-25000" dirty="0" smtClean="0"/>
              <a:t>3</a:t>
            </a:r>
            <a:r>
              <a:rPr lang="en-US" dirty="0" smtClean="0"/>
              <a:t>|</a:t>
            </a:r>
            <a:r>
              <a:rPr lang="en-US" baseline="-25000" dirty="0" smtClean="0"/>
              <a:t> </a:t>
            </a:r>
            <a:r>
              <a:rPr lang="en-US" dirty="0" smtClean="0"/>
              <a:t> &gt; … &gt; </a:t>
            </a:r>
            <a:r>
              <a:rPr lang="en-US" baseline="-25000" dirty="0" smtClean="0"/>
              <a:t> </a:t>
            </a:r>
            <a:r>
              <a:rPr lang="en-US" dirty="0" smtClean="0"/>
              <a:t>|</a:t>
            </a:r>
            <a:r>
              <a:rPr lang="en-US" dirty="0" err="1" smtClean="0"/>
              <a:t>λ</a:t>
            </a:r>
            <a:r>
              <a:rPr lang="en-US" baseline="-25000" dirty="0" err="1" smtClean="0"/>
              <a:t>n</a:t>
            </a:r>
            <a:r>
              <a:rPr lang="en-US" dirty="0" smtClean="0"/>
              <a:t>|</a:t>
            </a:r>
            <a:r>
              <a:rPr lang="en-US" baseline="-25000" dirty="0" smtClean="0"/>
              <a:t> </a:t>
            </a:r>
            <a:endParaRPr lang="en-US" dirty="0" smtClean="0"/>
          </a:p>
          <a:p>
            <a:r>
              <a:rPr lang="en-US" dirty="0" smtClean="0"/>
              <a:t>(λ</a:t>
            </a:r>
            <a:r>
              <a:rPr lang="en-US" baseline="-25000" dirty="0" smtClean="0"/>
              <a:t>2</a:t>
            </a:r>
            <a:r>
              <a:rPr lang="en-US" dirty="0" smtClean="0"/>
              <a:t>/λ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30000" dirty="0" smtClean="0"/>
              <a:t>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, (λ</a:t>
            </a:r>
            <a:r>
              <a:rPr lang="en-US" baseline="-25000" dirty="0" smtClean="0"/>
              <a:t>3</a:t>
            </a:r>
            <a:r>
              <a:rPr lang="en-US" dirty="0" smtClean="0"/>
              <a:t>/λ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30000" dirty="0" smtClean="0"/>
              <a:t>k</a:t>
            </a:r>
            <a:r>
              <a:rPr lang="en-US" dirty="0" smtClean="0"/>
              <a:t>, … , (λ</a:t>
            </a:r>
            <a:r>
              <a:rPr lang="en-US" baseline="-25000" dirty="0" smtClean="0"/>
              <a:t>n</a:t>
            </a:r>
            <a:r>
              <a:rPr lang="en-US" dirty="0" smtClean="0"/>
              <a:t>/λ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30000" dirty="0" smtClean="0"/>
              <a:t>k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0 as </a:t>
            </a:r>
            <a:r>
              <a:rPr lang="en-US" dirty="0" err="1" smtClean="0">
                <a:sym typeface="Wingdings"/>
              </a:rPr>
              <a:t>k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∞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Thus,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5926565"/>
            <a:ext cx="4038600" cy="584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lim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k</a:t>
            </a:r>
            <a:r>
              <a:rPr lang="en-US" sz="3200" baseline="-25000" dirty="0" err="1" smtClean="0">
                <a:solidFill>
                  <a:schemeClr val="tx1"/>
                </a:solidFill>
                <a:sym typeface="Wingdings"/>
              </a:rPr>
              <a:t></a:t>
            </a:r>
            <a:r>
              <a:rPr lang="en-US" sz="3200" baseline="-25000" dirty="0" smtClean="0">
                <a:solidFill>
                  <a:schemeClr val="tx1"/>
                </a:solidFill>
                <a:sym typeface="Wingdings"/>
              </a:rPr>
              <a:t>∞  </a:t>
            </a:r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z</a:t>
            </a:r>
            <a:r>
              <a:rPr lang="en-US" sz="3200" baseline="-25000" dirty="0" smtClean="0">
                <a:solidFill>
                  <a:schemeClr val="tx1"/>
                </a:solidFill>
                <a:sym typeface="Wingdings"/>
              </a:rPr>
              <a:t>0</a:t>
            </a:r>
            <a:r>
              <a:rPr lang="en-US" sz="3200" b="1" dirty="0" smtClean="0">
                <a:solidFill>
                  <a:schemeClr val="tx1"/>
                </a:solidFill>
                <a:sym typeface="Wingdings"/>
              </a:rPr>
              <a:t>G</a:t>
            </a:r>
            <a:r>
              <a:rPr lang="en-US" sz="3200" baseline="30000" dirty="0" smtClean="0">
                <a:solidFill>
                  <a:schemeClr val="tx1"/>
                </a:solidFill>
                <a:sym typeface="Wingdings"/>
              </a:rPr>
              <a:t>k</a:t>
            </a:r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3200" dirty="0" smtClean="0"/>
              <a:t>≈ c</a:t>
            </a:r>
            <a:r>
              <a:rPr lang="en-US" sz="3200" baseline="-25000" dirty="0" smtClean="0"/>
              <a:t>1</a:t>
            </a:r>
            <a:r>
              <a:rPr lang="en-US" sz="3200" b="1" dirty="0" smtClean="0"/>
              <a:t>v</a:t>
            </a:r>
            <a:r>
              <a:rPr lang="en-US" sz="3200" b="1" baseline="-25000" dirty="0" smtClean="0"/>
              <a:t>1</a:t>
            </a:r>
            <a:r>
              <a:rPr lang="en-US" sz="3200" dirty="0" smtClean="0"/>
              <a:t> = </a:t>
            </a:r>
            <a:r>
              <a:rPr lang="en-US" sz="3200" b="1" dirty="0" err="1" smtClean="0"/>
              <a:t>π</a:t>
            </a:r>
            <a:r>
              <a:rPr lang="en-US" sz="3200" baseline="-25000" dirty="0" smtClean="0"/>
              <a:t> </a:t>
            </a:r>
            <a:endParaRPr lang="en-US" sz="3200" dirty="0" smtClean="0"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/>
                </a:solidFill>
              </a:rPr>
              <a:t>PageRank</a:t>
            </a:r>
            <a:r>
              <a:rPr lang="en-US" b="1" dirty="0" smtClean="0">
                <a:solidFill>
                  <a:schemeClr val="tx2"/>
                </a:solidFill>
              </a:rPr>
              <a:t> Vector (</a:t>
            </a:r>
            <a:r>
              <a:rPr lang="en-US" b="1" dirty="0" err="1" smtClean="0">
                <a:solidFill>
                  <a:schemeClr val="tx2"/>
                </a:solidFill>
              </a:rPr>
              <a:t>π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417638"/>
            <a:ext cx="4343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 smtClean="0">
                <a:sym typeface="Wingdings"/>
              </a:rPr>
              <a:t>z</a:t>
            </a:r>
            <a:r>
              <a:rPr lang="en-US" sz="3200" baseline="-25000" dirty="0" smtClean="0">
                <a:sym typeface="Wingdings"/>
              </a:rPr>
              <a:t>0</a:t>
            </a:r>
            <a:r>
              <a:rPr lang="en-US" sz="3200" dirty="0" smtClean="0">
                <a:sym typeface="Wingdings"/>
              </a:rPr>
              <a:t> = </a:t>
            </a:r>
            <a:r>
              <a:rPr lang="en-US" sz="2400" dirty="0" smtClean="0"/>
              <a:t>[0.2  0.2  0.2  0.2  0.2]</a:t>
            </a:r>
            <a:endParaRPr lang="en-US" sz="2400" baseline="-25000" dirty="0" smtClean="0">
              <a:sym typeface="Wingding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 err="1" smtClean="0"/>
              <a:t>lim</a:t>
            </a:r>
            <a:r>
              <a:rPr lang="en-US" sz="3200" baseline="-25000" dirty="0" err="1" smtClean="0"/>
              <a:t>k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sz="2800" baseline="-25000" dirty="0" smtClean="0">
                <a:sym typeface="Wingdings"/>
              </a:rPr>
              <a:t> </a:t>
            </a:r>
            <a:r>
              <a:rPr lang="en-US" sz="4000" baseline="-25000" dirty="0" smtClean="0">
                <a:sym typeface="Wingdings"/>
              </a:rPr>
              <a:t>∞</a:t>
            </a:r>
            <a:r>
              <a:rPr lang="en-US" sz="2800" baseline="-25000" dirty="0" smtClean="0">
                <a:sym typeface="Wingdings"/>
              </a:rPr>
              <a:t>  </a:t>
            </a:r>
            <a:r>
              <a:rPr lang="en-US" sz="3200" dirty="0" smtClean="0">
                <a:sym typeface="Wingdings"/>
              </a:rPr>
              <a:t>z</a:t>
            </a:r>
            <a:r>
              <a:rPr lang="en-US" sz="3200" baseline="-25000" dirty="0" smtClean="0">
                <a:sym typeface="Wingdings"/>
              </a:rPr>
              <a:t>0</a:t>
            </a:r>
            <a:r>
              <a:rPr lang="en-US" sz="3200" b="1" dirty="0" smtClean="0">
                <a:sym typeface="Wingdings"/>
              </a:rPr>
              <a:t>G</a:t>
            </a:r>
            <a:r>
              <a:rPr lang="en-US" sz="3200" baseline="30000" dirty="0" smtClean="0">
                <a:sym typeface="Wingdings"/>
              </a:rPr>
              <a:t>k</a:t>
            </a:r>
            <a:r>
              <a:rPr lang="en-US" sz="3200" dirty="0" smtClean="0">
                <a:sym typeface="Wingdings"/>
              </a:rPr>
              <a:t> = </a:t>
            </a:r>
            <a:r>
              <a:rPr lang="en-US" sz="3200" dirty="0" smtClean="0"/>
              <a:t>c</a:t>
            </a:r>
            <a:r>
              <a:rPr lang="en-US" sz="3200" baseline="-25000" dirty="0" smtClean="0"/>
              <a:t>1</a:t>
            </a:r>
            <a:r>
              <a:rPr lang="en-US" sz="3200" b="1" dirty="0" smtClean="0"/>
              <a:t>v</a:t>
            </a:r>
            <a:r>
              <a:rPr lang="en-US" sz="3200" b="1" baseline="-25000" dirty="0" smtClean="0"/>
              <a:t>1 </a:t>
            </a:r>
            <a:r>
              <a:rPr lang="en-US" sz="3200" dirty="0" smtClean="0"/>
              <a:t>= </a:t>
            </a:r>
            <a:r>
              <a:rPr lang="en-US" sz="3200" b="1" dirty="0" err="1" smtClean="0"/>
              <a:t>π</a:t>
            </a:r>
            <a:endParaRPr lang="en-US" sz="3200" b="1" dirty="0" smtClean="0"/>
          </a:p>
          <a:p>
            <a:pPr marL="800100" lvl="1" indent="-342900">
              <a:spcBef>
                <a:spcPct val="20000"/>
              </a:spcBef>
            </a:pPr>
            <a:r>
              <a:rPr lang="en-US" sz="1600" dirty="0" smtClean="0"/>
              <a:t>(where </a:t>
            </a:r>
            <a:r>
              <a:rPr lang="en-US" sz="1600" dirty="0" err="1" smtClean="0"/>
              <a:t>π</a:t>
            </a:r>
            <a:r>
              <a:rPr lang="en-US" sz="1600" dirty="0" smtClean="0"/>
              <a:t> is the ranking vector)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2865438"/>
            <a:ext cx="42672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G</a:t>
            </a:r>
            <a:r>
              <a:rPr lang="en-US" dirty="0" smtClean="0"/>
              <a:t> =   </a:t>
            </a:r>
          </a:p>
          <a:p>
            <a:r>
              <a:rPr lang="en-US" dirty="0" smtClean="0"/>
              <a:t> 0.0300    0.0300    0.3133    0.3133    0.3133    0.2000    0.2000    0.2000    0.2000    0.2000    0.0300    0.8800    0.0300    0.0300    0.0300    0.4550    0.0300    0.4550    0.0300    0.0300    0.4550    0.0300    0.0300    0.4550    0.0300</a:t>
            </a:r>
          </a:p>
          <a:p>
            <a:endParaRPr lang="en-US" dirty="0" smtClean="0"/>
          </a:p>
          <a:p>
            <a:r>
              <a:rPr lang="en-US" b="1" dirty="0" err="1" smtClean="0"/>
              <a:t>PageRankValues</a:t>
            </a:r>
            <a:r>
              <a:rPr lang="en-US" dirty="0" smtClean="0"/>
              <a:t> (</a:t>
            </a:r>
            <a:r>
              <a:rPr lang="en-US" b="1" dirty="0" err="1" smtClean="0"/>
              <a:t>π</a:t>
            </a:r>
            <a:r>
              <a:rPr lang="en-US" dirty="0" smtClean="0"/>
              <a:t>) ≈   </a:t>
            </a:r>
          </a:p>
          <a:p>
            <a:r>
              <a:rPr lang="en-US" dirty="0" smtClean="0"/>
              <a:t>0.2102    0.2545    0.2132    0.1893    0.1328</a:t>
            </a:r>
          </a:p>
          <a:p>
            <a:endParaRPr lang="en-US" dirty="0" smtClean="0"/>
          </a:p>
          <a:p>
            <a:r>
              <a:rPr lang="en-US" b="1" dirty="0" err="1" smtClean="0"/>
              <a:t>webpage_ranking_high_to_low</a:t>
            </a:r>
            <a:r>
              <a:rPr lang="en-US" dirty="0" smtClean="0"/>
              <a:t> =     </a:t>
            </a:r>
          </a:p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    P</a:t>
            </a:r>
            <a:r>
              <a:rPr lang="en-US" baseline="-25000" dirty="0" smtClean="0"/>
              <a:t>3</a:t>
            </a:r>
            <a:r>
              <a:rPr lang="en-US" dirty="0" smtClean="0"/>
              <a:t>     P</a:t>
            </a:r>
            <a:r>
              <a:rPr lang="en-US" baseline="-25000" dirty="0" smtClean="0"/>
              <a:t>1</a:t>
            </a:r>
            <a:r>
              <a:rPr lang="en-US" dirty="0" smtClean="0"/>
              <a:t>     P</a:t>
            </a:r>
            <a:r>
              <a:rPr lang="en-US" baseline="-25000" dirty="0" smtClean="0"/>
              <a:t>4</a:t>
            </a:r>
            <a:r>
              <a:rPr lang="en-US" dirty="0" smtClean="0"/>
              <a:t>     P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05200" y="636734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</a:t>
            </a:r>
            <a:r>
              <a:rPr lang="en-US" dirty="0" err="1" smtClean="0"/>
              <a:t>Google.m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6" name="Picture 5" descr="Screen Shot 2014-04-18 at 3.45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3657600"/>
            <a:ext cx="1955800" cy="10414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731000" y="4797684"/>
            <a:ext cx="218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 used the “</a:t>
            </a:r>
            <a:r>
              <a:rPr lang="en-US" sz="1600" dirty="0" err="1" smtClean="0"/>
              <a:t>eig(G</a:t>
            </a:r>
            <a:r>
              <a:rPr lang="en-US" sz="1600" dirty="0" smtClean="0"/>
              <a:t>)” MATLAB function, but there are other approaches to finding the left </a:t>
            </a:r>
            <a:r>
              <a:rPr lang="en-US" sz="1600" dirty="0" err="1" smtClean="0"/>
              <a:t>eigenvalue</a:t>
            </a:r>
            <a:r>
              <a:rPr lang="en-US" sz="1600" dirty="0" smtClean="0"/>
              <a:t> associated with </a:t>
            </a:r>
            <a:r>
              <a:rPr lang="en-US" sz="1600" dirty="0" err="1" smtClean="0"/>
              <a:t>λ</a:t>
            </a:r>
            <a:r>
              <a:rPr lang="en-US" sz="1600" dirty="0" smtClean="0"/>
              <a:t> = 1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og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"/>
            <a:ext cx="8839200" cy="6629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53200" y="2724834"/>
            <a:ext cx="2286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Webpage Ranking=     </a:t>
            </a:r>
          </a:p>
          <a:p>
            <a:r>
              <a:rPr lang="en-US" b="1" dirty="0" smtClean="0"/>
              <a:t>P</a:t>
            </a:r>
            <a:r>
              <a:rPr lang="en-US" b="1" baseline="-25000" dirty="0" smtClean="0"/>
              <a:t>2</a:t>
            </a:r>
            <a:r>
              <a:rPr lang="en-US" b="1" dirty="0" smtClean="0"/>
              <a:t>     P</a:t>
            </a:r>
            <a:r>
              <a:rPr lang="en-US" b="1" baseline="-25000" dirty="0" smtClean="0"/>
              <a:t>3</a:t>
            </a:r>
            <a:r>
              <a:rPr lang="en-US" b="1" dirty="0" smtClean="0"/>
              <a:t>     P</a:t>
            </a:r>
            <a:r>
              <a:rPr lang="en-US" b="1" baseline="-25000" dirty="0" smtClean="0"/>
              <a:t>1</a:t>
            </a:r>
            <a:r>
              <a:rPr lang="en-US" b="1" dirty="0" smtClean="0"/>
              <a:t>     P</a:t>
            </a:r>
            <a:r>
              <a:rPr lang="en-US" b="1" baseline="-25000" dirty="0" smtClean="0"/>
              <a:t>4</a:t>
            </a:r>
            <a:r>
              <a:rPr lang="en-US" b="1" dirty="0" smtClean="0"/>
              <a:t>     P</a:t>
            </a:r>
            <a:r>
              <a:rPr lang="en-US" b="1" baseline="-25000" dirty="0" smtClean="0"/>
              <a:t>5</a:t>
            </a:r>
            <a:endParaRPr lang="en-US" b="1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636734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</a:t>
            </a:r>
            <a:r>
              <a:rPr lang="en-US" dirty="0" err="1" smtClean="0"/>
              <a:t>Google.m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844282"/>
            <a:ext cx="10668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α</a:t>
            </a:r>
            <a:r>
              <a:rPr lang="en-US" sz="2000" b="1" dirty="0" smtClean="0"/>
              <a:t> = 0.85</a:t>
            </a:r>
            <a:endParaRPr lang="en-US" sz="2000" b="1" dirty="0"/>
          </a:p>
        </p:txBody>
      </p:sp>
      <p:pic>
        <p:nvPicPr>
          <p:cNvPr id="8" name="Picture 7" descr="Screen Shot 2014-04-15 at 7.45.48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723900"/>
            <a:ext cx="2286000" cy="171449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736554" y="6550223"/>
            <a:ext cx="2102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smtClean="0"/>
              <a:t>Images</a:t>
            </a:r>
            <a:r>
              <a:rPr lang="en-US" sz="1400" dirty="0" smtClean="0"/>
              <a:t>: </a:t>
            </a:r>
            <a:r>
              <a:rPr lang="en-US" sz="1400" i="1" dirty="0" err="1" smtClean="0"/>
              <a:t>Govan</a:t>
            </a:r>
            <a:r>
              <a:rPr lang="en-US" sz="1400" i="1" dirty="0" smtClean="0"/>
              <a:t> et al. 2008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94"/>
            <a:ext cx="8686800" cy="6515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5200" y="636734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 to </a:t>
            </a:r>
            <a:r>
              <a:rPr lang="en-US" dirty="0" err="1" smtClean="0"/>
              <a:t>Google_alpha.m</a:t>
            </a:r>
            <a:r>
              <a:rPr lang="en-US" dirty="0" smtClean="0"/>
              <a:t>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Remark: The $25 Billion Eigenvector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229600" cy="3459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 used the </a:t>
            </a:r>
            <a:r>
              <a:rPr lang="en-US" sz="2400" dirty="0" err="1" smtClean="0"/>
              <a:t>eig</a:t>
            </a:r>
            <a:r>
              <a:rPr lang="en-US" sz="2400" dirty="0" smtClean="0"/>
              <a:t>( ) MATLAB function to compute all the </a:t>
            </a:r>
            <a:r>
              <a:rPr lang="en-US" sz="2400" dirty="0" err="1" smtClean="0"/>
              <a:t>eigenvalues</a:t>
            </a:r>
            <a:r>
              <a:rPr lang="en-US" sz="2400" dirty="0" smtClean="0"/>
              <a:t> and eigenvectors of G for my subsequent calculation of the final rank vector </a:t>
            </a:r>
            <a:r>
              <a:rPr lang="en-US" sz="2400" b="1" dirty="0" err="1" smtClean="0"/>
              <a:t>π</a:t>
            </a:r>
            <a:endParaRPr lang="en-US" sz="2400" b="1" dirty="0" smtClean="0"/>
          </a:p>
          <a:p>
            <a:r>
              <a:rPr lang="en-US" sz="2400" dirty="0" smtClean="0"/>
              <a:t>Given the size of the Internet, such an approach is inefficient. </a:t>
            </a:r>
          </a:p>
          <a:p>
            <a:r>
              <a:rPr lang="en-US" sz="2400" dirty="0" smtClean="0"/>
              <a:t>There are other methods for computing just the left eigenvector associated with the dominant </a:t>
            </a:r>
            <a:r>
              <a:rPr lang="en-US" sz="2400" dirty="0" err="1" smtClean="0"/>
              <a:t>eigenvalue</a:t>
            </a:r>
            <a:r>
              <a:rPr lang="en-US" sz="2400" dirty="0" smtClean="0"/>
              <a:t> </a:t>
            </a:r>
            <a:r>
              <a:rPr lang="en-US" sz="2400" dirty="0" err="1" smtClean="0"/>
              <a:t>λ</a:t>
            </a:r>
            <a:r>
              <a:rPr lang="en-US" sz="2400" dirty="0" smtClean="0"/>
              <a:t> = 1: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Power Method</a:t>
            </a:r>
            <a:endParaRPr lang="en-US" sz="2400" b="1" dirty="0" smtClean="0"/>
          </a:p>
        </p:txBody>
      </p:sp>
      <p:pic>
        <p:nvPicPr>
          <p:cNvPr id="4" name="Picture 3" descr="Screen Shot 2014-04-23 at 3.18.1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650" y="4342538"/>
            <a:ext cx="5651500" cy="2172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8400" y="6050697"/>
            <a:ext cx="2667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Refer to </a:t>
            </a:r>
            <a:r>
              <a:rPr lang="en-US" dirty="0" err="1" smtClean="0"/>
              <a:t>PowerMethod.m</a:t>
            </a:r>
            <a:r>
              <a:rPr lang="en-US" dirty="0" smtClean="0"/>
              <a:t> and </a:t>
            </a:r>
            <a:r>
              <a:rPr lang="en-US" dirty="0" err="1" smtClean="0"/>
              <a:t>test_PM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300" y="4342538"/>
            <a:ext cx="2578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Advantage</a:t>
            </a:r>
            <a:r>
              <a:rPr lang="en-US" dirty="0" smtClean="0"/>
              <a:t>: Computationally efficient for large matrices</a:t>
            </a:r>
          </a:p>
          <a:p>
            <a:endParaRPr lang="en-US" dirty="0" smtClean="0"/>
          </a:p>
          <a:p>
            <a:r>
              <a:rPr lang="en-US" u="sng" dirty="0" smtClean="0"/>
              <a:t>Disadvantage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Only computes dominant </a:t>
            </a:r>
            <a:r>
              <a:rPr lang="en-US" dirty="0" err="1" smtClean="0"/>
              <a:t>λ</a:t>
            </a:r>
            <a:r>
              <a:rPr lang="en-US" dirty="0" smtClean="0"/>
              <a:t> and its eigenvector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3880872"/>
            <a:ext cx="184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Meyer 2005, pg 534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845300" y="1109861"/>
            <a:ext cx="184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Bryan et. al  2006 </a:t>
            </a:r>
            <a:endParaRPr lang="en-US" sz="1400" i="1" dirty="0"/>
          </a:p>
        </p:txBody>
      </p:sp>
      <p:pic>
        <p:nvPicPr>
          <p:cNvPr id="10" name="Picture 9" descr="Screen Shot 2014-04-18 at 3.45.4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800" y="1600200"/>
            <a:ext cx="1498600" cy="79795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3422650" y="6488668"/>
            <a:ext cx="966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 smtClean="0"/>
              <a:t>Code</a:t>
            </a:r>
            <a:r>
              <a:rPr lang="en-US" sz="1200" dirty="0" smtClean="0"/>
              <a:t>: Kenny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33067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</a:rPr>
              <a:t>Applying the </a:t>
            </a:r>
            <a:r>
              <a:rPr lang="en-US" sz="4800" b="1" dirty="0" err="1" smtClean="0">
                <a:solidFill>
                  <a:schemeClr val="tx2"/>
                </a:solidFill>
              </a:rPr>
              <a:t>PageRank</a:t>
            </a:r>
            <a:r>
              <a:rPr lang="en-US" sz="4800" b="1" dirty="0" smtClean="0">
                <a:solidFill>
                  <a:schemeClr val="tx2"/>
                </a:solidFill>
              </a:rPr>
              <a:t> Model to Sports Teams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Constructing the NFL Graph/Matrix</a:t>
            </a:r>
            <a:endParaRPr lang="en-US" dirty="0"/>
          </a:p>
        </p:txBody>
      </p:sp>
      <p:pic>
        <p:nvPicPr>
          <p:cNvPr id="4" name="Picture 3" descr="Screen Shot 2014-04-15 at 1.49.3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702" y="1249998"/>
            <a:ext cx="5073097" cy="36115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3505200" cy="4038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Each team is a node</a:t>
            </a:r>
          </a:p>
          <a:p>
            <a:r>
              <a:rPr lang="en-US" sz="2000" dirty="0" smtClean="0"/>
              <a:t>The direction of the edge is from loser to the winner</a:t>
            </a:r>
          </a:p>
          <a:p>
            <a:r>
              <a:rPr lang="en-US" sz="2000" dirty="0" smtClean="0"/>
              <a:t>The weight of each link is the positive score difference:</a:t>
            </a:r>
            <a:endParaRPr lang="en-US" sz="2000" i="1" dirty="0" smtClean="0"/>
          </a:p>
          <a:p>
            <a:pPr lvl="1"/>
            <a:r>
              <a:rPr lang="en-US" sz="1600" i="1" dirty="0" smtClean="0"/>
              <a:t>e.g. Pitt beats Chi 21-9, so the weight is 12</a:t>
            </a:r>
          </a:p>
          <a:p>
            <a:pPr lvl="1"/>
            <a:r>
              <a:rPr lang="en-US" sz="1600" dirty="0" smtClean="0"/>
              <a:t>This is analogous to a losing team casting a # of “votes” in favor of the winning team</a:t>
            </a:r>
            <a:endParaRPr lang="en-US" sz="1600" dirty="0"/>
          </a:p>
        </p:txBody>
      </p:sp>
      <p:pic>
        <p:nvPicPr>
          <p:cNvPr id="6" name="Picture 5" descr="Screen Shot 2014-04-15 at 1.55.0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717574"/>
            <a:ext cx="5334000" cy="1996440"/>
          </a:xfrm>
          <a:prstGeom prst="rect">
            <a:avLst/>
          </a:prstGeom>
        </p:spPr>
      </p:pic>
      <p:pic>
        <p:nvPicPr>
          <p:cNvPr id="7" name="Picture 6" descr="Screen Shot 2014-04-15 at 1.55.47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4717574"/>
            <a:ext cx="2287085" cy="1401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7400" y="5982176"/>
            <a:ext cx="272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W</a:t>
            </a:r>
            <a:r>
              <a:rPr lang="en-US" sz="2000" baseline="-25000" dirty="0" err="1" smtClean="0"/>
              <a:t>ij</a:t>
            </a:r>
            <a:r>
              <a:rPr lang="en-US" sz="1600" dirty="0" smtClean="0"/>
              <a:t> = the weight of the edge from team </a:t>
            </a:r>
            <a:r>
              <a:rPr lang="en-US" sz="1600" dirty="0" err="1" smtClean="0"/>
              <a:t>i</a:t>
            </a:r>
            <a:r>
              <a:rPr lang="en-US" sz="1600" dirty="0" smtClean="0"/>
              <a:t> to team </a:t>
            </a:r>
            <a:r>
              <a:rPr lang="en-US" sz="1600" dirty="0" err="1" smtClean="0"/>
              <a:t>j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828800" y="6550223"/>
            <a:ext cx="2102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smtClean="0"/>
              <a:t>Images</a:t>
            </a:r>
            <a:r>
              <a:rPr lang="en-US" sz="1400" dirty="0" smtClean="0"/>
              <a:t>: </a:t>
            </a:r>
            <a:r>
              <a:rPr lang="en-US" sz="1400" i="1" dirty="0" err="1" smtClean="0"/>
              <a:t>Govan</a:t>
            </a:r>
            <a:r>
              <a:rPr lang="en-US" sz="1400" i="1" dirty="0" smtClean="0"/>
              <a:t> et al. 2008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4-04-15 at 3.56.1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24" y="3414078"/>
            <a:ext cx="4497976" cy="1381442"/>
          </a:xfrm>
          <a:prstGeom prst="rect">
            <a:avLst/>
          </a:prstGeom>
        </p:spPr>
      </p:pic>
      <p:pic>
        <p:nvPicPr>
          <p:cNvPr id="9" name="Picture 8" descr="Screen Shot 2014-04-15 at 1.55.0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417638"/>
            <a:ext cx="5334000" cy="199644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Picture 7" descr="Screen Shot 2014-04-15 at 2.12.32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795521"/>
            <a:ext cx="5334000" cy="18097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NFL Stochastic Matrix 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0" y="1417638"/>
            <a:ext cx="2895600" cy="444976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Nonnegative entries </a:t>
            </a:r>
            <a:r>
              <a:rPr lang="en-US" sz="2000" dirty="0" err="1" smtClean="0"/>
              <a:t>w</a:t>
            </a:r>
            <a:r>
              <a:rPr lang="en-US" sz="2000" dirty="0" smtClean="0"/>
              <a:t>/ each row summing to 1</a:t>
            </a:r>
            <a:endParaRPr lang="en-US" sz="9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zero row in H corresponds to an undefeated season</a:t>
            </a:r>
            <a:endParaRPr lang="en-US" sz="14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A simple adjustment is converting the zero row to a row with entries equal to 1/n</a:t>
            </a:r>
          </a:p>
          <a:p>
            <a:pPr lvl="1"/>
            <a:r>
              <a:rPr lang="en-US" sz="1600" dirty="0" smtClean="0"/>
              <a:t>This is the same as saying on game day the best team may lose to any other team with probability 1/n</a:t>
            </a:r>
          </a:p>
          <a:p>
            <a:pPr lvl="1"/>
            <a:r>
              <a:rPr lang="en-US" sz="1600" dirty="0" smtClean="0"/>
              <a:t>This may not be ideal since 1/n is a significant number, given </a:t>
            </a:r>
            <a:r>
              <a:rPr lang="en-US" sz="1600" dirty="0" err="1" smtClean="0"/>
              <a:t>n</a:t>
            </a:r>
            <a:r>
              <a:rPr lang="en-US" sz="1600" dirty="0" smtClean="0"/>
              <a:t> ≤ 32</a:t>
            </a:r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  <p:sp>
        <p:nvSpPr>
          <p:cNvPr id="12" name="Frame 11"/>
          <p:cNvSpPr/>
          <p:nvPr/>
        </p:nvSpPr>
        <p:spPr>
          <a:xfrm>
            <a:off x="1676400" y="2209800"/>
            <a:ext cx="3733800" cy="228600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1409700" y="5257800"/>
            <a:ext cx="3771900" cy="381000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113905" y="4077096"/>
            <a:ext cx="68659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5066908" y="4077095"/>
            <a:ext cx="68659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19800" y="5897385"/>
            <a:ext cx="28956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This could “penalize” the undefeated team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371600" y="6550223"/>
            <a:ext cx="3099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smtClean="0"/>
              <a:t>Code</a:t>
            </a:r>
            <a:r>
              <a:rPr lang="en-US" sz="1400" dirty="0" smtClean="0"/>
              <a:t>: Kenny; </a:t>
            </a:r>
            <a:r>
              <a:rPr lang="en-US" sz="1400" u="sng" dirty="0" smtClean="0"/>
              <a:t>Images</a:t>
            </a:r>
            <a:r>
              <a:rPr lang="en-US" sz="1400" dirty="0" smtClean="0"/>
              <a:t>: </a:t>
            </a:r>
            <a:r>
              <a:rPr lang="en-US" sz="1400" i="1" dirty="0" err="1" smtClean="0"/>
              <a:t>Govan</a:t>
            </a:r>
            <a:r>
              <a:rPr lang="en-US" sz="1400" i="1" dirty="0" smtClean="0"/>
              <a:t> et al. 2008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4-04-15 at 4.26.0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66599"/>
            <a:ext cx="3126376" cy="122892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04800" y="4795520"/>
            <a:ext cx="5334000" cy="196977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/>
              <a:t>S</a:t>
            </a:r>
            <a:r>
              <a:rPr lang="en-US" sz="2800" b="1" baseline="-25000" dirty="0" smtClean="0"/>
              <a:t>2</a:t>
            </a:r>
            <a:r>
              <a:rPr lang="en-US" dirty="0" smtClean="0"/>
              <a:t> =       </a:t>
            </a:r>
          </a:p>
          <a:p>
            <a:r>
              <a:rPr lang="en-US" dirty="0" smtClean="0"/>
              <a:t>	0              0         0.3030    0.6061    0.0909        </a:t>
            </a:r>
          </a:p>
          <a:p>
            <a:r>
              <a:rPr lang="en-US" dirty="0" smtClean="0"/>
              <a:t>	0              1              0              0              0         </a:t>
            </a:r>
          </a:p>
          <a:p>
            <a:r>
              <a:rPr lang="en-US" dirty="0" smtClean="0"/>
              <a:t>	0              1              0              0              0    </a:t>
            </a:r>
          </a:p>
          <a:p>
            <a:r>
              <a:rPr lang="en-US" dirty="0" smtClean="0"/>
              <a:t>	0.7692    0        0.2308          0              0   </a:t>
            </a:r>
          </a:p>
          <a:p>
            <a:r>
              <a:rPr lang="en-US" dirty="0" smtClean="0"/>
              <a:t>	0.1765    0         0         0.8235              0</a:t>
            </a:r>
            <a:endParaRPr lang="en-US" dirty="0"/>
          </a:p>
        </p:txBody>
      </p:sp>
      <p:pic>
        <p:nvPicPr>
          <p:cNvPr id="9" name="Picture 8" descr="Screen Shot 2014-04-15 at 1.55.0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417638"/>
            <a:ext cx="5334000" cy="199644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Alternative NFL Stochastic Matrix (S</a:t>
            </a:r>
            <a:r>
              <a:rPr lang="en-US" b="1" baseline="-25000" dirty="0" smtClean="0">
                <a:solidFill>
                  <a:schemeClr val="tx2"/>
                </a:solidFill>
              </a:rPr>
              <a:t>2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0" y="1931988"/>
            <a:ext cx="2895600" cy="36115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Instead of penalizing the undefeated team, an alternative adjustment is to put a 1 on the diagonal of the zero row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This is like saying the undefeated team only “votes” for itself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  <p:sp>
        <p:nvSpPr>
          <p:cNvPr id="12" name="Frame 11"/>
          <p:cNvSpPr/>
          <p:nvPr/>
        </p:nvSpPr>
        <p:spPr>
          <a:xfrm>
            <a:off x="1676400" y="2209800"/>
            <a:ext cx="3733800" cy="228600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1524000" y="5543550"/>
            <a:ext cx="457200" cy="323850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340330" y="4077097"/>
            <a:ext cx="68659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5066904" y="4077095"/>
            <a:ext cx="68659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9800" y="5544234"/>
            <a:ext cx="2895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NFL2.m file uses this adjustment to create 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15485" y="6550223"/>
            <a:ext cx="3099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smtClean="0"/>
              <a:t>Code</a:t>
            </a:r>
            <a:r>
              <a:rPr lang="en-US" sz="1400" dirty="0" smtClean="0"/>
              <a:t>: Kenny; </a:t>
            </a:r>
            <a:r>
              <a:rPr lang="en-US" sz="1400" u="sng" dirty="0" smtClean="0"/>
              <a:t>Images</a:t>
            </a:r>
            <a:r>
              <a:rPr lang="en-US" sz="1400" dirty="0" smtClean="0"/>
              <a:t>: </a:t>
            </a:r>
            <a:r>
              <a:rPr lang="en-US" sz="1400" i="1" dirty="0" err="1" smtClean="0"/>
              <a:t>Govan</a:t>
            </a:r>
            <a:r>
              <a:rPr lang="en-US" sz="1400" i="1" dirty="0" smtClean="0"/>
              <a:t> et al. 2008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Final Adjustments to the NFL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3962400" cy="2628900"/>
          </a:xfrm>
        </p:spPr>
        <p:txBody>
          <a:bodyPr/>
          <a:lstStyle/>
          <a:p>
            <a:r>
              <a:rPr lang="en-US" b="1" dirty="0" smtClean="0"/>
              <a:t>G</a:t>
            </a:r>
            <a:r>
              <a:rPr lang="en-US" dirty="0" smtClean="0"/>
              <a:t>= α</a:t>
            </a:r>
            <a:r>
              <a:rPr lang="en-US" b="1" dirty="0" smtClean="0"/>
              <a:t>S</a:t>
            </a:r>
            <a:r>
              <a:rPr lang="en-US" dirty="0" smtClean="0"/>
              <a:t> + (1-α)</a:t>
            </a:r>
            <a:r>
              <a:rPr lang="en-US" b="1" dirty="0" smtClean="0"/>
              <a:t>ev</a:t>
            </a:r>
            <a:r>
              <a:rPr lang="en-US" b="1" baseline="30000" dirty="0" smtClean="0"/>
              <a:t>T</a:t>
            </a:r>
            <a:endParaRPr lang="en-US" b="1" dirty="0" smtClean="0"/>
          </a:p>
          <a:p>
            <a:pPr lvl="1"/>
            <a:r>
              <a:rPr lang="en-US" sz="2000" b="1" dirty="0" err="1" smtClean="0"/>
              <a:t>v</a:t>
            </a:r>
            <a:r>
              <a:rPr lang="en-US" sz="2000" b="1" dirty="0" smtClean="0"/>
              <a:t> </a:t>
            </a:r>
            <a:r>
              <a:rPr lang="en-US" sz="2000" dirty="0" smtClean="0"/>
              <a:t>= personalization vector 		[0.2  0.2  0.2  0.2  0.2]</a:t>
            </a:r>
          </a:p>
          <a:p>
            <a:pPr lvl="1"/>
            <a:r>
              <a:rPr lang="en-US" sz="2000" b="1" dirty="0" err="1" smtClean="0"/>
              <a:t>e</a:t>
            </a:r>
            <a:r>
              <a:rPr lang="en-US" sz="2000" b="1" dirty="0" smtClean="0"/>
              <a:t> </a:t>
            </a:r>
            <a:r>
              <a:rPr lang="en-US" sz="2000" dirty="0" smtClean="0"/>
              <a:t>= column of all ones</a:t>
            </a:r>
          </a:p>
          <a:p>
            <a:pPr lvl="1"/>
            <a:r>
              <a:rPr lang="en-US" sz="2000" dirty="0" err="1" smtClean="0"/>
              <a:t>α</a:t>
            </a:r>
            <a:r>
              <a:rPr lang="en-US" sz="2000" dirty="0" smtClean="0"/>
              <a:t> = 0.85, determined experimentally</a:t>
            </a:r>
          </a:p>
          <a:p>
            <a:pPr lvl="1"/>
            <a:endParaRPr lang="en-US" b="1" dirty="0" smtClean="0"/>
          </a:p>
          <a:p>
            <a:pPr lvl="1"/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012287"/>
            <a:ext cx="3962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 smtClean="0">
                <a:sym typeface="Wingdings"/>
              </a:rPr>
              <a:t>z</a:t>
            </a:r>
            <a:r>
              <a:rPr lang="en-US" sz="3200" baseline="-25000" dirty="0" smtClean="0">
                <a:sym typeface="Wingdings"/>
              </a:rPr>
              <a:t>0</a:t>
            </a:r>
            <a:r>
              <a:rPr lang="en-US" sz="3200" dirty="0" smtClean="0">
                <a:sym typeface="Wingdings"/>
              </a:rPr>
              <a:t> = </a:t>
            </a:r>
            <a:r>
              <a:rPr lang="en-US" sz="2400" dirty="0" smtClean="0"/>
              <a:t>[0.2  0.2  0.2  0.2  0.2]</a:t>
            </a:r>
            <a:endParaRPr lang="en-US" sz="2400" baseline="-25000" dirty="0" smtClean="0">
              <a:sym typeface="Wingding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 err="1" smtClean="0"/>
              <a:t>lim</a:t>
            </a:r>
            <a:r>
              <a:rPr lang="en-US" sz="3200" baseline="-25000" dirty="0" err="1" smtClean="0"/>
              <a:t>k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sz="2800" baseline="-25000" dirty="0" smtClean="0">
                <a:sym typeface="Wingdings"/>
              </a:rPr>
              <a:t> </a:t>
            </a:r>
            <a:r>
              <a:rPr lang="en-US" sz="4000" baseline="-25000" dirty="0" smtClean="0">
                <a:sym typeface="Wingdings"/>
              </a:rPr>
              <a:t>∞</a:t>
            </a:r>
            <a:r>
              <a:rPr lang="en-US" sz="2800" baseline="-25000" dirty="0" smtClean="0">
                <a:sym typeface="Wingdings"/>
              </a:rPr>
              <a:t>  </a:t>
            </a:r>
            <a:r>
              <a:rPr lang="en-US" sz="3200" dirty="0" smtClean="0">
                <a:sym typeface="Wingdings"/>
              </a:rPr>
              <a:t>z</a:t>
            </a:r>
            <a:r>
              <a:rPr lang="en-US" sz="3200" baseline="-25000" dirty="0" smtClean="0">
                <a:sym typeface="Wingdings"/>
              </a:rPr>
              <a:t>0</a:t>
            </a:r>
            <a:r>
              <a:rPr lang="en-US" sz="3200" b="1" dirty="0" smtClean="0">
                <a:sym typeface="Wingdings"/>
              </a:rPr>
              <a:t>G</a:t>
            </a:r>
            <a:r>
              <a:rPr lang="en-US" sz="3200" baseline="30000" dirty="0" smtClean="0">
                <a:sym typeface="Wingdings"/>
              </a:rPr>
              <a:t>k</a:t>
            </a:r>
            <a:r>
              <a:rPr lang="en-US" sz="3200" dirty="0" smtClean="0">
                <a:sym typeface="Wingdings"/>
              </a:rPr>
              <a:t> = </a:t>
            </a:r>
            <a:r>
              <a:rPr lang="en-US" sz="3200" b="1" dirty="0" err="1" smtClean="0"/>
              <a:t>π</a:t>
            </a:r>
            <a:endParaRPr lang="en-US" sz="3200" b="1" dirty="0" smtClean="0"/>
          </a:p>
          <a:p>
            <a:pPr marL="800100" lvl="1" indent="-342900">
              <a:spcBef>
                <a:spcPct val="20000"/>
              </a:spcBef>
            </a:pPr>
            <a:r>
              <a:rPr lang="en-US" sz="1600" dirty="0" smtClean="0"/>
              <a:t>(where </a:t>
            </a:r>
            <a:r>
              <a:rPr lang="en-US" sz="1600" dirty="0" err="1" smtClean="0"/>
              <a:t>π</a:t>
            </a:r>
            <a:r>
              <a:rPr lang="en-US" sz="1600" dirty="0" smtClean="0"/>
              <a:t> is the ranking vector)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867400"/>
            <a:ext cx="8229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Final Rankings: (1) Tampa Bay  (2) Carolina (3) Pittsburgh (4) Chicago (5) New Orleans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1905000"/>
            <a:ext cx="4343400" cy="1969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G</a:t>
            </a:r>
            <a:r>
              <a:rPr lang="en-US" dirty="0" smtClean="0"/>
              <a:t> </a:t>
            </a:r>
            <a:r>
              <a:rPr lang="en-US" sz="3200" dirty="0" smtClean="0"/>
              <a:t>=</a:t>
            </a:r>
            <a:r>
              <a:rPr lang="en-US" dirty="0" smtClean="0"/>
              <a:t>  </a:t>
            </a:r>
          </a:p>
          <a:p>
            <a:r>
              <a:rPr lang="en-US" dirty="0" smtClean="0"/>
              <a:t>0.0300    0.0300    0.2876    0.5452    0.1073    0.2000    0.2000    0.2000    0.2000    0.2000    0.0300    0.8800    0.0300    0.0300    0.0300    0.6838    0.0300    0.2262    0.0300    0.0300    0.1800    0.0300    0.0300    0.7300    0.0300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8200" y="4321314"/>
            <a:ext cx="4343400" cy="1138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err="1" smtClean="0"/>
              <a:t>π</a:t>
            </a:r>
            <a:r>
              <a:rPr lang="en-US" dirty="0" smtClean="0"/>
              <a:t> </a:t>
            </a:r>
            <a:r>
              <a:rPr lang="en-US" sz="3200" dirty="0" smtClean="0"/>
              <a:t>=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0.2494    0.2232    0.1827    0.2575    0.0872</a:t>
            </a:r>
          </a:p>
          <a:p>
            <a:r>
              <a:rPr lang="en-US" dirty="0" smtClean="0"/>
              <a:t>   (Car)        (Pitt)       (Chi)         (TB)          (NO)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0" y="636734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NFL1.m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u="sng" dirty="0" smtClean="0"/>
              <a:t>Primary Paper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[</a:t>
            </a:r>
            <a:r>
              <a:rPr lang="en-US" sz="2400" i="1" dirty="0" err="1" smtClean="0"/>
              <a:t>Govan</a:t>
            </a:r>
            <a:r>
              <a:rPr lang="en-US" sz="2400" i="1" dirty="0" smtClean="0"/>
              <a:t> et al. 2008</a:t>
            </a:r>
            <a:r>
              <a:rPr lang="en-US" sz="2400" dirty="0" smtClean="0"/>
              <a:t>] A. Y. </a:t>
            </a:r>
            <a:r>
              <a:rPr lang="en-US" sz="2400" dirty="0" err="1" smtClean="0"/>
              <a:t>Govan</a:t>
            </a:r>
            <a:r>
              <a:rPr lang="en-US" sz="2400" dirty="0" smtClean="0"/>
              <a:t>, C. D. Meyer, and R. Albright,					 “Generalizing Google’s </a:t>
            </a:r>
            <a:r>
              <a:rPr lang="en-US" sz="2400" dirty="0" err="1" smtClean="0"/>
              <a:t>PageRank</a:t>
            </a:r>
            <a:r>
              <a:rPr lang="en-US" sz="2400" dirty="0" smtClean="0"/>
              <a:t> to rank National						 Football League teams”, in Proceedings of the SAS						 Global Forum, SAS Global Users Group/SAS Institute,					 Cary, NC, 2008.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2400" u="sng" dirty="0" smtClean="0"/>
              <a:t>Secondary Resources</a:t>
            </a:r>
            <a:r>
              <a:rPr lang="en-US" sz="2400" dirty="0" smtClean="0"/>
              <a:t>:</a:t>
            </a:r>
          </a:p>
          <a:p>
            <a:r>
              <a:rPr lang="en-US" sz="1800" dirty="0" smtClean="0"/>
              <a:t>[</a:t>
            </a:r>
            <a:r>
              <a:rPr lang="en-US" sz="1800" i="1" dirty="0" smtClean="0"/>
              <a:t>Bryan et al. 2006</a:t>
            </a:r>
            <a:r>
              <a:rPr lang="en-US" sz="1800" dirty="0" smtClean="0"/>
              <a:t>] K. Bryant and T. </a:t>
            </a:r>
            <a:r>
              <a:rPr lang="en-US" sz="1800" dirty="0" err="1" smtClean="0"/>
              <a:t>Leise</a:t>
            </a:r>
            <a:r>
              <a:rPr lang="en-US" sz="1800" dirty="0" smtClean="0"/>
              <a:t>, “The $25,000,000,000 Eigenvector: The Linear	 		Algebra behind Google”, in SIAM Review, Vol. 48, No. 3., 2006.</a:t>
            </a:r>
          </a:p>
          <a:p>
            <a:r>
              <a:rPr lang="en-US" sz="1800" dirty="0" smtClean="0"/>
              <a:t>[</a:t>
            </a:r>
            <a:r>
              <a:rPr lang="en-US" sz="1800" i="1" dirty="0" smtClean="0"/>
              <a:t>Colley 2002</a:t>
            </a:r>
            <a:r>
              <a:rPr lang="en-US" sz="1800" dirty="0" smtClean="0"/>
              <a:t>] W. N. Colley, Colley’s Bias Free College Football Ranking Method, 30 May	 		2002, Colley Matrix, accessed on 21 Apr. 2014 											&lt;http://</a:t>
            </a:r>
            <a:r>
              <a:rPr lang="en-US" sz="1800" dirty="0" err="1" smtClean="0"/>
              <a:t>www.colleyrankings.com/method.html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[</a:t>
            </a:r>
            <a:r>
              <a:rPr lang="en-US" sz="1800" i="1" dirty="0" smtClean="0"/>
              <a:t>Meyer 2005</a:t>
            </a:r>
            <a:r>
              <a:rPr lang="en-US" sz="1800" dirty="0" smtClean="0"/>
              <a:t>] Carl D. Meyer Matrix Analysis and Applied Linear Algebra, SIAM, 						Philadelphia, 2005.</a:t>
            </a:r>
          </a:p>
          <a:p>
            <a:r>
              <a:rPr lang="en-US" sz="1838" dirty="0" smtClean="0"/>
              <a:t>[Chris </a:t>
            </a:r>
            <a:r>
              <a:rPr lang="en-US" sz="1838" dirty="0" err="1" smtClean="0"/>
              <a:t>Thoung</a:t>
            </a:r>
            <a:r>
              <a:rPr lang="en-US" sz="1838" dirty="0" smtClean="0"/>
              <a:t> 2012] C. </a:t>
            </a:r>
            <a:r>
              <a:rPr lang="en-US" sz="1838" dirty="0" err="1" smtClean="0"/>
              <a:t>Thoung</a:t>
            </a:r>
            <a:r>
              <a:rPr lang="en-US" sz="1838" dirty="0" smtClean="0"/>
              <a:t>, “Chelsea deserve a place in next season’s UEFA						Champions League,” in Cambridge Econometrics, 18 May 2012, accessed on 21 			Apr. 2014 &lt;http://</a:t>
            </a:r>
            <a:r>
              <a:rPr lang="en-US" sz="1838" dirty="0" err="1" smtClean="0"/>
              <a:t>www.camecon.com/Libraries/Downloadable_Files</a:t>
            </a:r>
            <a:r>
              <a:rPr lang="en-US" sz="1838" dirty="0" smtClean="0"/>
              <a:t>/						</a:t>
            </a:r>
            <a:r>
              <a:rPr lang="en-US" sz="1838" dirty="0" err="1" smtClean="0"/>
              <a:t>CE_UEFA_CL_Chelsea.sflb.ashx</a:t>
            </a:r>
            <a:r>
              <a:rPr lang="en-US" sz="1838" dirty="0" smtClean="0"/>
              <a:t>&gt;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L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7" y="182562"/>
            <a:ext cx="8544983" cy="6408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2514600"/>
            <a:ext cx="1738631" cy="1754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/>
            <a:r>
              <a:rPr lang="en-US" b="1" u="sng" dirty="0" smtClean="0"/>
              <a:t>RANKINGS</a:t>
            </a:r>
          </a:p>
          <a:p>
            <a:pPr marL="342900" indent="-342900">
              <a:buAutoNum type="arabicParenR"/>
            </a:pPr>
            <a:r>
              <a:rPr lang="en-US" dirty="0" smtClean="0"/>
              <a:t>Tampa Bay</a:t>
            </a:r>
          </a:p>
          <a:p>
            <a:pPr marL="342900" indent="-342900">
              <a:buAutoNum type="arabicParenR"/>
            </a:pPr>
            <a:r>
              <a:rPr lang="en-US" dirty="0" smtClean="0"/>
              <a:t>Carolina</a:t>
            </a:r>
          </a:p>
          <a:p>
            <a:pPr marL="342900" indent="-342900">
              <a:buAutoNum type="arabicParenR"/>
            </a:pPr>
            <a:r>
              <a:rPr lang="en-US" dirty="0" smtClean="0"/>
              <a:t>Pittsburgh</a:t>
            </a:r>
          </a:p>
          <a:p>
            <a:pPr marL="342900" indent="-342900">
              <a:buAutoNum type="arabicParenR"/>
            </a:pPr>
            <a:r>
              <a:rPr lang="en-US" dirty="0" smtClean="0"/>
              <a:t>Chicago</a:t>
            </a:r>
          </a:p>
          <a:p>
            <a:pPr marL="342900" indent="-342900">
              <a:buAutoNum type="arabicParenR"/>
            </a:pPr>
            <a:r>
              <a:rPr lang="en-US" dirty="0" smtClean="0"/>
              <a:t>New Orleans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636734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NFL1.m file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844282"/>
            <a:ext cx="10668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α</a:t>
            </a:r>
            <a:r>
              <a:rPr lang="en-US" sz="2000" b="1" dirty="0" smtClean="0"/>
              <a:t> = 0.85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FL_alph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42744"/>
            <a:ext cx="8509000" cy="6381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5200" y="636734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 to </a:t>
            </a:r>
            <a:r>
              <a:rPr lang="en-US" dirty="0" err="1" smtClean="0"/>
              <a:t>NFL_alpha.m</a:t>
            </a:r>
            <a:r>
              <a:rPr lang="en-US" dirty="0" smtClean="0"/>
              <a:t>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FL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"/>
            <a:ext cx="8489793" cy="6367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2514600"/>
            <a:ext cx="1738631" cy="1754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/>
            <a:r>
              <a:rPr lang="en-US" b="1" u="sng" dirty="0" smtClean="0"/>
              <a:t>RANKINGS</a:t>
            </a:r>
          </a:p>
          <a:p>
            <a:pPr marL="342900" indent="-342900">
              <a:buAutoNum type="arabicParenR"/>
            </a:pPr>
            <a:r>
              <a:rPr lang="en-US" dirty="0" smtClean="0"/>
              <a:t>Pittsburg</a:t>
            </a:r>
          </a:p>
          <a:p>
            <a:pPr marL="342900" indent="-342900">
              <a:buAutoNum type="arabicParenR"/>
            </a:pPr>
            <a:r>
              <a:rPr lang="en-US" dirty="0" smtClean="0"/>
              <a:t>Tampa Bay</a:t>
            </a:r>
          </a:p>
          <a:p>
            <a:pPr marL="342900" indent="-342900">
              <a:buAutoNum type="arabicParenR"/>
            </a:pPr>
            <a:r>
              <a:rPr lang="en-US" dirty="0" smtClean="0"/>
              <a:t>Carolina</a:t>
            </a:r>
          </a:p>
          <a:p>
            <a:pPr marL="342900" indent="-342900">
              <a:buAutoNum type="arabicParenR"/>
            </a:pPr>
            <a:r>
              <a:rPr lang="en-US" dirty="0" smtClean="0"/>
              <a:t>Chicago</a:t>
            </a:r>
          </a:p>
          <a:p>
            <a:pPr marL="342900" indent="-342900">
              <a:buAutoNum type="arabicParenR"/>
            </a:pPr>
            <a:r>
              <a:rPr lang="en-US" dirty="0" smtClean="0"/>
              <a:t>New Orleans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636734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 to NFL2.m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1" y="990600"/>
            <a:ext cx="2362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*Alternative stochastic matrix (S</a:t>
            </a:r>
            <a:r>
              <a:rPr lang="en-US" baseline="-25000" dirty="0" smtClean="0"/>
              <a:t>2</a:t>
            </a:r>
            <a:r>
              <a:rPr lang="en-US" dirty="0" smtClean="0"/>
              <a:t>) is used: undefeated team is not penalized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844282"/>
            <a:ext cx="10668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α</a:t>
            </a:r>
            <a:r>
              <a:rPr lang="en-US" sz="2000" b="1" dirty="0" smtClean="0"/>
              <a:t> = 0.85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FL_alph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9" y="42744"/>
            <a:ext cx="8509001" cy="6381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5200" y="636734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 to NFL_alpha2.m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038600"/>
            <a:ext cx="2362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*Alternative stochastic matrix (S</a:t>
            </a:r>
            <a:r>
              <a:rPr lang="en-US" baseline="-25000" dirty="0" smtClean="0"/>
              <a:t>2</a:t>
            </a:r>
            <a:r>
              <a:rPr lang="en-US" dirty="0" smtClean="0"/>
              <a:t>) is used: undefeated team is not penalized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Observations, Limitations,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Changing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Accuracy of predictions increases as more games are played</a:t>
            </a:r>
          </a:p>
          <a:p>
            <a:pPr>
              <a:buNone/>
            </a:pPr>
            <a:endParaRPr lang="en-US" sz="1081" dirty="0" smtClean="0"/>
          </a:p>
          <a:p>
            <a:r>
              <a:rPr lang="en-US" sz="2400" dirty="0" smtClean="0"/>
              <a:t>Does not only take into account who won and lost, but also the margin of victories</a:t>
            </a:r>
          </a:p>
          <a:p>
            <a:pPr lvl="1"/>
            <a:r>
              <a:rPr lang="en-US" sz="2000" dirty="0" smtClean="0"/>
              <a:t>But is a 30-20 game equivalent to a 10-0 game?</a:t>
            </a:r>
          </a:p>
          <a:p>
            <a:pPr lvl="1"/>
            <a:r>
              <a:rPr lang="en-US" sz="2000" dirty="0" smtClean="0"/>
              <a:t>Scoring in “garbage time”, piling on the score when the game is meaningless can artificially make a team look much better than it is</a:t>
            </a:r>
          </a:p>
          <a:p>
            <a:pPr lvl="1"/>
            <a:r>
              <a:rPr lang="en-US" sz="2000" dirty="0" smtClean="0"/>
              <a:t>If you only care about wins and losses and not margin of victories, use </a:t>
            </a:r>
            <a:r>
              <a:rPr lang="en-US" sz="2000" smtClean="0"/>
              <a:t>the </a:t>
            </a:r>
            <a:r>
              <a:rPr lang="en-US" sz="2000" b="1" smtClean="0">
                <a:solidFill>
                  <a:srgbClr val="FF0000"/>
                </a:solidFill>
              </a:rPr>
              <a:t>Colley </a:t>
            </a:r>
            <a:r>
              <a:rPr lang="en-US" sz="2000" b="1" dirty="0" smtClean="0">
                <a:solidFill>
                  <a:srgbClr val="FF0000"/>
                </a:solidFill>
              </a:rPr>
              <a:t>Matrix method </a:t>
            </a:r>
            <a:r>
              <a:rPr lang="en-US" sz="1297" dirty="0" smtClean="0"/>
              <a:t>(</a:t>
            </a:r>
            <a:r>
              <a:rPr lang="en-US" sz="1297" i="1" dirty="0" smtClean="0"/>
              <a:t>Colley 2002</a:t>
            </a:r>
            <a:r>
              <a:rPr lang="en-US" sz="1297" dirty="0" smtClean="0"/>
              <a:t>)</a:t>
            </a:r>
          </a:p>
          <a:p>
            <a:pPr lvl="1">
              <a:buNone/>
            </a:pPr>
            <a:endParaRPr lang="en-US" sz="1081" dirty="0" smtClean="0"/>
          </a:p>
          <a:p>
            <a:r>
              <a:rPr lang="en-US" sz="2400" dirty="0" smtClean="0"/>
              <a:t>Changing parameters such as alpha, </a:t>
            </a:r>
            <a:r>
              <a:rPr lang="en-US" sz="2400" dirty="0" err="1" smtClean="0"/>
              <a:t>v</a:t>
            </a:r>
            <a:r>
              <a:rPr lang="en-US" sz="2400" dirty="0" smtClean="0"/>
              <a:t> and changing the method of adjusting H to stochastic matrix S can change your final rankings</a:t>
            </a:r>
          </a:p>
          <a:p>
            <a:pPr lvl="1"/>
            <a:r>
              <a:rPr lang="en-US" sz="2054" dirty="0" smtClean="0"/>
              <a:t>Demonstrate </a:t>
            </a:r>
            <a:r>
              <a:rPr lang="en-US" sz="2054" dirty="0" err="1" smtClean="0"/>
              <a:t>w</a:t>
            </a:r>
            <a:r>
              <a:rPr lang="en-US" sz="2054" dirty="0" smtClean="0"/>
              <a:t>/ NFL1.m, NFL2.m, NFL3.m, </a:t>
            </a:r>
            <a:r>
              <a:rPr lang="en-US" sz="2054" dirty="0" err="1" smtClean="0"/>
              <a:t>NFL_alpha.m</a:t>
            </a:r>
            <a:r>
              <a:rPr lang="en-US" sz="2054" dirty="0" smtClean="0"/>
              <a:t>, NFL_alpha2.m</a:t>
            </a:r>
          </a:p>
          <a:p>
            <a:pPr lvl="1"/>
            <a:r>
              <a:rPr lang="en-US" sz="2054" dirty="0" smtClean="0"/>
              <a:t>How should we choose our parameters?</a:t>
            </a:r>
          </a:p>
          <a:p>
            <a:pPr lvl="1">
              <a:buNone/>
            </a:pPr>
            <a:endParaRPr lang="en-US" sz="1081" dirty="0" smtClean="0"/>
          </a:p>
          <a:p>
            <a:r>
              <a:rPr lang="en-US" sz="2400" dirty="0" smtClean="0"/>
              <a:t>Assumes teams are “static”, excludes injuries, suspensions,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MLB, AL East Division Graph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sz="2222" b="1" dirty="0" smtClean="0">
                <a:solidFill>
                  <a:schemeClr val="tx2"/>
                </a:solidFill>
              </a:rPr>
              <a:t>(as of 4/15/14)</a:t>
            </a:r>
            <a:endParaRPr lang="en-US" sz="2222" dirty="0"/>
          </a:p>
        </p:txBody>
      </p:sp>
      <p:sp>
        <p:nvSpPr>
          <p:cNvPr id="5" name="Oval 4"/>
          <p:cNvSpPr/>
          <p:nvPr/>
        </p:nvSpPr>
        <p:spPr>
          <a:xfrm>
            <a:off x="1828800" y="19050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15000" y="19050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05200" y="2133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05200" y="24384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6800" y="1720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6800" y="213518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05200" y="28194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250293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4953000" y="32766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 flipV="1">
            <a:off x="5105400" y="3428999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 flipV="1">
            <a:off x="5257800" y="3581398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57800" y="313586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81600" y="3897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0" y="406352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6200000" flipV="1">
            <a:off x="6743699" y="3467099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6896099" y="3314701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V="1">
            <a:off x="7124699" y="3173965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81800" y="36047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010400" y="33967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13586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5400000" flipV="1">
            <a:off x="7277099" y="3015731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24800" y="33967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562600" y="48006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562600" y="5105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562600" y="54102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29400" y="44328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629400" y="4800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15000" y="5105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57400" y="4802188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44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rot="5400000">
            <a:off x="603767" y="2977633"/>
            <a:ext cx="1154666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756167" y="3130033"/>
            <a:ext cx="1154666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1461015" y="3568183"/>
            <a:ext cx="92607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1270515" y="3404114"/>
            <a:ext cx="92607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28800" y="3420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057400" y="36047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14400" y="363116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09600" y="3420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319854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TOR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6019800" y="22961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NYY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BOS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41910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BAL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6858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TAM</a:t>
            </a:r>
            <a:endParaRPr lang="en-US" sz="2800" dirty="0"/>
          </a:p>
        </p:txBody>
      </p:sp>
      <p:cxnSp>
        <p:nvCxnSpPr>
          <p:cNvPr id="71" name="Straight Arrow Connector 70"/>
          <p:cNvCxnSpPr/>
          <p:nvPr/>
        </p:nvCxnSpPr>
        <p:spPr>
          <a:xfrm rot="16200000" flipV="1">
            <a:off x="3194564" y="3270766"/>
            <a:ext cx="849873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3346963" y="3130029"/>
            <a:ext cx="849873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 flipV="1">
            <a:off x="3042164" y="3478768"/>
            <a:ext cx="849873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05200" y="308026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352800" y="32120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505200" y="4038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505200" y="6400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 to MLB_415.m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MLB, AL East Division Graph 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sz="2222" b="1" dirty="0" smtClean="0">
                <a:solidFill>
                  <a:schemeClr val="tx2"/>
                </a:solidFill>
              </a:rPr>
              <a:t>(as of 4/15/14)</a:t>
            </a:r>
            <a:endParaRPr lang="en-US" sz="2222" dirty="0"/>
          </a:p>
        </p:txBody>
      </p:sp>
      <p:sp>
        <p:nvSpPr>
          <p:cNvPr id="5" name="Oval 4"/>
          <p:cNvSpPr/>
          <p:nvPr/>
        </p:nvSpPr>
        <p:spPr>
          <a:xfrm>
            <a:off x="1828800" y="19050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15000" y="19050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05200" y="229459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195052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05200" y="250293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2450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5105400" y="3364466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 flipV="1">
            <a:off x="5181600" y="3505195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48300" y="32120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19700" y="40635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V="1">
            <a:off x="6896099" y="3314701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V="1">
            <a:off x="7124699" y="3238499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96200" y="358139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562600" y="4831378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562600" y="5100636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29400" y="44620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15000" y="51038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57400" y="4802188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44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1047750" y="3333753"/>
            <a:ext cx="914399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1270515" y="3404114"/>
            <a:ext cx="92607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28800" y="33967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066800" y="35813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319854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TOR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6019800" y="22961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NYY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BOS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41910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BAL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6858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TAM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3505200" y="6400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 to MLB_415.m file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858000" y="33967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6200000" flipV="1">
            <a:off x="3232663" y="3194563"/>
            <a:ext cx="849873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V="1">
            <a:off x="3080264" y="3370303"/>
            <a:ext cx="849873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52800" y="31358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29000" y="3878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52400"/>
            <a:ext cx="8356600" cy="62674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529831" y="2514600"/>
            <a:ext cx="1524000" cy="1754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/>
            <a:r>
              <a:rPr lang="en-US" b="1" u="sng" dirty="0" smtClean="0"/>
              <a:t>RANKINGS</a:t>
            </a:r>
          </a:p>
          <a:p>
            <a:pPr marL="342900" indent="-342900">
              <a:buAutoNum type="arabicParenR"/>
            </a:pPr>
            <a:r>
              <a:rPr lang="en-US" dirty="0" smtClean="0"/>
              <a:t>Toronto</a:t>
            </a:r>
          </a:p>
          <a:p>
            <a:pPr marL="342900" indent="-342900">
              <a:buAutoNum type="arabicParenR"/>
            </a:pPr>
            <a:r>
              <a:rPr lang="en-US" dirty="0" smtClean="0"/>
              <a:t>Baltimore</a:t>
            </a:r>
          </a:p>
          <a:p>
            <a:pPr marL="342900" indent="-342900">
              <a:buAutoNum type="arabicParenR"/>
            </a:pPr>
            <a:r>
              <a:rPr lang="en-US" dirty="0" smtClean="0"/>
              <a:t>New York</a:t>
            </a:r>
          </a:p>
          <a:p>
            <a:pPr marL="342900" indent="-342900">
              <a:buAutoNum type="arabicParenR"/>
            </a:pPr>
            <a:r>
              <a:rPr lang="en-US" dirty="0" smtClean="0"/>
              <a:t>Tampa Bay</a:t>
            </a:r>
          </a:p>
          <a:p>
            <a:pPr marL="342900" indent="-342900">
              <a:buAutoNum type="arabicParenR"/>
            </a:pPr>
            <a:r>
              <a:rPr lang="en-US" dirty="0" smtClean="0"/>
              <a:t>Boston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6400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 to MLB_415.m file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644227"/>
            <a:ext cx="10668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α</a:t>
            </a:r>
            <a:r>
              <a:rPr lang="en-US" sz="2000" b="1" dirty="0" smtClean="0"/>
              <a:t> = 0.85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MLB, AL East Division Graph 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sz="2222" b="1" dirty="0" smtClean="0">
                <a:solidFill>
                  <a:schemeClr val="tx2"/>
                </a:solidFill>
              </a:rPr>
              <a:t>(as of 4/16/14)</a:t>
            </a:r>
            <a:endParaRPr lang="en-US" sz="2222" dirty="0"/>
          </a:p>
        </p:txBody>
      </p:sp>
      <p:sp>
        <p:nvSpPr>
          <p:cNvPr id="5" name="Oval 4"/>
          <p:cNvSpPr/>
          <p:nvPr/>
        </p:nvSpPr>
        <p:spPr>
          <a:xfrm>
            <a:off x="1828800" y="19050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15000" y="19050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05200" y="229459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195052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05200" y="250293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2450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5105400" y="3364466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 flipV="1">
            <a:off x="5181600" y="3505195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48300" y="32120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19700" y="40635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V="1">
            <a:off x="6896099" y="3314701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V="1">
            <a:off x="7124699" y="3238499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96200" y="358139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562600" y="4831378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562600" y="5100636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29400" y="44620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15000" y="51038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57400" y="4802188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44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1047750" y="3333753"/>
            <a:ext cx="914399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1270515" y="3404114"/>
            <a:ext cx="92607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28800" y="33967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066800" y="35813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319854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TOR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6019800" y="22961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NYY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BOS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41910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BAL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6858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TAM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3505200" y="6400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 to MLB_416.m file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858000" y="33967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6200000" flipV="1">
            <a:off x="3232663" y="3194563"/>
            <a:ext cx="849873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V="1">
            <a:off x="3080264" y="3370303"/>
            <a:ext cx="849873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52800" y="31358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29000" y="3878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9" y="381000"/>
            <a:ext cx="8518844" cy="6389132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529831" y="2514600"/>
            <a:ext cx="1524000" cy="1754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/>
            <a:r>
              <a:rPr lang="en-US" b="1" u="sng" dirty="0" smtClean="0"/>
              <a:t>RANKINGS</a:t>
            </a:r>
          </a:p>
          <a:p>
            <a:pPr marL="342900" indent="-342900">
              <a:buAutoNum type="arabicParenR"/>
            </a:pPr>
            <a:r>
              <a:rPr lang="en-US" dirty="0" smtClean="0"/>
              <a:t>Baltimore</a:t>
            </a:r>
          </a:p>
          <a:p>
            <a:pPr marL="342900" indent="-342900">
              <a:buAutoNum type="arabicParenR"/>
            </a:pPr>
            <a:r>
              <a:rPr lang="en-US" dirty="0" smtClean="0"/>
              <a:t>Toronto</a:t>
            </a:r>
          </a:p>
          <a:p>
            <a:pPr marL="342900" indent="-342900">
              <a:buAutoNum type="arabicParenR"/>
            </a:pPr>
            <a:r>
              <a:rPr lang="en-US" dirty="0" smtClean="0"/>
              <a:t>New York</a:t>
            </a:r>
          </a:p>
          <a:p>
            <a:pPr marL="342900" indent="-342900">
              <a:buAutoNum type="arabicParenR"/>
            </a:pPr>
            <a:r>
              <a:rPr lang="en-US" dirty="0" smtClean="0"/>
              <a:t>Tampa Bay</a:t>
            </a:r>
          </a:p>
          <a:p>
            <a:pPr marL="342900" indent="-342900">
              <a:buAutoNum type="arabicParenR"/>
            </a:pPr>
            <a:r>
              <a:rPr lang="en-US" dirty="0" smtClean="0"/>
              <a:t>Boston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6400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 to MLB_416.m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844282"/>
            <a:ext cx="10668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α</a:t>
            </a:r>
            <a:r>
              <a:rPr lang="en-US" sz="2000" b="1" dirty="0" smtClean="0"/>
              <a:t> = 0.85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Sports rankings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Google </a:t>
            </a:r>
            <a:r>
              <a:rPr lang="en-US" dirty="0" err="1" smtClean="0"/>
              <a:t>PageRank</a:t>
            </a:r>
            <a:r>
              <a:rPr lang="en-US" dirty="0" smtClean="0"/>
              <a:t> model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Applying the </a:t>
            </a:r>
            <a:r>
              <a:rPr lang="en-US" dirty="0" err="1" smtClean="0"/>
              <a:t>PageRank</a:t>
            </a:r>
            <a:r>
              <a:rPr lang="en-US" dirty="0" smtClean="0"/>
              <a:t> model to sports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MLB, AL East Division Graph 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sz="2222" b="1" dirty="0" smtClean="0">
                <a:solidFill>
                  <a:schemeClr val="tx2"/>
                </a:solidFill>
              </a:rPr>
              <a:t>(as of 4/17/14)</a:t>
            </a:r>
            <a:endParaRPr lang="en-US" sz="2222" dirty="0"/>
          </a:p>
        </p:txBody>
      </p:sp>
      <p:sp>
        <p:nvSpPr>
          <p:cNvPr id="5" name="Oval 4"/>
          <p:cNvSpPr/>
          <p:nvPr/>
        </p:nvSpPr>
        <p:spPr>
          <a:xfrm>
            <a:off x="1828800" y="19050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15000" y="19050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05200" y="229459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195052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05200" y="250293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2450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5105400" y="3364466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 flipV="1">
            <a:off x="5181600" y="3505195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48300" y="32120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19700" y="40635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V="1">
            <a:off x="6896099" y="3314701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V="1">
            <a:off x="7124699" y="3238499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96200" y="358139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562600" y="4831378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562600" y="5100636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29400" y="44620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15000" y="51038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57400" y="4802188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44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1047750" y="3333753"/>
            <a:ext cx="914399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1270515" y="3404114"/>
            <a:ext cx="92607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28800" y="33967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066800" y="35813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319854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TOR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6019800" y="22961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NYY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BOS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41910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BAL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6858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TAM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3505200" y="6400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MLB_416.m file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858000" y="33967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6200000" flipV="1">
            <a:off x="3232663" y="3194563"/>
            <a:ext cx="849873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V="1">
            <a:off x="3080264" y="3370303"/>
            <a:ext cx="849873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52800" y="31358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29000" y="3878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057400" y="2843074"/>
            <a:ext cx="3505200" cy="1589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29200" y="26347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9" y="381000"/>
            <a:ext cx="8356601" cy="62674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529831" y="2514600"/>
            <a:ext cx="1524000" cy="1754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/>
            <a:r>
              <a:rPr lang="en-US" b="1" u="sng" dirty="0" smtClean="0"/>
              <a:t>RANKINGS</a:t>
            </a:r>
          </a:p>
          <a:p>
            <a:pPr marL="342900" indent="-342900">
              <a:buAutoNum type="arabicParenR"/>
            </a:pPr>
            <a:r>
              <a:rPr lang="en-US" dirty="0" smtClean="0"/>
              <a:t>New York</a:t>
            </a:r>
          </a:p>
          <a:p>
            <a:pPr marL="342900" indent="-342900">
              <a:buAutoNum type="arabicParenR"/>
            </a:pPr>
            <a:r>
              <a:rPr lang="en-US" dirty="0" smtClean="0"/>
              <a:t>Baltimore</a:t>
            </a:r>
          </a:p>
          <a:p>
            <a:pPr marL="342900" indent="-342900">
              <a:buAutoNum type="arabicParenR"/>
            </a:pPr>
            <a:r>
              <a:rPr lang="en-US" dirty="0" smtClean="0"/>
              <a:t>Toronto</a:t>
            </a:r>
          </a:p>
          <a:p>
            <a:pPr marL="342900" indent="-342900">
              <a:buAutoNum type="arabicParenR"/>
            </a:pPr>
            <a:r>
              <a:rPr lang="en-US" dirty="0" smtClean="0"/>
              <a:t>Tampa Bay</a:t>
            </a:r>
          </a:p>
          <a:p>
            <a:pPr marL="342900" indent="-342900">
              <a:buAutoNum type="arabicParenR"/>
            </a:pPr>
            <a:r>
              <a:rPr lang="en-US" dirty="0" smtClean="0"/>
              <a:t>Boston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6400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</a:t>
            </a:r>
            <a:r>
              <a:rPr lang="en-US" smtClean="0"/>
              <a:t>to MLB_417.</a:t>
            </a:r>
            <a:r>
              <a:rPr lang="en-US" dirty="0" smtClean="0"/>
              <a:t>m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844282"/>
            <a:ext cx="10668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α</a:t>
            </a:r>
            <a:r>
              <a:rPr lang="en-US" sz="2000" b="1" dirty="0" smtClean="0"/>
              <a:t> = 0.85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MLB, AL East Division Graph 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sz="2222" b="1" dirty="0" smtClean="0">
                <a:solidFill>
                  <a:schemeClr val="tx2"/>
                </a:solidFill>
              </a:rPr>
              <a:t>(as of 4/18/14)</a:t>
            </a:r>
            <a:endParaRPr lang="en-US" sz="2222" dirty="0"/>
          </a:p>
        </p:txBody>
      </p:sp>
      <p:sp>
        <p:nvSpPr>
          <p:cNvPr id="5" name="Oval 4"/>
          <p:cNvSpPr/>
          <p:nvPr/>
        </p:nvSpPr>
        <p:spPr>
          <a:xfrm>
            <a:off x="1828800" y="19050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15000" y="19050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05200" y="229459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195052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05200" y="250293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2450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5105400" y="3364466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 flipV="1">
            <a:off x="5181600" y="3505195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48300" y="32120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19700" y="40635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V="1">
            <a:off x="6896099" y="3314701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V="1">
            <a:off x="7124699" y="3238499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96200" y="358139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562600" y="4831378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562600" y="5100636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29400" y="44620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15000" y="51038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57400" y="4802188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44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1047750" y="3333753"/>
            <a:ext cx="914399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1270515" y="3404114"/>
            <a:ext cx="92607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28800" y="33967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066800" y="35813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319854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TOR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6019800" y="22961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NYY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BOS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41910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BAL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6858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TAM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3505200" y="6400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MLB_418.m file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858000" y="33967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6200000" flipV="1">
            <a:off x="3232663" y="3194563"/>
            <a:ext cx="849873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V="1">
            <a:off x="3080264" y="3370303"/>
            <a:ext cx="849873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52800" y="31358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29000" y="3878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057400" y="2843074"/>
            <a:ext cx="3505200" cy="1589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29200" y="26347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rot="10800000" flipV="1">
            <a:off x="2209800" y="2995474"/>
            <a:ext cx="3505200" cy="1589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4600" y="42773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9" y="228600"/>
            <a:ext cx="8432801" cy="63246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529831" y="2514600"/>
            <a:ext cx="1524000" cy="1754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/>
            <a:r>
              <a:rPr lang="en-US" b="1" u="sng" dirty="0" smtClean="0"/>
              <a:t>RANKINGS</a:t>
            </a:r>
          </a:p>
          <a:p>
            <a:pPr marL="342900" indent="-342900">
              <a:buAutoNum type="arabicParenR"/>
            </a:pPr>
            <a:r>
              <a:rPr lang="en-US" dirty="0" smtClean="0"/>
              <a:t>New York</a:t>
            </a:r>
          </a:p>
          <a:p>
            <a:pPr marL="342900" indent="-342900">
              <a:buAutoNum type="arabicParenR"/>
            </a:pPr>
            <a:r>
              <a:rPr lang="en-US" dirty="0" smtClean="0"/>
              <a:t>Baltimore</a:t>
            </a:r>
          </a:p>
          <a:p>
            <a:pPr marL="342900" indent="-342900">
              <a:buAutoNum type="arabicParenR"/>
            </a:pPr>
            <a:r>
              <a:rPr lang="en-US" dirty="0" smtClean="0"/>
              <a:t>Toronto</a:t>
            </a:r>
          </a:p>
          <a:p>
            <a:pPr marL="342900" indent="-342900">
              <a:buAutoNum type="arabicParenR"/>
            </a:pPr>
            <a:r>
              <a:rPr lang="en-US" dirty="0" smtClean="0"/>
              <a:t>Tampa Bay</a:t>
            </a:r>
          </a:p>
          <a:p>
            <a:pPr marL="342900" indent="-342900">
              <a:buAutoNum type="arabicParenR"/>
            </a:pPr>
            <a:r>
              <a:rPr lang="en-US" dirty="0" smtClean="0"/>
              <a:t>Boston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6400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MLB_418.m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844282"/>
            <a:ext cx="10668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α</a:t>
            </a:r>
            <a:r>
              <a:rPr lang="en-US" sz="2000" b="1" dirty="0" smtClean="0"/>
              <a:t> = 0.85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MLB, AL East Division Graph 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sz="2222" b="1" dirty="0" smtClean="0">
                <a:solidFill>
                  <a:schemeClr val="tx2"/>
                </a:solidFill>
              </a:rPr>
              <a:t>(as of 4/19/14)</a:t>
            </a:r>
            <a:endParaRPr lang="en-US" sz="2222" dirty="0"/>
          </a:p>
        </p:txBody>
      </p:sp>
      <p:sp>
        <p:nvSpPr>
          <p:cNvPr id="5" name="Oval 4"/>
          <p:cNvSpPr/>
          <p:nvPr/>
        </p:nvSpPr>
        <p:spPr>
          <a:xfrm>
            <a:off x="1828800" y="19050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15000" y="19050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05200" y="229459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195052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05200" y="250293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2450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5105400" y="3364466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 flipV="1">
            <a:off x="5181600" y="3505195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48300" y="32120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19700" y="40635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V="1">
            <a:off x="6896099" y="3314701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V="1">
            <a:off x="7124699" y="3238499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96200" y="358139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562600" y="4831378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562600" y="5100636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29400" y="44620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15000" y="51038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57400" y="4802188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44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1047750" y="3333753"/>
            <a:ext cx="914399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1270515" y="3404114"/>
            <a:ext cx="92607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28800" y="33967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066800" y="35813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319854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TOR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6019800" y="22961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NYY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BOS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41910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BAL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6858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TAM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3505200" y="6400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MLB_419.m file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858000" y="33967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6200000" flipV="1">
            <a:off x="3232663" y="3194563"/>
            <a:ext cx="849873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V="1">
            <a:off x="3080264" y="3370303"/>
            <a:ext cx="849873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52800" y="31358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29000" y="3878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057400" y="2843074"/>
            <a:ext cx="3505200" cy="1589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29200" y="26347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rot="10800000" flipV="1">
            <a:off x="2209800" y="2995474"/>
            <a:ext cx="3505200" cy="1589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4600" y="427738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2182"/>
            <a:ext cx="8610600" cy="64579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529831" y="2514600"/>
            <a:ext cx="1524000" cy="1754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/>
            <a:r>
              <a:rPr lang="en-US" b="1" u="sng" dirty="0" smtClean="0"/>
              <a:t>RANKINGS</a:t>
            </a:r>
          </a:p>
          <a:p>
            <a:pPr marL="342900" indent="-342900">
              <a:buAutoNum type="arabicParenR"/>
            </a:pPr>
            <a:r>
              <a:rPr lang="en-US" dirty="0" smtClean="0"/>
              <a:t>Tampa Bay</a:t>
            </a:r>
          </a:p>
          <a:p>
            <a:pPr marL="342900" indent="-342900">
              <a:buAutoNum type="arabicParenR"/>
            </a:pPr>
            <a:r>
              <a:rPr lang="en-US" dirty="0" smtClean="0"/>
              <a:t>New York</a:t>
            </a:r>
          </a:p>
          <a:p>
            <a:pPr marL="342900" indent="-342900">
              <a:buAutoNum type="arabicParenR"/>
            </a:pPr>
            <a:r>
              <a:rPr lang="en-US" dirty="0" smtClean="0"/>
              <a:t>Baltimore</a:t>
            </a:r>
          </a:p>
          <a:p>
            <a:pPr marL="342900" indent="-342900">
              <a:buAutoNum type="arabicParenR"/>
            </a:pPr>
            <a:r>
              <a:rPr lang="en-US" dirty="0" smtClean="0"/>
              <a:t>Toronto</a:t>
            </a:r>
          </a:p>
          <a:p>
            <a:pPr marL="342900" indent="-342900">
              <a:buAutoNum type="arabicParenR"/>
            </a:pPr>
            <a:r>
              <a:rPr lang="en-US" dirty="0" smtClean="0"/>
              <a:t>Boston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6400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MLB_419.m file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844282"/>
            <a:ext cx="10668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α</a:t>
            </a:r>
            <a:r>
              <a:rPr lang="en-US" sz="2000" b="1" dirty="0" smtClean="0"/>
              <a:t> = 0.85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MLB, AL East Division Graph 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sz="2222" b="1" dirty="0" smtClean="0">
                <a:solidFill>
                  <a:schemeClr val="tx2"/>
                </a:solidFill>
              </a:rPr>
              <a:t>(as of 4/20/14)</a:t>
            </a:r>
            <a:endParaRPr lang="en-US" sz="2222" dirty="0"/>
          </a:p>
        </p:txBody>
      </p:sp>
      <p:sp>
        <p:nvSpPr>
          <p:cNvPr id="5" name="Oval 4"/>
          <p:cNvSpPr/>
          <p:nvPr/>
        </p:nvSpPr>
        <p:spPr>
          <a:xfrm>
            <a:off x="1828800" y="19050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15000" y="19050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05200" y="229459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195052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05200" y="250293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2450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5105400" y="3364466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 flipV="1">
            <a:off x="5181600" y="3505195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48300" y="32120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19700" y="40635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V="1">
            <a:off x="6896099" y="3314701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V="1">
            <a:off x="7124699" y="3238499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96200" y="358139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562600" y="4831378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562600" y="5100636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29400" y="44620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15000" y="51038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57400" y="4802188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44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1047750" y="3333753"/>
            <a:ext cx="914399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1270515" y="3404114"/>
            <a:ext cx="92607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28800" y="33967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066800" y="35813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319854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TOR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6019800" y="22961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NYY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BOS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41910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BAL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6858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TAM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3505200" y="6400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MLB_420.m file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858000" y="33967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6200000" flipV="1">
            <a:off x="3232663" y="3194563"/>
            <a:ext cx="849873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V="1">
            <a:off x="3080264" y="3370303"/>
            <a:ext cx="849873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52800" y="31358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29000" y="3878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057400" y="2843074"/>
            <a:ext cx="3505200" cy="1589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29200" y="26347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rot="10800000" flipV="1">
            <a:off x="2209800" y="2995474"/>
            <a:ext cx="3505200" cy="1589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4600" y="427738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9" y="152400"/>
            <a:ext cx="8532097" cy="639907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529831" y="2514600"/>
            <a:ext cx="1524000" cy="1754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/>
            <a:r>
              <a:rPr lang="en-US" b="1" u="sng" dirty="0" smtClean="0"/>
              <a:t>RANKINGS</a:t>
            </a:r>
          </a:p>
          <a:p>
            <a:pPr marL="342900" indent="-342900">
              <a:buAutoNum type="arabicParenR"/>
            </a:pPr>
            <a:r>
              <a:rPr lang="en-US" dirty="0" smtClean="0"/>
              <a:t>New York</a:t>
            </a:r>
          </a:p>
          <a:p>
            <a:pPr marL="342900" indent="-342900">
              <a:buAutoNum type="arabicParenR"/>
            </a:pPr>
            <a:r>
              <a:rPr lang="en-US" dirty="0" smtClean="0"/>
              <a:t>Tampa Bay</a:t>
            </a:r>
          </a:p>
          <a:p>
            <a:pPr marL="342900" indent="-342900">
              <a:buAutoNum type="arabicParenR"/>
            </a:pPr>
            <a:r>
              <a:rPr lang="en-US" dirty="0" smtClean="0"/>
              <a:t>Baltimore</a:t>
            </a:r>
          </a:p>
          <a:p>
            <a:pPr marL="342900" indent="-342900">
              <a:buAutoNum type="arabicParenR"/>
            </a:pPr>
            <a:r>
              <a:rPr lang="en-US" dirty="0" smtClean="0"/>
              <a:t>Toronto</a:t>
            </a:r>
          </a:p>
          <a:p>
            <a:pPr marL="342900" indent="-342900">
              <a:buAutoNum type="arabicParenR"/>
            </a:pPr>
            <a:r>
              <a:rPr lang="en-US" dirty="0" smtClean="0"/>
              <a:t>Boston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6400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</a:t>
            </a:r>
            <a:r>
              <a:rPr lang="en-US" smtClean="0"/>
              <a:t>to MLB_420.</a:t>
            </a:r>
            <a:r>
              <a:rPr lang="en-US" dirty="0" smtClean="0"/>
              <a:t>m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844282"/>
            <a:ext cx="10668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α</a:t>
            </a:r>
            <a:r>
              <a:rPr lang="en-US" sz="2000" b="1" dirty="0" smtClean="0"/>
              <a:t> = 0.85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MLB, AL East Division Graph 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sz="2222" b="1" dirty="0" smtClean="0">
                <a:solidFill>
                  <a:schemeClr val="tx2"/>
                </a:solidFill>
              </a:rPr>
              <a:t>(as of 4/21/14)</a:t>
            </a:r>
            <a:endParaRPr lang="en-US" sz="2222" dirty="0"/>
          </a:p>
        </p:txBody>
      </p:sp>
      <p:sp>
        <p:nvSpPr>
          <p:cNvPr id="5" name="Oval 4"/>
          <p:cNvSpPr/>
          <p:nvPr/>
        </p:nvSpPr>
        <p:spPr>
          <a:xfrm>
            <a:off x="1828800" y="19050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15000" y="19050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05200" y="229459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195052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05200" y="250293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2450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5105400" y="3364466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 flipV="1">
            <a:off x="5181600" y="3505195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48300" y="32120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19700" y="40635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V="1">
            <a:off x="6896099" y="3314701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V="1">
            <a:off x="7124699" y="3238499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96200" y="358139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562600" y="4831378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562600" y="5100636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29400" y="44620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15000" y="51038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57400" y="4802188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44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1047750" y="3333753"/>
            <a:ext cx="914399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1270515" y="3404114"/>
            <a:ext cx="92607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28800" y="33967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066800" y="35813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319854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TOR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6019800" y="22961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NYY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BOS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41910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BAL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6858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TAM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3505200" y="6400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MLB_421.m file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858000" y="33967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6200000" flipV="1">
            <a:off x="3232663" y="3194563"/>
            <a:ext cx="849873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V="1">
            <a:off x="3080264" y="3370303"/>
            <a:ext cx="849873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52800" y="31358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29000" y="3878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057400" y="2843074"/>
            <a:ext cx="3505200" cy="1589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29200" y="26347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rot="10800000" flipV="1">
            <a:off x="2209800" y="2995474"/>
            <a:ext cx="3505200" cy="1589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4600" y="427738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60" y="287477"/>
            <a:ext cx="8643540" cy="648265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529831" y="2514600"/>
            <a:ext cx="1524000" cy="1754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/>
            <a:r>
              <a:rPr lang="en-US" b="1" u="sng" dirty="0" smtClean="0"/>
              <a:t>RANKINGS</a:t>
            </a:r>
          </a:p>
          <a:p>
            <a:pPr marL="342900" indent="-342900">
              <a:buAutoNum type="arabicParenR"/>
            </a:pPr>
            <a:r>
              <a:rPr lang="en-US" dirty="0" smtClean="0"/>
              <a:t>New York</a:t>
            </a:r>
          </a:p>
          <a:p>
            <a:pPr marL="342900" indent="-342900">
              <a:buAutoNum type="arabicParenR"/>
            </a:pPr>
            <a:r>
              <a:rPr lang="en-US" smtClean="0"/>
              <a:t>Tampa Bay</a:t>
            </a:r>
          </a:p>
          <a:p>
            <a:pPr marL="342900" indent="-342900">
              <a:buAutoNum type="arabicParenR"/>
            </a:pPr>
            <a:r>
              <a:rPr lang="en-US" dirty="0" smtClean="0"/>
              <a:t>Baltimore</a:t>
            </a:r>
          </a:p>
          <a:p>
            <a:pPr marL="342900" indent="-342900">
              <a:buAutoNum type="arabicParenR"/>
            </a:pPr>
            <a:r>
              <a:rPr lang="en-US" dirty="0" smtClean="0"/>
              <a:t>Toronto</a:t>
            </a:r>
          </a:p>
          <a:p>
            <a:pPr marL="342900" indent="-342900">
              <a:buAutoNum type="arabicParenR"/>
            </a:pPr>
            <a:r>
              <a:rPr lang="en-US" dirty="0" smtClean="0"/>
              <a:t>Boston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6400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MLB_421.m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844282"/>
            <a:ext cx="10668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α</a:t>
            </a:r>
            <a:r>
              <a:rPr lang="en-US" sz="2000" b="1" dirty="0" smtClean="0"/>
              <a:t> = 0.85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29736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Why Do People Care About Sports Rankings?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MLB, AL East Division Graph 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sz="2222" b="1" dirty="0" smtClean="0">
                <a:solidFill>
                  <a:schemeClr val="tx2"/>
                </a:solidFill>
              </a:rPr>
              <a:t>(as of 4/22/14)</a:t>
            </a:r>
            <a:endParaRPr lang="en-US" sz="2222" dirty="0"/>
          </a:p>
        </p:txBody>
      </p:sp>
      <p:sp>
        <p:nvSpPr>
          <p:cNvPr id="5" name="Oval 4"/>
          <p:cNvSpPr/>
          <p:nvPr/>
        </p:nvSpPr>
        <p:spPr>
          <a:xfrm>
            <a:off x="1828800" y="19050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15000" y="19050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4267200"/>
            <a:ext cx="1371600" cy="1371600"/>
          </a:xfrm>
          <a:prstGeom prst="ellips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05200" y="229459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195052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05200" y="2502932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2450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5105400" y="3364466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 flipV="1">
            <a:off x="5181600" y="3505195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48300" y="32120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19700" y="40635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V="1">
            <a:off x="6896099" y="3314701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V="1">
            <a:off x="7124699" y="3238499"/>
            <a:ext cx="8382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96200" y="358139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562600" y="4831378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562600" y="5100636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29400" y="44620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715000" y="51038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57400" y="4802188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44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1047750" y="3333753"/>
            <a:ext cx="914399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 flipH="1" flipV="1">
            <a:off x="1270515" y="3404114"/>
            <a:ext cx="92607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28800" y="33967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066800" y="35813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319854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TOR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6019800" y="22961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NYY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BOS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41910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BAL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685800" y="464671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TAM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3505200" y="6400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MLB_422.m file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858000" y="339673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6200000" flipV="1">
            <a:off x="3232663" y="3194563"/>
            <a:ext cx="849873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V="1">
            <a:off x="3080264" y="3370303"/>
            <a:ext cx="849873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52800" y="31358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29000" y="3878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057400" y="2843074"/>
            <a:ext cx="3505200" cy="1589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29200" y="26347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rot="10800000" flipV="1">
            <a:off x="2209800" y="2995474"/>
            <a:ext cx="3505200" cy="1589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4600" y="427738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6"/>
            <a:ext cx="8836898" cy="662767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529831" y="2514600"/>
            <a:ext cx="1524000" cy="1754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ctr"/>
            <a:r>
              <a:rPr lang="en-US" b="1" u="sng" dirty="0" smtClean="0"/>
              <a:t>RANKINGS</a:t>
            </a:r>
          </a:p>
          <a:p>
            <a:pPr marL="342900" indent="-342900">
              <a:buAutoNum type="arabicParenR"/>
            </a:pPr>
            <a:r>
              <a:rPr lang="en-US" dirty="0" smtClean="0"/>
              <a:t>New York</a:t>
            </a:r>
          </a:p>
          <a:p>
            <a:pPr marL="342900" indent="-342900">
              <a:buAutoNum type="arabicParenR"/>
            </a:pPr>
            <a:r>
              <a:rPr lang="en-US" smtClean="0"/>
              <a:t>Tampa Bay</a:t>
            </a:r>
          </a:p>
          <a:p>
            <a:pPr marL="342900" indent="-342900">
              <a:buAutoNum type="arabicParenR"/>
            </a:pPr>
            <a:r>
              <a:rPr lang="en-US" dirty="0" smtClean="0"/>
              <a:t>Baltimore</a:t>
            </a:r>
          </a:p>
          <a:p>
            <a:pPr marL="342900" indent="-342900">
              <a:buAutoNum type="arabicParenR"/>
            </a:pPr>
            <a:r>
              <a:rPr lang="en-US" dirty="0" smtClean="0"/>
              <a:t>Toronto</a:t>
            </a:r>
          </a:p>
          <a:p>
            <a:pPr marL="342900" indent="-342900">
              <a:buAutoNum type="arabicParenR"/>
            </a:pPr>
            <a:r>
              <a:rPr lang="en-US" dirty="0" smtClean="0"/>
              <a:t>Boston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6400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MLB_421.m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644227"/>
            <a:ext cx="10668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/>
              <a:t>α</a:t>
            </a:r>
            <a:r>
              <a:rPr lang="en-US" sz="2000" b="1" dirty="0" smtClean="0"/>
              <a:t> = 0.85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" y="0"/>
            <a:ext cx="9042401" cy="678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5200" y="6400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 to </a:t>
            </a:r>
            <a:r>
              <a:rPr lang="en-US" dirty="0" err="1" smtClean="0"/>
              <a:t>MLB.m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62800" y="4092476"/>
            <a:ext cx="16002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Actual W/L against AL East</a:t>
            </a:r>
            <a:endParaRPr lang="en-US" dirty="0" smtClean="0"/>
          </a:p>
          <a:p>
            <a:pPr algn="ctr"/>
            <a:r>
              <a:rPr lang="en-US" dirty="0" smtClean="0"/>
              <a:t>1) NY: 9-6</a:t>
            </a:r>
          </a:p>
          <a:p>
            <a:pPr algn="ctr"/>
            <a:r>
              <a:rPr lang="en-US" dirty="0" smtClean="0"/>
              <a:t>2) TOR: 6-5</a:t>
            </a:r>
          </a:p>
          <a:p>
            <a:pPr algn="ctr"/>
            <a:r>
              <a:rPr lang="en-US" dirty="0" smtClean="0"/>
              <a:t>3) BAL: 8-8</a:t>
            </a:r>
          </a:p>
          <a:p>
            <a:pPr algn="ctr"/>
            <a:r>
              <a:rPr lang="en-US" dirty="0" smtClean="0"/>
              <a:t>4) BOS: 5-7</a:t>
            </a:r>
          </a:p>
          <a:p>
            <a:pPr algn="ctr"/>
            <a:r>
              <a:rPr lang="en-US" dirty="0" smtClean="0"/>
              <a:t>5) TB: 4-6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" y="0"/>
            <a:ext cx="8737601" cy="655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5200" y="6400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 to </a:t>
            </a:r>
            <a:r>
              <a:rPr lang="en-US" dirty="0" err="1" smtClean="0"/>
              <a:t>MLB_alpha.m</a:t>
            </a:r>
            <a:r>
              <a:rPr lang="en-US" dirty="0" smtClean="0"/>
              <a:t>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18 at 2.12.2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-1"/>
            <a:ext cx="6686550" cy="685800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28600" y="3390900"/>
            <a:ext cx="9906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05400" y="6550223"/>
            <a:ext cx="2480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Cambridge Econometrics</a:t>
            </a:r>
            <a:r>
              <a:rPr lang="en-US" sz="1400" dirty="0" smtClean="0"/>
              <a:t>, </a:t>
            </a:r>
            <a:r>
              <a:rPr lang="en-US" sz="1400" i="1" dirty="0" smtClean="0"/>
              <a:t>2012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4-04-18 at 4.11.3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5599"/>
            <a:ext cx="8153400" cy="560062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457200" y="914400"/>
            <a:ext cx="1828800" cy="3886200"/>
          </a:xfrm>
          <a:prstGeom prst="frame">
            <a:avLst>
              <a:gd name="adj1" fmla="val 4197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05140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Teams in the blue box would have qualified for the Champions League using </a:t>
            </a:r>
            <a:r>
              <a:rPr lang="en-US" dirty="0" err="1" smtClean="0"/>
              <a:t>PageRank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838199" y="4800600"/>
            <a:ext cx="19812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1295399" y="4648200"/>
            <a:ext cx="1524001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1600200" y="4648200"/>
            <a:ext cx="12192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2552701" y="52197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77395" y="6550223"/>
            <a:ext cx="2480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Cambridge Econometrics, 2012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Google’s </a:t>
            </a:r>
            <a:r>
              <a:rPr lang="en-US" dirty="0" err="1" smtClean="0"/>
              <a:t>PageRank</a:t>
            </a:r>
            <a:r>
              <a:rPr lang="en-US" dirty="0" smtClean="0"/>
              <a:t> algorithm to rank sports teams by their relative strengths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a relatively simple algorithm to implement on MATLAB, only requiring a person to update their H matrix after each game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Nonetheless, no ranking method is perfect, as the </a:t>
            </a:r>
            <a:r>
              <a:rPr lang="en-US" dirty="0" err="1" smtClean="0"/>
              <a:t>PageRank</a:t>
            </a:r>
            <a:r>
              <a:rPr lang="en-US" dirty="0" smtClean="0"/>
              <a:t> model for sports teams can certainly be improved, especially given its assumptions and some of the arbitrary choice of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MATLAB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err="1" smtClean="0"/>
              <a:t>Google.m</a:t>
            </a:r>
            <a:r>
              <a:rPr lang="en-US" sz="1800" dirty="0" smtClean="0"/>
              <a:t>			</a:t>
            </a:r>
            <a:r>
              <a:rPr lang="en-US" sz="1600" dirty="0" smtClean="0"/>
              <a:t>%Computes page rank of 5 websites, </a:t>
            </a:r>
            <a:r>
              <a:rPr lang="en-US" sz="1600" dirty="0" err="1" smtClean="0"/>
              <a:t>α</a:t>
            </a:r>
            <a:r>
              <a:rPr lang="en-US" sz="1600" dirty="0" smtClean="0"/>
              <a:t> = 0.85</a:t>
            </a:r>
          </a:p>
          <a:p>
            <a:r>
              <a:rPr lang="en-US" sz="1800" dirty="0" err="1" smtClean="0"/>
              <a:t>Google_alpha.m</a:t>
            </a:r>
            <a:r>
              <a:rPr lang="en-US" sz="1800" dirty="0" smtClean="0"/>
              <a:t>	</a:t>
            </a:r>
            <a:r>
              <a:rPr lang="en-US" sz="1600" dirty="0" smtClean="0"/>
              <a:t>% Compares page rank </a:t>
            </a:r>
            <a:r>
              <a:rPr lang="en-US" sz="1600" dirty="0" err="1" smtClean="0"/>
              <a:t>vs</a:t>
            </a:r>
            <a:r>
              <a:rPr lang="en-US" sz="1600" dirty="0" smtClean="0"/>
              <a:t> alpha (</a:t>
            </a:r>
            <a:r>
              <a:rPr lang="en-US" sz="1600" dirty="0" err="1" smtClean="0"/>
              <a:t>α</a:t>
            </a:r>
            <a:r>
              <a:rPr lang="en-US" sz="1600" dirty="0" smtClean="0"/>
              <a:t>)</a:t>
            </a:r>
          </a:p>
          <a:p>
            <a:r>
              <a:rPr lang="en-US" sz="1800" dirty="0" err="1" smtClean="0"/>
              <a:t>MLB.m</a:t>
            </a:r>
            <a:r>
              <a:rPr lang="en-US" sz="1600" dirty="0" smtClean="0"/>
              <a:t>			%Executes MLB_415 to 422 and plots the rank values over that span</a:t>
            </a:r>
          </a:p>
          <a:p>
            <a:pPr lvl="1"/>
            <a:r>
              <a:rPr lang="en-US" sz="1800" dirty="0" smtClean="0"/>
              <a:t>MLB_415.m	</a:t>
            </a:r>
            <a:r>
              <a:rPr lang="en-US" sz="1600" dirty="0" smtClean="0"/>
              <a:t>%Computes team rank of MLB AL East Division as of 4/15/14</a:t>
            </a:r>
            <a:endParaRPr lang="en-US" sz="1800" dirty="0" smtClean="0"/>
          </a:p>
          <a:p>
            <a:pPr lvl="1"/>
            <a:r>
              <a:rPr lang="en-US" sz="1800" dirty="0" smtClean="0"/>
              <a:t>MLB_416.m	</a:t>
            </a:r>
            <a:r>
              <a:rPr lang="en-US" sz="1600" dirty="0" smtClean="0"/>
              <a:t>% “	“ as of 4/16/14</a:t>
            </a:r>
          </a:p>
          <a:p>
            <a:pPr lvl="1"/>
            <a:r>
              <a:rPr lang="en-US" sz="1800" dirty="0" smtClean="0"/>
              <a:t>MLB_417.m	</a:t>
            </a:r>
            <a:r>
              <a:rPr lang="en-US" sz="1600" dirty="0" smtClean="0"/>
              <a:t>% “	“ as of 4/17/14</a:t>
            </a:r>
          </a:p>
          <a:p>
            <a:pPr lvl="1"/>
            <a:r>
              <a:rPr lang="en-US" sz="1800" dirty="0" smtClean="0"/>
              <a:t>MLB_418.m	</a:t>
            </a:r>
            <a:r>
              <a:rPr lang="en-US" sz="1600" dirty="0" smtClean="0"/>
              <a:t>% “	“ as of 4/18/14</a:t>
            </a:r>
          </a:p>
          <a:p>
            <a:pPr lvl="1"/>
            <a:r>
              <a:rPr lang="en-US" sz="1800" dirty="0" smtClean="0"/>
              <a:t>MLB_419.m	</a:t>
            </a:r>
            <a:r>
              <a:rPr lang="en-US" sz="1600" dirty="0" smtClean="0"/>
              <a:t>% “	“ as of 4/19/14</a:t>
            </a:r>
          </a:p>
          <a:p>
            <a:pPr lvl="1"/>
            <a:r>
              <a:rPr lang="en-US" sz="1800" dirty="0" smtClean="0"/>
              <a:t>MLB_420.m	</a:t>
            </a:r>
            <a:r>
              <a:rPr lang="en-US" sz="1600" dirty="0" smtClean="0"/>
              <a:t>% “	“ as of 4/20/14</a:t>
            </a:r>
          </a:p>
          <a:p>
            <a:pPr lvl="1"/>
            <a:r>
              <a:rPr lang="en-US" sz="1800" dirty="0" smtClean="0"/>
              <a:t>MLB_421.m	</a:t>
            </a:r>
            <a:r>
              <a:rPr lang="en-US" sz="1600" dirty="0" smtClean="0"/>
              <a:t>% “	“ as of 4/21/14</a:t>
            </a:r>
          </a:p>
          <a:p>
            <a:pPr lvl="1"/>
            <a:r>
              <a:rPr lang="en-US" sz="1800" dirty="0" smtClean="0"/>
              <a:t>MLB_422.m	</a:t>
            </a:r>
            <a:r>
              <a:rPr lang="en-US" sz="1600" dirty="0" smtClean="0"/>
              <a:t>% “	“ as of 4/22/14</a:t>
            </a:r>
          </a:p>
          <a:p>
            <a:r>
              <a:rPr lang="en-US" sz="1800" dirty="0" smtClean="0"/>
              <a:t>NFL1.m			</a:t>
            </a:r>
            <a:r>
              <a:rPr lang="en-US" sz="1600" dirty="0" smtClean="0"/>
              <a:t>%Computes team rank of 5 NFL teams, </a:t>
            </a:r>
            <a:r>
              <a:rPr lang="en-US" sz="1600" dirty="0" err="1" smtClean="0"/>
              <a:t>α</a:t>
            </a:r>
            <a:r>
              <a:rPr lang="en-US" sz="1600" dirty="0" smtClean="0"/>
              <a:t> = 0.85</a:t>
            </a:r>
          </a:p>
          <a:p>
            <a:r>
              <a:rPr lang="en-US" sz="1800" dirty="0" smtClean="0"/>
              <a:t>NFL2.m			</a:t>
            </a:r>
            <a:r>
              <a:rPr lang="en-US" sz="1600" dirty="0" smtClean="0"/>
              <a:t>% “	“, </a:t>
            </a:r>
            <a:r>
              <a:rPr lang="en-US" sz="1600" dirty="0" err="1" smtClean="0"/>
              <a:t>α</a:t>
            </a:r>
            <a:r>
              <a:rPr lang="en-US" sz="1600" dirty="0" smtClean="0"/>
              <a:t> = 0.85, using alternative adjustment for stochastic matrix (S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</a:t>
            </a:r>
          </a:p>
          <a:p>
            <a:r>
              <a:rPr lang="en-US" sz="1800" dirty="0" smtClean="0"/>
              <a:t>NFL3.m			</a:t>
            </a:r>
            <a:r>
              <a:rPr lang="en-US" sz="1622" dirty="0" smtClean="0"/>
              <a:t>% “	“, </a:t>
            </a:r>
            <a:r>
              <a:rPr lang="en-US" sz="1622" dirty="0" err="1" smtClean="0"/>
              <a:t>α</a:t>
            </a:r>
            <a:r>
              <a:rPr lang="en-US" sz="1622" dirty="0" smtClean="0"/>
              <a:t> = 0.85, personalization vector is different</a:t>
            </a:r>
          </a:p>
          <a:p>
            <a:r>
              <a:rPr lang="en-US" sz="1800" dirty="0" err="1" smtClean="0"/>
              <a:t>NFL_alpha.m</a:t>
            </a:r>
            <a:r>
              <a:rPr lang="en-US" sz="1800" dirty="0" smtClean="0"/>
              <a:t>		</a:t>
            </a:r>
            <a:r>
              <a:rPr lang="en-US" sz="1600" dirty="0" smtClean="0"/>
              <a:t>% Compares team rank </a:t>
            </a:r>
            <a:r>
              <a:rPr lang="en-US" sz="1600" dirty="0" err="1" smtClean="0"/>
              <a:t>vs</a:t>
            </a:r>
            <a:r>
              <a:rPr lang="en-US" sz="1600" dirty="0" smtClean="0"/>
              <a:t> alpha (</a:t>
            </a:r>
            <a:r>
              <a:rPr lang="en-US" sz="1600" dirty="0" err="1" smtClean="0"/>
              <a:t>α</a:t>
            </a:r>
            <a:r>
              <a:rPr lang="en-US" sz="1600" dirty="0" smtClean="0"/>
              <a:t>)</a:t>
            </a:r>
          </a:p>
          <a:p>
            <a:r>
              <a:rPr lang="en-US" sz="1800" dirty="0" smtClean="0"/>
              <a:t>NFL_alpha2.m		</a:t>
            </a:r>
            <a:r>
              <a:rPr lang="en-US" sz="1600" dirty="0" smtClean="0"/>
              <a:t>% “	“,  using alternative adjustment for stochastic matrix (S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</a:t>
            </a:r>
          </a:p>
          <a:p>
            <a:r>
              <a:rPr lang="en-US" sz="1800" dirty="0" err="1" smtClean="0"/>
              <a:t>PowerMethod.m</a:t>
            </a:r>
            <a:r>
              <a:rPr lang="en-US" sz="1800" dirty="0" smtClean="0"/>
              <a:t>	</a:t>
            </a:r>
            <a:r>
              <a:rPr lang="en-US" sz="1622" dirty="0" smtClean="0"/>
              <a:t>%Power method to determine dominant </a:t>
            </a:r>
            <a:r>
              <a:rPr lang="en-US" sz="1622" dirty="0" err="1" smtClean="0"/>
              <a:t>λ</a:t>
            </a:r>
            <a:r>
              <a:rPr lang="en-US" sz="1622" dirty="0" smtClean="0"/>
              <a:t> and its eigenvector</a:t>
            </a:r>
          </a:p>
          <a:p>
            <a:r>
              <a:rPr lang="en-US" sz="1800" dirty="0" err="1" smtClean="0"/>
              <a:t>test_PM</a:t>
            </a:r>
            <a:r>
              <a:rPr lang="en-US" sz="1800" dirty="0" smtClean="0"/>
              <a:t>			</a:t>
            </a:r>
            <a:r>
              <a:rPr lang="en-US" sz="1622" dirty="0" smtClean="0"/>
              <a:t>%Test power method function on </a:t>
            </a:r>
            <a:r>
              <a:rPr lang="en-US" sz="1622" dirty="0" err="1" smtClean="0"/>
              <a:t>google</a:t>
            </a:r>
            <a:r>
              <a:rPr lang="en-US" sz="1622" dirty="0" smtClean="0"/>
              <a:t> matrix from </a:t>
            </a:r>
            <a:r>
              <a:rPr lang="en-US" sz="1622" dirty="0" err="1" smtClean="0"/>
              <a:t>Google.m</a:t>
            </a:r>
            <a:endParaRPr lang="en-US" sz="1622" dirty="0" smtClean="0"/>
          </a:p>
          <a:p>
            <a:endParaRPr lang="en-US" sz="1946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16 at 1.34.5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30" y="0"/>
            <a:ext cx="5971346" cy="3352800"/>
          </a:xfrm>
          <a:prstGeom prst="rect">
            <a:avLst/>
          </a:prstGeom>
        </p:spPr>
      </p:pic>
      <p:pic>
        <p:nvPicPr>
          <p:cNvPr id="6" name="Picture 5" descr="Screen Shot 2014-04-16 at 1.41.47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112127"/>
            <a:ext cx="4953000" cy="2745873"/>
          </a:xfrm>
          <a:prstGeom prst="rect">
            <a:avLst/>
          </a:prstGeom>
        </p:spPr>
      </p:pic>
      <p:pic>
        <p:nvPicPr>
          <p:cNvPr id="8" name="Picture 7" descr="Screen Shot 2014-04-16 at 1.43.36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442" y="3352800"/>
            <a:ext cx="4931558" cy="3505200"/>
          </a:xfrm>
          <a:prstGeom prst="rect">
            <a:avLst/>
          </a:prstGeom>
        </p:spPr>
      </p:pic>
      <p:pic>
        <p:nvPicPr>
          <p:cNvPr id="5" name="Picture 4" descr="Screen Shot 2014-04-16 at 1.39.32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001" y="0"/>
            <a:ext cx="5109999" cy="3380633"/>
          </a:xfrm>
          <a:prstGeom prst="rect">
            <a:avLst/>
          </a:prstGeom>
        </p:spPr>
      </p:pic>
      <p:pic>
        <p:nvPicPr>
          <p:cNvPr id="9" name="Picture 8" descr="Bcs_logo_201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1932889"/>
            <a:ext cx="3308530" cy="28398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10200" y="6550223"/>
            <a:ext cx="3400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smtClean="0"/>
              <a:t>Images</a:t>
            </a:r>
            <a:r>
              <a:rPr lang="en-US" sz="1400" dirty="0" smtClean="0"/>
              <a:t>: </a:t>
            </a:r>
            <a:r>
              <a:rPr lang="en-US" sz="1400" i="1" dirty="0" err="1" smtClean="0"/>
              <a:t>ESPN.com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FIFA.com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Wikipedia.org</a:t>
            </a:r>
            <a:endParaRPr lang="en-US" sz="1400" i="1" dirty="0"/>
          </a:p>
        </p:txBody>
      </p:sp>
      <p:pic>
        <p:nvPicPr>
          <p:cNvPr id="10" name="Picture 9" descr="NCAA_March_Madness_logo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9416" y="2312987"/>
            <a:ext cx="3085688" cy="207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Why Care About Sports Rankings?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29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Sports is an important part of culture and media</a:t>
            </a:r>
            <a:endParaRPr lang="en-US" sz="1400" dirty="0" smtClean="0"/>
          </a:p>
          <a:p>
            <a:pPr>
              <a:buNone/>
            </a:pPr>
            <a:endParaRPr lang="en-US" sz="3000" dirty="0" smtClean="0"/>
          </a:p>
          <a:p>
            <a:r>
              <a:rPr lang="en-US" sz="3000" dirty="0" smtClean="0"/>
              <a:t>Fans are competitive and like to be “right”:</a:t>
            </a:r>
          </a:p>
          <a:p>
            <a:pPr lvl="1"/>
            <a:r>
              <a:rPr lang="en-US" sz="2000" dirty="0" smtClean="0"/>
              <a:t>“The Red Sox are better than the Yankees”</a:t>
            </a:r>
            <a:r>
              <a:rPr lang="en-US" sz="2600" dirty="0" smtClean="0"/>
              <a:t> </a:t>
            </a:r>
            <a:r>
              <a:rPr lang="en-US" sz="1400" i="1" dirty="0" smtClean="0"/>
              <a:t>(said no one ever)</a:t>
            </a:r>
          </a:p>
          <a:p>
            <a:pPr lvl="1"/>
            <a:r>
              <a:rPr lang="en-US" sz="2000" dirty="0" smtClean="0"/>
              <a:t>“The Jets will win the Super Bowl” </a:t>
            </a:r>
            <a:r>
              <a:rPr lang="en-US" sz="1400" i="1" dirty="0" smtClean="0"/>
              <a:t>(said no one ever)</a:t>
            </a:r>
            <a:endParaRPr lang="en-US" sz="2000" dirty="0" smtClean="0"/>
          </a:p>
          <a:p>
            <a:pPr lvl="1"/>
            <a:r>
              <a:rPr lang="en-US" sz="2000" dirty="0" smtClean="0"/>
              <a:t>“(Insert comment about the Knicks)” </a:t>
            </a:r>
            <a:r>
              <a:rPr lang="en-US" sz="1514" i="1" dirty="0" smtClean="0"/>
              <a:t>(Spike Lee)</a:t>
            </a:r>
            <a:endParaRPr lang="en-US" sz="1514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3000" dirty="0" smtClean="0"/>
              <a:t>Sports betting is a huge industry:</a:t>
            </a:r>
          </a:p>
          <a:p>
            <a:pPr lvl="1"/>
            <a:r>
              <a:rPr lang="en-US" sz="2000" dirty="0" smtClean="0"/>
              <a:t>In 2011, $3.2 billion was wagered in sports bets in state casinos </a:t>
            </a:r>
            <a:r>
              <a:rPr lang="en-US" sz="1400" i="1" dirty="0" smtClean="0"/>
              <a:t>(Nevada Gaming Commission)</a:t>
            </a:r>
          </a:p>
          <a:p>
            <a:pPr lvl="1"/>
            <a:r>
              <a:rPr lang="en-US" sz="2000" dirty="0" smtClean="0"/>
              <a:t>Between $60-70 billion is illegally wagered on college football annually </a:t>
            </a:r>
            <a:r>
              <a:rPr lang="en-US" sz="1400" i="1" dirty="0" smtClean="0"/>
              <a:t>(CNBC)</a:t>
            </a:r>
            <a:endParaRPr lang="en-US" sz="1400" dirty="0" smtClean="0"/>
          </a:p>
          <a:p>
            <a:pPr lvl="1"/>
            <a:r>
              <a:rPr lang="en-US" sz="2000" dirty="0" smtClean="0"/>
              <a:t>33 million Americans participated in Fantasy Football </a:t>
            </a:r>
            <a:r>
              <a:rPr lang="en-US" sz="1400" i="1" dirty="0" smtClean="0"/>
              <a:t>(Fantasy Sports Trade Association)</a:t>
            </a:r>
            <a:endParaRPr lang="en-US" sz="1400" dirty="0" smtClean="0"/>
          </a:p>
          <a:p>
            <a:pPr lvl="1">
              <a:buNone/>
            </a:pPr>
            <a:endParaRPr lang="en-US" sz="2400" dirty="0" smtClean="0"/>
          </a:p>
          <a:p>
            <a:pPr lvl="1"/>
            <a:endParaRPr lang="en-US" dirty="0"/>
          </a:p>
        </p:txBody>
      </p:sp>
      <p:pic>
        <p:nvPicPr>
          <p:cNvPr id="5" name="Picture 4" descr="Screen Shot 2014-04-16 at 8.56.3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590800"/>
            <a:ext cx="1623858" cy="20542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162800" y="6553199"/>
            <a:ext cx="19087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smtClean="0"/>
              <a:t>Images</a:t>
            </a:r>
            <a:r>
              <a:rPr lang="en-US" sz="1400" dirty="0" smtClean="0"/>
              <a:t>: </a:t>
            </a:r>
            <a:r>
              <a:rPr lang="en-US" sz="1400" i="1" dirty="0" smtClean="0"/>
              <a:t>Google Images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Google’s </a:t>
            </a:r>
            <a:r>
              <a:rPr lang="en-US" b="1" dirty="0" err="1" smtClean="0">
                <a:solidFill>
                  <a:schemeClr val="tx2"/>
                </a:solidFill>
              </a:rPr>
              <a:t>PageRank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468"/>
            <a:ext cx="4165600" cy="441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 algorithm used by </a:t>
            </a:r>
            <a:r>
              <a:rPr lang="en-US" sz="2800" b="1" dirty="0" smtClean="0">
                <a:solidFill>
                  <a:srgbClr val="FF0000"/>
                </a:solidFill>
              </a:rPr>
              <a:t>Google Search</a:t>
            </a:r>
            <a:r>
              <a:rPr lang="en-US" sz="2800" b="1" dirty="0" smtClean="0"/>
              <a:t> </a:t>
            </a:r>
            <a:r>
              <a:rPr lang="en-US" sz="2800" dirty="0" smtClean="0"/>
              <a:t>to rank websites in their search engine results 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Wikipedia</a:t>
            </a:r>
            <a:r>
              <a:rPr lang="en-US" sz="1600" i="1" dirty="0" smtClean="0"/>
              <a:t>)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Developed by Larry Page and Sergey </a:t>
            </a:r>
            <a:r>
              <a:rPr lang="en-US" sz="2800" dirty="0" err="1" smtClean="0"/>
              <a:t>Brin</a:t>
            </a:r>
            <a:r>
              <a:rPr lang="en-US" sz="2800" dirty="0" smtClean="0"/>
              <a:t> at Stanford University in 1996 </a:t>
            </a:r>
          </a:p>
          <a:p>
            <a:endParaRPr lang="en-US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1400" y="4050268"/>
            <a:ext cx="4064000" cy="2438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51400" y="6488668"/>
            <a:ext cx="40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Images</a:t>
            </a:r>
            <a:r>
              <a:rPr lang="en-US" sz="1200" dirty="0" smtClean="0"/>
              <a:t>: </a:t>
            </a:r>
            <a:r>
              <a:rPr lang="en-US" sz="1200" i="1" dirty="0" err="1" smtClean="0"/>
              <a:t>Google.com</a:t>
            </a:r>
            <a:r>
              <a:rPr lang="en-US" sz="1200" i="1" dirty="0" smtClean="0"/>
              <a:t> (T)</a:t>
            </a:r>
            <a:r>
              <a:rPr lang="en-US" sz="1200" dirty="0" smtClean="0"/>
              <a:t>, </a:t>
            </a:r>
            <a:r>
              <a:rPr lang="en-US" sz="1200" i="1" dirty="0" smtClean="0"/>
              <a:t>The Guardian, 2009 (B)</a:t>
            </a:r>
            <a:endParaRPr lang="en-US" sz="1200" i="1" dirty="0"/>
          </a:p>
        </p:txBody>
      </p:sp>
      <p:pic>
        <p:nvPicPr>
          <p:cNvPr id="6" name="Picture 5" descr="Screen Shot 2014-04-10 at 11.09.2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400" y="1752600"/>
            <a:ext cx="4064000" cy="189067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Basic Principle Behind </a:t>
            </a:r>
            <a:r>
              <a:rPr lang="en-US" b="1" dirty="0" err="1" smtClean="0">
                <a:solidFill>
                  <a:schemeClr val="tx2"/>
                </a:solidFill>
              </a:rPr>
              <a:t>PageRank</a:t>
            </a:r>
            <a:endParaRPr lang="en-US" dirty="0"/>
          </a:p>
        </p:txBody>
      </p:sp>
      <p:pic>
        <p:nvPicPr>
          <p:cNvPr id="4" name="Picture 3" descr="800px-PageRank-hi-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417638"/>
            <a:ext cx="5867400" cy="4225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642982"/>
            <a:ext cx="4038600" cy="1138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To determine a website’s importance, count the</a:t>
            </a:r>
            <a:r>
              <a:rPr lang="en-US" sz="1700" dirty="0" smtClean="0">
                <a:ea typeface="ＭＳ ゴシック"/>
                <a:cs typeface="ＭＳ ゴシック"/>
              </a:rPr>
              <a:t> n</a:t>
            </a:r>
            <a:r>
              <a:rPr lang="en-US" sz="1700" dirty="0" smtClean="0"/>
              <a:t>umber of hyperlinks pointing to the site, with more weight given to hyperlinks coming from other important sites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642982"/>
            <a:ext cx="40386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Underlying Assumption</a:t>
            </a:r>
            <a:r>
              <a:rPr lang="en-US" sz="2000" dirty="0" smtClean="0"/>
              <a:t>: </a:t>
            </a:r>
          </a:p>
          <a:p>
            <a:pPr algn="ctr"/>
            <a:r>
              <a:rPr lang="en-US" sz="2000" dirty="0" smtClean="0"/>
              <a:t>Important websites are likely to receive more links from other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916011" y="5029200"/>
            <a:ext cx="1842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smtClean="0"/>
              <a:t>Images</a:t>
            </a:r>
            <a:r>
              <a:rPr lang="en-US" sz="1400" dirty="0" smtClean="0"/>
              <a:t>: </a:t>
            </a:r>
            <a:r>
              <a:rPr lang="en-US" sz="1400" i="1" dirty="0" err="1" smtClean="0"/>
              <a:t>Wikipedia.org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5260</TotalTime>
  <Words>4260</Words>
  <Application>Microsoft Macintosh PowerPoint</Application>
  <PresentationFormat>On-screen Show (4:3)</PresentationFormat>
  <Paragraphs>646</Paragraphs>
  <Slides>57</Slides>
  <Notes>51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Using Google’s PageRank Model to Rank Sports Teams</vt:lpstr>
      <vt:lpstr>About Me, Why I am Interested</vt:lpstr>
      <vt:lpstr>References</vt:lpstr>
      <vt:lpstr>Presentation Overview</vt:lpstr>
      <vt:lpstr>Why Do People Care About Sports Rankings? </vt:lpstr>
      <vt:lpstr>Slide 6</vt:lpstr>
      <vt:lpstr>Why Care About Sports Rankings? </vt:lpstr>
      <vt:lpstr>Google’s PageRank</vt:lpstr>
      <vt:lpstr>Basic Principle Behind PageRank</vt:lpstr>
      <vt:lpstr>PageRank’s Strategy (Conceptually)</vt:lpstr>
      <vt:lpstr>PageRank’s Strategy (Mathematically)</vt:lpstr>
      <vt:lpstr>Construct the Internet Graph/Matrix (H)</vt:lpstr>
      <vt:lpstr>Rank of a Web Page via Markov Chain</vt:lpstr>
      <vt:lpstr>Rank of a Web Page via Markov Chain</vt:lpstr>
      <vt:lpstr>Internet Stochastic Matrix (S)</vt:lpstr>
      <vt:lpstr>Irreducible Stochastic Matrix</vt:lpstr>
      <vt:lpstr>Irreducible Stochastic Matrix</vt:lpstr>
      <vt:lpstr>Google Matrix (G)</vt:lpstr>
      <vt:lpstr>Perron-Frobenius Theorem (PFT)</vt:lpstr>
      <vt:lpstr>Use PFT to Solve limk∞ z0Gk = π</vt:lpstr>
      <vt:lpstr>PageRank Vector (π)</vt:lpstr>
      <vt:lpstr>Slide 22</vt:lpstr>
      <vt:lpstr>Slide 23</vt:lpstr>
      <vt:lpstr>Remark: The $25 Billion Eigenvector</vt:lpstr>
      <vt:lpstr>Applying the PageRank Model to Sports Teams</vt:lpstr>
      <vt:lpstr>Constructing the NFL Graph/Matrix</vt:lpstr>
      <vt:lpstr>NFL Stochastic Matrix (S)</vt:lpstr>
      <vt:lpstr>Alternative NFL Stochastic Matrix (S2)</vt:lpstr>
      <vt:lpstr>Final Adjustments to the NFL Matrix</vt:lpstr>
      <vt:lpstr>Slide 30</vt:lpstr>
      <vt:lpstr>Slide 31</vt:lpstr>
      <vt:lpstr>Slide 32</vt:lpstr>
      <vt:lpstr>Slide 33</vt:lpstr>
      <vt:lpstr>Observations, Limitations, Changing Parameters</vt:lpstr>
      <vt:lpstr>MLB, AL East Division Graph  (as of 4/15/14)</vt:lpstr>
      <vt:lpstr>MLB, AL East Division Graph   (as of 4/15/14)</vt:lpstr>
      <vt:lpstr>Slide 37</vt:lpstr>
      <vt:lpstr>MLB, AL East Division Graph   (as of 4/16/14)</vt:lpstr>
      <vt:lpstr>Slide 39</vt:lpstr>
      <vt:lpstr>MLB, AL East Division Graph   (as of 4/17/14)</vt:lpstr>
      <vt:lpstr>Slide 41</vt:lpstr>
      <vt:lpstr>MLB, AL East Division Graph   (as of 4/18/14)</vt:lpstr>
      <vt:lpstr>Slide 43</vt:lpstr>
      <vt:lpstr>MLB, AL East Division Graph   (as of 4/19/14)</vt:lpstr>
      <vt:lpstr>Slide 45</vt:lpstr>
      <vt:lpstr>MLB, AL East Division Graph   (as of 4/20/14)</vt:lpstr>
      <vt:lpstr>Slide 47</vt:lpstr>
      <vt:lpstr>MLB, AL East Division Graph   (as of 4/21/14)</vt:lpstr>
      <vt:lpstr>Slide 49</vt:lpstr>
      <vt:lpstr>MLB, AL East Division Graph   (as of 4/22/14)</vt:lpstr>
      <vt:lpstr>Slide 51</vt:lpstr>
      <vt:lpstr>Slide 52</vt:lpstr>
      <vt:lpstr>Slide 53</vt:lpstr>
      <vt:lpstr>Slide 54</vt:lpstr>
      <vt:lpstr>Slide 55</vt:lpstr>
      <vt:lpstr>Key Takeaways</vt:lpstr>
      <vt:lpstr>MATLAB Code</vt:lpstr>
    </vt:vector>
  </TitlesOfParts>
  <Company>Columbia University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Ranking Sports Teams Using Google’s Page Rank</dc:title>
  <dc:creator>Kenneth Nakazawa</dc:creator>
  <cp:lastModifiedBy>Kenneth Nakazawa</cp:lastModifiedBy>
  <cp:revision>1025</cp:revision>
  <dcterms:created xsi:type="dcterms:W3CDTF">2014-04-23T20:53:35Z</dcterms:created>
  <dcterms:modified xsi:type="dcterms:W3CDTF">2014-04-23T20:54:39Z</dcterms:modified>
</cp:coreProperties>
</file>