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0" d="100"/>
          <a:sy n="50" d="100"/>
        </p:scale>
        <p:origin x="74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1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9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5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3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4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3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31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04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38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chalkboard/a/agenda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290460&amp;picture=questions-amp-answer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inarybroker.biz/eng/binary-options-brokers-with-a-demo-account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wmopen-introbusiness/chapter/putting-it-together-7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229F666-8C72-465C-A1A8-D28703FD2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4168" y="2227700"/>
            <a:ext cx="8103664" cy="1256269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cs typeface="Calibri Light"/>
              </a:rPr>
              <a:t>Task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A6E69C-E9CC-4AD4-838D-2835683A6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2" idx="0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9096"/>
            <a:ext cx="0" cy="217860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6B9EBB-1334-4040-BCF7-51F44CBFA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14362"/>
            <a:ext cx="0" cy="214363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B4F91-A1D9-0114-CB01-20959924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724" y="463358"/>
            <a:ext cx="6022039" cy="1665277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 dirty="0">
                <a:ea typeface="+mj-lt"/>
                <a:cs typeface="+mj-lt"/>
              </a:rPr>
              <a:t>AGENDA</a:t>
            </a:r>
            <a:endParaRPr lang="en-US" sz="3700" dirty="0"/>
          </a:p>
          <a:p>
            <a:pPr algn="r">
              <a:lnSpc>
                <a:spcPct val="90000"/>
              </a:lnSpc>
            </a:pPr>
            <a:br>
              <a:rPr lang="en-US" sz="3700" dirty="0"/>
            </a:b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42C9-C447-E0E7-E5C0-60538AC61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9763" y="895440"/>
            <a:ext cx="3803484" cy="51624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Calibri"/>
                <a:cs typeface="Calibri"/>
              </a:rPr>
              <a:t>Introduction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latin typeface="Calibri"/>
                <a:cs typeface="Calibri"/>
              </a:rPr>
              <a:t>Problem Statement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latin typeface="Calibri"/>
                <a:cs typeface="Calibri"/>
              </a:rPr>
              <a:t>Solution &amp; Code Walkthrough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i="0" dirty="0">
                <a:latin typeface="Calibri"/>
                <a:cs typeface="Calibri"/>
              </a:rPr>
              <a:t>Extraction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i="0" dirty="0">
                <a:latin typeface="Calibri"/>
                <a:cs typeface="Calibri"/>
              </a:rPr>
              <a:t>Transformation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i="0" dirty="0">
                <a:latin typeface="Calibri"/>
                <a:cs typeface="Calibri"/>
              </a:rPr>
              <a:t>Load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latin typeface="Calibri"/>
                <a:cs typeface="Calibri"/>
              </a:rPr>
              <a:t>Visualization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latin typeface="Calibri"/>
                <a:cs typeface="Calibri"/>
              </a:rPr>
              <a:t>Live Demo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latin typeface="Calibri"/>
                <a:cs typeface="Calibri"/>
              </a:rPr>
              <a:t>Shortcomings &amp; Future Changes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75176" y="2790825"/>
            <a:ext cx="0" cy="4067175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E33569A-D70C-466B-98A3-521B4F57C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2000" y="2072181"/>
            <a:ext cx="6295763" cy="413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6951D-D694-20F3-BBF8-BEDF0F2F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080" y="563005"/>
            <a:ext cx="10427840" cy="91334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dirty="0">
                <a:latin typeface="Arial"/>
                <a:cs typeface="Arial"/>
              </a:rPr>
              <a:t>Problem Statement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8A1B-F1E7-CFB9-4F3F-21F2BF5FB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2" y="2196447"/>
            <a:ext cx="6438507" cy="43719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>
                <a:latin typeface="Calibri"/>
                <a:cs typeface="Calibri"/>
              </a:rPr>
              <a:t>Functional:</a:t>
            </a:r>
            <a:endParaRPr lang="en-US" sz="1400" dirty="0"/>
          </a:p>
          <a:p>
            <a:pPr marL="56007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cs typeface="Calibri"/>
              </a:rPr>
              <a:t>Writing </a:t>
            </a:r>
            <a:r>
              <a:rPr lang="en-US" sz="1400" b="1" dirty="0">
                <a:latin typeface="Calibri"/>
                <a:cs typeface="Calibri"/>
              </a:rPr>
              <a:t>Extract-Transform-Load</a:t>
            </a:r>
            <a:r>
              <a:rPr lang="en-US" sz="1400" dirty="0">
                <a:latin typeface="Calibri"/>
                <a:cs typeface="Calibri"/>
              </a:rPr>
              <a:t> application to manipulate &amp; Consolidate the data presented at local UK Traffic commissioner authority</a:t>
            </a:r>
            <a:endParaRPr lang="en-US" sz="1400" i="0" dirty="0"/>
          </a:p>
          <a:p>
            <a:pPr marL="56007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cs typeface="Calibri"/>
              </a:rPr>
              <a:t>Data is present in different URLs but having the </a:t>
            </a:r>
            <a:r>
              <a:rPr lang="en-US" sz="1400" b="1" dirty="0">
                <a:latin typeface="Calibri"/>
                <a:cs typeface="Calibri"/>
              </a:rPr>
              <a:t>same structure (same number of columns with same name)</a:t>
            </a:r>
            <a:endParaRPr lang="en-US" sz="1400" i="0" dirty="0"/>
          </a:p>
          <a:p>
            <a:pPr marL="56007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cs typeface="Calibri"/>
              </a:rPr>
              <a:t>Able to distinguish the data between </a:t>
            </a:r>
            <a:r>
              <a:rPr lang="en-US" sz="1400" b="1" dirty="0">
                <a:latin typeface="Calibri"/>
                <a:cs typeface="Calibri"/>
              </a:rPr>
              <a:t>“Goods Vehicle” </a:t>
            </a:r>
            <a:r>
              <a:rPr lang="en-US" sz="1400" dirty="0">
                <a:latin typeface="Calibri"/>
                <a:cs typeface="Calibri"/>
              </a:rPr>
              <a:t>and </a:t>
            </a:r>
            <a:r>
              <a:rPr lang="en-US" sz="1400" b="1" dirty="0">
                <a:latin typeface="Calibri"/>
                <a:cs typeface="Calibri"/>
              </a:rPr>
              <a:t>“Public Service Vehicle”</a:t>
            </a:r>
            <a:endParaRPr lang="en-US" sz="1400" i="0" dirty="0"/>
          </a:p>
          <a:p>
            <a:pPr marL="56007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cs typeface="Calibri"/>
              </a:rPr>
              <a:t>Application should consolidate the data from </a:t>
            </a:r>
            <a:r>
              <a:rPr lang="en-US" sz="1400" b="1" dirty="0">
                <a:latin typeface="Calibri"/>
                <a:cs typeface="Calibri"/>
              </a:rPr>
              <a:t>8 offices</a:t>
            </a:r>
            <a:endParaRPr lang="en-US" sz="1400" i="0" dirty="0"/>
          </a:p>
          <a:p>
            <a:pPr marL="56007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cs typeface="Calibri"/>
              </a:rPr>
              <a:t>Data to be stored in the structured database to apply the visualization</a:t>
            </a:r>
            <a:endParaRPr lang="en-US" sz="1400" i="0" dirty="0"/>
          </a:p>
          <a:p>
            <a:pPr marL="56007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cs typeface="Calibri"/>
              </a:rPr>
              <a:t>Provide the data intelligence based on </a:t>
            </a:r>
            <a:r>
              <a:rPr lang="en-US" sz="1400" b="1" dirty="0">
                <a:latin typeface="Calibri"/>
                <a:cs typeface="Calibri"/>
              </a:rPr>
              <a:t>“Vehicles Specified”</a:t>
            </a:r>
          </a:p>
          <a:p>
            <a:pPr marL="56007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b="1" dirty="0">
                <a:latin typeface="Calibri"/>
                <a:cs typeface="Calibri"/>
              </a:rPr>
              <a:t>Technical:</a:t>
            </a:r>
            <a:endParaRPr lang="en-US" sz="1400" dirty="0"/>
          </a:p>
          <a:p>
            <a:pPr marL="56007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cs typeface="Calibri"/>
              </a:rPr>
              <a:t>Use </a:t>
            </a:r>
            <a:r>
              <a:rPr lang="en-US" sz="1400" b="1" dirty="0">
                <a:latin typeface="Calibri"/>
                <a:cs typeface="Calibri"/>
              </a:rPr>
              <a:t>Python</a:t>
            </a:r>
            <a:r>
              <a:rPr lang="en-US" sz="1400" dirty="0">
                <a:latin typeface="Calibri"/>
                <a:cs typeface="Calibri"/>
              </a:rPr>
              <a:t> to write the logic of extraction and transformation </a:t>
            </a:r>
          </a:p>
          <a:p>
            <a:pPr marL="56007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cs typeface="Calibri"/>
              </a:rPr>
              <a:t>Use any database to store structured database – </a:t>
            </a:r>
            <a:r>
              <a:rPr lang="en-US" sz="1400" b="1" dirty="0" err="1">
                <a:latin typeface="Calibri"/>
                <a:cs typeface="Calibri"/>
              </a:rPr>
              <a:t>MySql</a:t>
            </a:r>
            <a:r>
              <a:rPr lang="en-US" sz="1400" b="1" dirty="0">
                <a:latin typeface="Calibri"/>
                <a:cs typeface="Calibri"/>
              </a:rPr>
              <a:t> Workbench</a:t>
            </a:r>
            <a:endParaRPr lang="en-US" sz="1400" i="0" dirty="0"/>
          </a:p>
          <a:p>
            <a:pPr marL="56007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cs typeface="Calibri"/>
              </a:rPr>
              <a:t>Use any visualization tool – </a:t>
            </a:r>
            <a:r>
              <a:rPr lang="en-US" sz="1400" b="1" dirty="0">
                <a:latin typeface="Calibri"/>
                <a:cs typeface="Calibri"/>
              </a:rPr>
              <a:t>MS Power BI &amp; Python libraries</a:t>
            </a:r>
            <a:endParaRPr lang="en-US" sz="1400" i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A349A-440E-6245-C5AA-30BEBCE9D1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4400" y="2196447"/>
            <a:ext cx="4154078" cy="437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5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2F952A8-2716-47BA-90B6-2E10C9FC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993" y="875439"/>
            <a:ext cx="4392515" cy="4994953"/>
          </a:xfrm>
          <a:custGeom>
            <a:avLst/>
            <a:gdLst>
              <a:gd name="connsiteX0" fmla="*/ 2285730 w 4572000"/>
              <a:gd name="connsiteY0" fmla="*/ 0 h 5199055"/>
              <a:gd name="connsiteX1" fmla="*/ 2286272 w 4572000"/>
              <a:gd name="connsiteY1" fmla="*/ 0 h 5199055"/>
              <a:gd name="connsiteX2" fmla="*/ 4572000 w 4572000"/>
              <a:gd name="connsiteY2" fmla="*/ 2285730 h 5199055"/>
              <a:gd name="connsiteX3" fmla="*/ 4572000 w 4572000"/>
              <a:gd name="connsiteY3" fmla="*/ 5199055 h 5199055"/>
              <a:gd name="connsiteX4" fmla="*/ 0 w 4572000"/>
              <a:gd name="connsiteY4" fmla="*/ 5199055 h 5199055"/>
              <a:gd name="connsiteX5" fmla="*/ 0 w 4572000"/>
              <a:gd name="connsiteY5" fmla="*/ 2285730 h 5199055"/>
              <a:gd name="connsiteX6" fmla="*/ 2285730 w 4572000"/>
              <a:gd name="connsiteY6" fmla="*/ 0 h 5199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0" h="5199055">
                <a:moveTo>
                  <a:pt x="2285730" y="0"/>
                </a:moveTo>
                <a:cubicBezTo>
                  <a:pt x="2285890" y="0"/>
                  <a:pt x="2286106" y="0"/>
                  <a:pt x="2286272" y="0"/>
                </a:cubicBezTo>
                <a:cubicBezTo>
                  <a:pt x="3548663" y="0"/>
                  <a:pt x="4572000" y="1023361"/>
                  <a:pt x="4572000" y="2285730"/>
                </a:cubicBezTo>
                <a:lnTo>
                  <a:pt x="4572000" y="5199055"/>
                </a:lnTo>
                <a:lnTo>
                  <a:pt x="0" y="5199055"/>
                </a:lnTo>
                <a:lnTo>
                  <a:pt x="0" y="2285730"/>
                </a:lnTo>
                <a:cubicBezTo>
                  <a:pt x="0" y="1023361"/>
                  <a:pt x="1023334" y="0"/>
                  <a:pt x="228573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774DC-2697-8A27-1702-C218E036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9028" y="-1116463"/>
            <a:ext cx="8468296" cy="3107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 &amp; Code Walkthrough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3C160E-3B1D-4534-9D64-BB3CC8984328}"/>
              </a:ext>
            </a:extLst>
          </p:cNvPr>
          <p:cNvSpPr/>
          <p:nvPr/>
        </p:nvSpPr>
        <p:spPr>
          <a:xfrm>
            <a:off x="1079173" y="875439"/>
            <a:ext cx="3511682" cy="25621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EXTRACT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Retrieving the CSV from URL – used Beautiful Soup to locate the CSV file in HTML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memory data consolidation of 8 files to reduce the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Removing the duplicate &amp; NULL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Then store the file locally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2C44B7-9B5C-4E1A-2C73-CA5331A2F196}"/>
              </a:ext>
            </a:extLst>
          </p:cNvPr>
          <p:cNvSpPr/>
          <p:nvPr/>
        </p:nvSpPr>
        <p:spPr>
          <a:xfrm>
            <a:off x="5471687" y="730383"/>
            <a:ext cx="6633942" cy="52850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TRANSFORM</a:t>
            </a:r>
          </a:p>
          <a:p>
            <a:r>
              <a:rPr lang="en-US" dirty="0"/>
              <a:t>Decompose the data in the following ERD Structure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D20C5E-C02B-B68B-9DBB-0FBA52251935}"/>
              </a:ext>
            </a:extLst>
          </p:cNvPr>
          <p:cNvSpPr/>
          <p:nvPr/>
        </p:nvSpPr>
        <p:spPr>
          <a:xfrm>
            <a:off x="1079174" y="3851172"/>
            <a:ext cx="3511682" cy="21313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Master Data: Check if existing record doesn’t exist then insert and get latest primary key OR used existing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Insert into </a:t>
            </a:r>
            <a:r>
              <a:rPr lang="en-US" sz="1600" dirty="0" err="1"/>
              <a:t>License_Details</a:t>
            </a:r>
            <a:r>
              <a:rPr lang="en-US" sz="1600" dirty="0"/>
              <a:t> with all FK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4A7943F-9883-E7D7-C918-775BFAF04D9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90855" y="2156536"/>
            <a:ext cx="880832" cy="1216379"/>
          </a:xfrm>
          <a:prstGeom prst="bentConnector3">
            <a:avLst>
              <a:gd name="adj1" fmla="val 50000"/>
            </a:avLst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50442FD-B955-7F82-FFCD-EA71CE4585B3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rot="5400000" flipH="1">
            <a:off x="6140467" y="3367256"/>
            <a:ext cx="1098579" cy="4197802"/>
          </a:xfrm>
          <a:prstGeom prst="bentConnector4">
            <a:avLst>
              <a:gd name="adj1" fmla="val -20809"/>
              <a:gd name="adj2" fmla="val 89508"/>
            </a:avLst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B374215C-F90D-65E6-B941-54509628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550" y="1613968"/>
            <a:ext cx="6152216" cy="411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4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72386-4D3B-BDA1-B1EC-A587EF40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993" y="173483"/>
            <a:ext cx="4865285" cy="12043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Visualization (Business Intelligence)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30B8543-062B-7D90-C868-DEDFB06C1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69" y="1044022"/>
            <a:ext cx="6636924" cy="4463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97427F-190A-39AC-7CDE-B8393F34C3F7}"/>
              </a:ext>
            </a:extLst>
          </p:cNvPr>
          <p:cNvSpPr txBox="1"/>
          <p:nvPr/>
        </p:nvSpPr>
        <p:spPr>
          <a:xfrm>
            <a:off x="6890993" y="2056321"/>
            <a:ext cx="4865286" cy="35491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70000"/>
            </a:pPr>
            <a:endParaRPr lang="en-US" sz="1600" b="1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70000"/>
            </a:pPr>
            <a:endParaRPr lang="en-US" sz="1600" b="1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70000"/>
            </a:pPr>
            <a:endParaRPr lang="en-US" sz="1600" b="1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70000"/>
            </a:pPr>
            <a:r>
              <a:rPr lang="en-US" sz="1600" b="1" dirty="0">
                <a:solidFill>
                  <a:schemeClr val="tx2"/>
                </a:solidFill>
              </a:rPr>
              <a:t>Key Factors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7000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Creating the dashboard using MS Power BI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7000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Showing license count with different criteria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7000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Geography filter 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7000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Microsoft Bing Map Integration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7000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Operator Insight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7000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License Office Insight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7000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Dataset analysis on “Whole Data”, can be developed for the weekly dashboard as well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70000"/>
            </a:pPr>
            <a:br>
              <a:rPr lang="en-US" sz="1600" dirty="0"/>
            </a:b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98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7C8E5-573A-7DB6-61D3-7F6D2B37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11" y="-66381"/>
            <a:ext cx="6022039" cy="1665277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A67C6-8D95-94FB-8CA6-8BA379703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3101" y="895440"/>
            <a:ext cx="3855559" cy="51624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/>
                <a:cs typeface="Calibri"/>
              </a:rPr>
              <a:t>Prerequisite:</a:t>
            </a:r>
            <a:endParaRPr lang="en-US" dirty="0">
              <a:latin typeface="Calibri"/>
              <a:cs typeface="Calibri"/>
            </a:endParaRP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</a:rPr>
              <a:t>Empty the database</a:t>
            </a:r>
            <a:endParaRPr lang="en-US" sz="2000" i="0" dirty="0">
              <a:latin typeface="Calibri"/>
              <a:cs typeface="Calibri"/>
            </a:endParaRP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</a:rPr>
              <a:t>Chunk Data of 500 rows.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sz="2000" i="0" dirty="0">
              <a:latin typeface="Calibri"/>
              <a:cs typeface="Calibri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75176" y="2790825"/>
            <a:ext cx="0" cy="4067175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044CDDD-4831-4FBA-8D65-7E2BBFD23E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129" y="2224726"/>
            <a:ext cx="7109121" cy="44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1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52D41-3809-C588-867E-8FF95B17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4" y="800100"/>
            <a:ext cx="3945531" cy="1443597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>
                <a:ea typeface="+mj-lt"/>
                <a:cs typeface="+mj-lt"/>
              </a:rPr>
              <a:t>Shortcomings &amp; Future Changes</a:t>
            </a:r>
            <a:endParaRPr lang="en-US" sz="2400" dirty="0"/>
          </a:p>
          <a:p>
            <a:pPr algn="r">
              <a:lnSpc>
                <a:spcPct val="90000"/>
              </a:lnSpc>
            </a:pPr>
            <a:br>
              <a:rPr lang="en-US" sz="2400" dirty="0"/>
            </a:br>
            <a:endParaRPr lang="en-US" sz="2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01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70F7D-E53D-0ACF-C3D2-52FA55017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7977" y="876300"/>
            <a:ext cx="5608565" cy="5181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latin typeface="Calibri"/>
                <a:cs typeface="Calibri"/>
              </a:rPr>
              <a:t>Performance of the solution can be improved by using Apache Parquet where the file manipulation can be done – Column as Rows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>
                <a:latin typeface="Calibri"/>
                <a:cs typeface="Calibri"/>
              </a:rPr>
              <a:t>Personal laptop doesn’t have high compute power. Testing server with better CPU configuration may improve the performance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>
                <a:latin typeface="Calibri"/>
                <a:cs typeface="Calibri"/>
              </a:rPr>
              <a:t>List of the duplicate records are not stored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>
                <a:latin typeface="Calibri"/>
                <a:cs typeface="Calibri"/>
              </a:rPr>
              <a:t>Failed operations logging not implemented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>
                <a:latin typeface="Calibri"/>
                <a:cs typeface="Calibri"/>
              </a:rPr>
              <a:t>Fault tolerance logic is not implemented 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>
                <a:latin typeface="Calibri"/>
                <a:cs typeface="Calibri"/>
              </a:rPr>
              <a:t>Company(Operator) details can be extended using company house API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5F87B-530A-45AD-9510-2B73C97EF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6899" y="3043797"/>
            <a:ext cx="3581661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1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21DD-8339-4FBA-E90D-5189CAFE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774" y="2186912"/>
            <a:ext cx="10138451" cy="1832349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7788937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690</TotalTime>
  <Words>363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Georgia Pro Light</vt:lpstr>
      <vt:lpstr>VaultVTI</vt:lpstr>
      <vt:lpstr>Task</vt:lpstr>
      <vt:lpstr>AGENDA  </vt:lpstr>
      <vt:lpstr>Problem Statement</vt:lpstr>
      <vt:lpstr>Solution &amp; Code Walkthrough</vt:lpstr>
      <vt:lpstr>Visualization (Business Intelligence)</vt:lpstr>
      <vt:lpstr>Live Demo</vt:lpstr>
      <vt:lpstr>Shortcomings &amp; Future Changes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BHATT</dc:creator>
  <cp:lastModifiedBy>KARAN BHATT</cp:lastModifiedBy>
  <cp:revision>68</cp:revision>
  <dcterms:created xsi:type="dcterms:W3CDTF">2023-08-09T19:30:07Z</dcterms:created>
  <dcterms:modified xsi:type="dcterms:W3CDTF">2023-09-28T13:35:08Z</dcterms:modified>
</cp:coreProperties>
</file>