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0" r:id="rId4"/>
    <p:sldId id="271" r:id="rId5"/>
    <p:sldId id="275" r:id="rId6"/>
    <p:sldId id="272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56"/>
  </p:normalViewPr>
  <p:slideViewPr>
    <p:cSldViewPr snapToGrid="0">
      <p:cViewPr>
        <p:scale>
          <a:sx n="75" d="100"/>
          <a:sy n="75" d="100"/>
        </p:scale>
        <p:origin x="81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1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4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147504" cy="258532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GB" sz="4000" b="1" i="0" dirty="0">
                <a:solidFill>
                  <a:schemeClr val="bg1"/>
                </a:solidFill>
                <a:effectLst/>
              </a:rPr>
              <a:t>Cab Industry Market Analysis</a:t>
            </a:r>
            <a:endParaRPr lang="en-US" sz="40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18/05/2023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Karan Bhatt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21A290-E9EE-5AB1-E5F5-616560E8D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274-75AA-5F1B-80A8-A51BBCDC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88F-EB26-FEED-FE19-0F731EFD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613"/>
            <a:ext cx="10515600" cy="3504350"/>
          </a:xfrm>
        </p:spPr>
        <p:txBody>
          <a:bodyPr>
            <a:normAutofit/>
          </a:bodyPr>
          <a:lstStyle/>
          <a:p>
            <a:r>
              <a:rPr lang="en-US" dirty="0"/>
              <a:t>XYZ is considering investing in the cab industry and wants to identify the best investment opportunity.</a:t>
            </a:r>
          </a:p>
          <a:p>
            <a:r>
              <a:rPr lang="en-US" dirty="0"/>
              <a:t>The objective is to identify the best company to invest in based on market share, customer segments, and pricing dynamics.</a:t>
            </a:r>
          </a:p>
          <a:p>
            <a:r>
              <a:rPr lang="en-US" dirty="0"/>
              <a:t>For that 2 years of data of different cab company is been given.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63BA22-9408-6FA6-5DF0-2A7D37A0BF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3567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3E282-A11D-4ECF-7B15-65AA963F97BA}"/>
              </a:ext>
            </a:extLst>
          </p:cNvPr>
          <p:cNvSpPr txBox="1"/>
          <p:nvPr/>
        </p:nvSpPr>
        <p:spPr>
          <a:xfrm flipH="1">
            <a:off x="639608" y="681037"/>
            <a:ext cx="4922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6600"/>
                </a:solidFill>
                <a:latin typeface="Calibri Light (Headings)"/>
              </a:rPr>
              <a:t>Problem Statement</a:t>
            </a:r>
            <a:endParaRPr lang="en-GB" sz="4000" u="sng" dirty="0">
              <a:latin typeface="Calibri Light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5541A-B0C3-2B61-621E-CFD87ACF0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9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88F-EB26-FEED-FE19-0F731EFD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0643"/>
            <a:ext cx="4789602" cy="503632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FF6600"/>
                </a:solidFill>
                <a:effectLst/>
              </a:rPr>
              <a:t>Data Sets Used: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00"/>
                </a:solidFill>
                <a:effectLst/>
              </a:rPr>
              <a:t>Cab_Data.csv: </a:t>
            </a:r>
            <a:r>
              <a:rPr lang="en-US" b="0" i="0" dirty="0">
                <a:effectLst/>
              </a:rPr>
              <a:t>Transaction details of two cab companies.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00"/>
                </a:solidFill>
                <a:effectLst/>
              </a:rPr>
              <a:t>City.csv: </a:t>
            </a:r>
            <a:r>
              <a:rPr lang="en-US" b="0" i="0" dirty="0">
                <a:effectLst/>
              </a:rPr>
              <a:t>Information about US cities, population, and number of cab users.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00"/>
                </a:solidFill>
                <a:effectLst/>
              </a:rPr>
              <a:t>Customer_ID.csv: </a:t>
            </a:r>
            <a:r>
              <a:rPr lang="en-US" b="0" i="0" dirty="0">
                <a:effectLst/>
              </a:rPr>
              <a:t>Mapping table containing customer demographics.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00"/>
                </a:solidFill>
                <a:effectLst/>
              </a:rPr>
              <a:t>Transaction_ID.csv: </a:t>
            </a:r>
            <a:r>
              <a:rPr lang="en-US" b="0" i="0" dirty="0">
                <a:effectLst/>
              </a:rPr>
              <a:t>Mapping table linking transactions to customers and payment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00"/>
                </a:solidFill>
                <a:effectLst/>
              </a:rPr>
              <a:t>External Data: </a:t>
            </a:r>
            <a:r>
              <a:rPr lang="en-US" b="0" i="0" dirty="0">
                <a:effectLst/>
              </a:rPr>
              <a:t>Incorporated US holiday data and weather data to analyze their impact on cab usage.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37966-EDCA-F108-908F-7E3A0922C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472" y="1140643"/>
            <a:ext cx="5490328" cy="503632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>
                <a:solidFill>
                  <a:srgbClr val="FF6600"/>
                </a:solidFill>
              </a:rPr>
              <a:t>Data Cleaning and Preparation:</a:t>
            </a:r>
          </a:p>
          <a:p>
            <a:pPr lvl="1"/>
            <a:r>
              <a:rPr lang="en-US" dirty="0"/>
              <a:t>Performed data cleaning, handled missing values, and addressed data inconsistencies. </a:t>
            </a:r>
          </a:p>
          <a:p>
            <a:pPr lvl="1"/>
            <a:r>
              <a:rPr lang="en-US" dirty="0"/>
              <a:t>Merged relevant data sets to create a comprehensive master dataset for analysis.</a:t>
            </a:r>
          </a:p>
          <a:p>
            <a:r>
              <a:rPr lang="en-US" b="1" u="sng" dirty="0">
                <a:solidFill>
                  <a:srgbClr val="FF6600"/>
                </a:solidFill>
              </a:rPr>
              <a:t>Analysis Techniques: </a:t>
            </a:r>
          </a:p>
          <a:p>
            <a:pPr lvl="1"/>
            <a:r>
              <a:rPr lang="en-US" dirty="0"/>
              <a:t>Conducted exploratory data analysis, including visualizations and statistical analysis.</a:t>
            </a:r>
          </a:p>
          <a:p>
            <a:pPr lvl="1"/>
            <a:r>
              <a:rPr lang="en-US" dirty="0"/>
              <a:t>Utilized hypothesis testing to validate findings and uncover insights.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63BA22-9408-6FA6-5DF0-2A7D37A0BF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27906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3E282-A11D-4ECF-7B15-65AA963F97BA}"/>
              </a:ext>
            </a:extLst>
          </p:cNvPr>
          <p:cNvSpPr txBox="1"/>
          <p:nvPr/>
        </p:nvSpPr>
        <p:spPr>
          <a:xfrm flipH="1">
            <a:off x="639608" y="320020"/>
            <a:ext cx="4922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6600"/>
                </a:solidFill>
                <a:latin typeface="Calibri Light (Headings)"/>
              </a:rPr>
              <a:t>Approach</a:t>
            </a:r>
            <a:endParaRPr lang="en-GB" sz="4000" u="sng" dirty="0">
              <a:latin typeface="Calibri Light (Headings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CBE567-D6EE-4847-05A9-10E8937692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2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88F-EB26-FEED-FE19-0F731EFD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4275"/>
            <a:ext cx="5181600" cy="460268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00"/>
                </a:solidFill>
                <a:effectLst/>
              </a:rPr>
              <a:t>Visualizations: </a:t>
            </a:r>
          </a:p>
          <a:p>
            <a:pPr lvl="1"/>
            <a:r>
              <a:rPr lang="en-US" b="0" i="0" dirty="0">
                <a:effectLst/>
              </a:rPr>
              <a:t>Bar chart showing cab usage in different cities. Market share analysis of top cab companies.</a:t>
            </a:r>
          </a:p>
          <a:p>
            <a:pPr lvl="1"/>
            <a:r>
              <a:rPr lang="en-US" b="0" i="0" dirty="0">
                <a:effectLst/>
              </a:rPr>
              <a:t>Box plots showcasing pricing distribution across different categories.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37966-EDCA-F108-908F-7E3A0922C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4275"/>
            <a:ext cx="5181600" cy="460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Insights: </a:t>
            </a:r>
          </a:p>
          <a:p>
            <a:pPr lvl="1"/>
            <a:r>
              <a:rPr lang="en-US" dirty="0"/>
              <a:t>New York has the highest cab usage, followed by Chicago and Washington DC. </a:t>
            </a:r>
          </a:p>
          <a:p>
            <a:pPr lvl="1"/>
            <a:r>
              <a:rPr lang="en-US" dirty="0"/>
              <a:t>Yellow Cab captures the majority of the market share. </a:t>
            </a:r>
          </a:p>
          <a:p>
            <a:pPr lvl="1"/>
            <a:r>
              <a:rPr lang="en-US" dirty="0"/>
              <a:t>Pricing varies across cities and payment modes.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63BA22-9408-6FA6-5DF0-2A7D37A0BF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66887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3E282-A11D-4ECF-7B15-65AA963F97BA}"/>
              </a:ext>
            </a:extLst>
          </p:cNvPr>
          <p:cNvSpPr txBox="1"/>
          <p:nvPr/>
        </p:nvSpPr>
        <p:spPr>
          <a:xfrm flipH="1">
            <a:off x="639607" y="320020"/>
            <a:ext cx="673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6600"/>
                </a:solidFill>
                <a:latin typeface="Calibri Light (Headings)"/>
              </a:rPr>
              <a:t>Exploratory Data Analysis (EDA)</a:t>
            </a:r>
            <a:endParaRPr lang="en-GB" sz="4000" u="sng" dirty="0">
              <a:latin typeface="Calibri Light (Headings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01BBE-4D4A-50F0-CD0A-CD1353A1B6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5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274-75AA-5F1B-80A8-A51BBCDC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88F-EB26-FEED-FE19-0F731EFD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056"/>
            <a:ext cx="10515600" cy="33089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Identified the top cab companies with maximum cab users in specific cities.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Analyzed the relationship between market share and customer segments.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Explored the impact of pricing on customer behavior.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63BA22-9408-6FA6-5DF0-2A7D37A0BF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87019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3E282-A11D-4ECF-7B15-65AA963F97BA}"/>
              </a:ext>
            </a:extLst>
          </p:cNvPr>
          <p:cNvSpPr txBox="1"/>
          <p:nvPr/>
        </p:nvSpPr>
        <p:spPr>
          <a:xfrm flipH="1">
            <a:off x="639608" y="681037"/>
            <a:ext cx="4922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6600"/>
                </a:solidFill>
                <a:latin typeface="Calibri Light (Headings)"/>
              </a:rPr>
              <a:t>Key Findings</a:t>
            </a:r>
            <a:endParaRPr lang="en-GB" sz="4000" u="sng" dirty="0">
              <a:solidFill>
                <a:srgbClr val="FF6600"/>
              </a:solidFill>
              <a:latin typeface="Calibri Light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36CC-EB19-12D1-8D30-1450831490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2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88F-EB26-FEED-FE19-0F731EFD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6600"/>
                </a:solidFill>
                <a:effectLst/>
              </a:rPr>
              <a:t>Investment Opportunity: </a:t>
            </a:r>
          </a:p>
          <a:p>
            <a:pPr lvl="1"/>
            <a:r>
              <a:rPr lang="en-US" b="0" i="0" dirty="0">
                <a:effectLst/>
              </a:rPr>
              <a:t>Based on market share and customer base, XYZ should invest in Yellow Cab.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6600"/>
                </a:solidFill>
                <a:effectLst/>
              </a:rPr>
              <a:t>Customer Segmentation: </a:t>
            </a:r>
          </a:p>
          <a:p>
            <a:pPr lvl="1"/>
            <a:r>
              <a:rPr lang="en-US" b="0" i="0" dirty="0">
                <a:effectLst/>
              </a:rPr>
              <a:t>Develop targeted marketing campaigns for different customer segments. </a:t>
            </a:r>
          </a:p>
          <a:p>
            <a:pPr lvl="1"/>
            <a:r>
              <a:rPr lang="en-US" b="0" i="0" dirty="0">
                <a:effectLst/>
              </a:rPr>
              <a:t>Focus on customer preferences, such as convenience, affordability, or luxury.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6600"/>
                </a:solidFill>
                <a:effectLst/>
              </a:rPr>
              <a:t>Pricing Strategy: </a:t>
            </a:r>
          </a:p>
          <a:p>
            <a:pPr lvl="1"/>
            <a:r>
              <a:rPr lang="en-US" b="0" i="0" dirty="0">
                <a:effectLst/>
              </a:rPr>
              <a:t>Conduct further analysis to optimize pricing for different customer segments. </a:t>
            </a:r>
          </a:p>
          <a:p>
            <a:pPr lvl="1"/>
            <a:r>
              <a:rPr lang="en-US" b="0" i="0" dirty="0">
                <a:effectLst/>
              </a:rPr>
              <a:t>Consider dynamic pricing based on factors like distance, time, and demand.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63BA22-9408-6FA6-5DF0-2A7D37A0BFE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38892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3E282-A11D-4ECF-7B15-65AA963F97BA}"/>
              </a:ext>
            </a:extLst>
          </p:cNvPr>
          <p:cNvSpPr txBox="1"/>
          <p:nvPr/>
        </p:nvSpPr>
        <p:spPr>
          <a:xfrm flipH="1">
            <a:off x="639608" y="681037"/>
            <a:ext cx="4922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6600"/>
                </a:solidFill>
                <a:latin typeface="Calibri Light (Headings)"/>
              </a:rPr>
              <a:t>Recommendations:</a:t>
            </a:r>
            <a:endParaRPr lang="en-GB" sz="4000" u="sng" dirty="0">
              <a:latin typeface="Calibri Light (Headings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D495A8-2EB6-7A78-B07C-46B0664B58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9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274-75AA-5F1B-80A8-A51BBCDC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88F-EB26-FEED-FE19-0F731EFD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835"/>
            <a:ext cx="10515600" cy="447212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Recap of the problem statement and approach.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Summary of key findings and recommendations. Highlight the potential benefits of implementing the recommendations.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Express readiness to provide further details and support for the investment decision.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63BA22-9408-6FA6-5DF0-2A7D37A0BF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17715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3E282-A11D-4ECF-7B15-65AA963F97BA}"/>
              </a:ext>
            </a:extLst>
          </p:cNvPr>
          <p:cNvSpPr txBox="1"/>
          <p:nvPr/>
        </p:nvSpPr>
        <p:spPr>
          <a:xfrm flipH="1">
            <a:off x="639608" y="681037"/>
            <a:ext cx="4922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6600"/>
                </a:solidFill>
                <a:latin typeface="Calibri Light (Headings)"/>
              </a:rPr>
              <a:t>Conclusion</a:t>
            </a:r>
            <a:endParaRPr lang="en-GB" sz="4000" u="sng" dirty="0">
              <a:latin typeface="Calibri Light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7B57F-4880-6444-561F-EA3B3D139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9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B6D54F0-9B80-477A-A0EE-EB95685DAD88}" vid="{17C9B52A-6FC2-4B0A-AD0C-A8BD843487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</TotalTime>
  <Words>446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Calibri Light (Headings)</vt:lpstr>
      <vt:lpstr>Theme1</vt:lpstr>
      <vt:lpstr>PowerPoint Presentation</vt:lpstr>
      <vt:lpstr>   Agenda</vt:lpstr>
      <vt:lpstr>Problem Statement</vt:lpstr>
      <vt:lpstr>PowerPoint Presentation</vt:lpstr>
      <vt:lpstr>PowerPoint Presentation</vt:lpstr>
      <vt:lpstr>Problem Statement</vt:lpstr>
      <vt:lpstr>PowerPoint Presentation</vt:lpstr>
      <vt:lpstr>Problem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BHATT</dc:creator>
  <cp:lastModifiedBy>KARAN BHATT</cp:lastModifiedBy>
  <cp:revision>4</cp:revision>
  <dcterms:created xsi:type="dcterms:W3CDTF">2023-05-18T16:37:31Z</dcterms:created>
  <dcterms:modified xsi:type="dcterms:W3CDTF">2023-05-21T09:09:34Z</dcterms:modified>
</cp:coreProperties>
</file>