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dcc22278c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dcc22278c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dcc22278c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dcc22278c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dcc22278c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dcc22278c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dcc22278c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cdcc22278c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dcc22278c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dcc22278c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dcc22278c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dcc22278c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cdcc22278c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cdcc22278c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dcc22278c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dcc22278c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cdcc22278c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cdcc22278c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dcc22278c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dcc22278c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dcc22278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dcc22278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dcc22278c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dcc22278c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cdcc22278c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cdcc22278c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dcc22278c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dcc22278c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dcc22278c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dcc22278c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dcc22278c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dcc22278c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dcc22278c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dcc22278c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dcc22278c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dcc22278c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cc22278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cc22278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dcc22278c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dcc22278c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dcc22278c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dcc22278c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dcc22278c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dcc22278c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dcc22278c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dcc22278c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dcc22278c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dcc22278c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tep.esa.int/docs/tutorials/S1TBX%20Landcover%20classification%20with%20Sentinel-1%20GRD.pdf" TargetMode="External"/><Relationship Id="rId4" Type="http://schemas.openxmlformats.org/officeDocument/2006/relationships/hyperlink" Target="http://step.esa.int/docs/tutorials/S1TBX%20Polarimetry%20with%20Radarsat-2%20Tutorial_v2.pdf" TargetMode="External"/><Relationship Id="rId5" Type="http://schemas.openxmlformats.org/officeDocument/2006/relationships/hyperlink" Target="https://ieeexplore.ieee.org/iel7/6287639/8274985/08412178.pdf" TargetMode="External"/><Relationship Id="rId6" Type="http://schemas.openxmlformats.org/officeDocument/2006/relationships/hyperlink" Target="https://sites.google.com/site/dataclusteringalgorithms/k-means-clustering-algorithm" TargetMode="External"/><Relationship Id="rId7" Type="http://schemas.openxmlformats.org/officeDocument/2006/relationships/hyperlink" Target="https://www.researchgate.net/publication/326474084_POLSAR_image_classification_via_Clustering-WAE_classification_mode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015800" y="1526850"/>
            <a:ext cx="7112400" cy="144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PERMAFROST AREA MONITORING USING POLSAR</a:t>
            </a:r>
            <a:endParaRPr/>
          </a:p>
        </p:txBody>
      </p:sp>
      <p:sp>
        <p:nvSpPr>
          <p:cNvPr id="87" name="Google Shape;87;p13"/>
          <p:cNvSpPr txBox="1"/>
          <p:nvPr>
            <p:ph idx="1" type="subTitle"/>
          </p:nvPr>
        </p:nvSpPr>
        <p:spPr>
          <a:xfrm>
            <a:off x="718275" y="683408"/>
            <a:ext cx="5361300" cy="52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GNR 618 Course Project</a:t>
            </a:r>
            <a:endParaRPr/>
          </a:p>
        </p:txBody>
      </p:sp>
      <p:sp>
        <p:nvSpPr>
          <p:cNvPr id="88" name="Google Shape;88;p13"/>
          <p:cNvSpPr txBox="1"/>
          <p:nvPr>
            <p:ph idx="1" type="subTitle"/>
          </p:nvPr>
        </p:nvSpPr>
        <p:spPr>
          <a:xfrm>
            <a:off x="5915525" y="3295800"/>
            <a:ext cx="2973600" cy="1356300"/>
          </a:xfrm>
          <a:prstGeom prst="rect">
            <a:avLst/>
          </a:prstGeom>
        </p:spPr>
        <p:txBody>
          <a:bodyPr anchorCtr="0" anchor="t" bIns="91425" lIns="91425" spcFirstLastPara="1" rIns="91425" wrap="square" tIns="91425">
            <a:noAutofit/>
          </a:bodyPr>
          <a:lstStyle/>
          <a:p>
            <a:pPr indent="0" lvl="0" marL="0" rtl="0" algn="r">
              <a:lnSpc>
                <a:spcPct val="80000"/>
              </a:lnSpc>
              <a:spcBef>
                <a:spcPts val="0"/>
              </a:spcBef>
              <a:spcAft>
                <a:spcPts val="0"/>
              </a:spcAft>
              <a:buSzPts val="605"/>
              <a:buNone/>
            </a:pPr>
            <a:r>
              <a:rPr b="1" lang="en" sz="1400"/>
              <a:t>Submitted By:</a:t>
            </a:r>
            <a:endParaRPr b="1" sz="1400"/>
          </a:p>
          <a:p>
            <a:pPr indent="0" lvl="0" marL="0" rtl="0" algn="r">
              <a:lnSpc>
                <a:spcPct val="80000"/>
              </a:lnSpc>
              <a:spcBef>
                <a:spcPts val="0"/>
              </a:spcBef>
              <a:spcAft>
                <a:spcPts val="0"/>
              </a:spcAft>
              <a:buSzPts val="605"/>
              <a:buNone/>
            </a:pPr>
            <a:r>
              <a:t/>
            </a:r>
            <a:endParaRPr b="1" sz="1400"/>
          </a:p>
          <a:p>
            <a:pPr indent="0" lvl="0" marL="0" rtl="0" algn="r">
              <a:lnSpc>
                <a:spcPct val="80000"/>
              </a:lnSpc>
              <a:spcBef>
                <a:spcPts val="0"/>
              </a:spcBef>
              <a:spcAft>
                <a:spcPts val="0"/>
              </a:spcAft>
              <a:buSzPts val="605"/>
              <a:buNone/>
            </a:pPr>
            <a:r>
              <a:rPr lang="en" sz="1400"/>
              <a:t>Karan Chittora (180040050)</a:t>
            </a:r>
            <a:endParaRPr sz="1400"/>
          </a:p>
          <a:p>
            <a:pPr indent="0" lvl="0" marL="0" rtl="0" algn="r">
              <a:lnSpc>
                <a:spcPct val="80000"/>
              </a:lnSpc>
              <a:spcBef>
                <a:spcPts val="0"/>
              </a:spcBef>
              <a:spcAft>
                <a:spcPts val="0"/>
              </a:spcAft>
              <a:buSzPts val="605"/>
              <a:buNone/>
            </a:pPr>
            <a:r>
              <a:rPr lang="en" sz="1400"/>
              <a:t>Ritvik Sharma (180040083)</a:t>
            </a:r>
            <a:endParaRPr sz="1400"/>
          </a:p>
          <a:p>
            <a:pPr indent="0" lvl="0" marL="0" rtl="0" algn="r">
              <a:lnSpc>
                <a:spcPct val="80000"/>
              </a:lnSpc>
              <a:spcBef>
                <a:spcPts val="0"/>
              </a:spcBef>
              <a:spcAft>
                <a:spcPts val="0"/>
              </a:spcAft>
              <a:buSzPts val="605"/>
              <a:buNone/>
            </a:pPr>
            <a:r>
              <a:rPr lang="en" sz="1400"/>
              <a:t>Sahil Singh (180040087)</a:t>
            </a:r>
            <a:endParaRPr sz="1400"/>
          </a:p>
          <a:p>
            <a:pPr indent="0" lvl="0" marL="0" rtl="0" algn="r">
              <a:lnSpc>
                <a:spcPct val="80000"/>
              </a:lnSpc>
              <a:spcBef>
                <a:spcPts val="0"/>
              </a:spcBef>
              <a:spcAft>
                <a:spcPts val="0"/>
              </a:spcAft>
              <a:buSzPts val="605"/>
              <a:buNone/>
            </a:pPr>
            <a:r>
              <a:rPr lang="en" sz="1400"/>
              <a:t>Sumit Suresh Shere (180040108)</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44" name="Google Shape;144;p22"/>
          <p:cNvSpPr txBox="1"/>
          <p:nvPr>
            <p:ph idx="1" type="body"/>
          </p:nvPr>
        </p:nvSpPr>
        <p:spPr>
          <a:xfrm>
            <a:off x="1294050" y="1812550"/>
            <a:ext cx="6555900" cy="28890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 sz="1500"/>
              <a:t>Polarimetric Matrix Generation</a:t>
            </a:r>
            <a:endParaRPr b="1" sz="1500"/>
          </a:p>
          <a:p>
            <a:pPr indent="-304958" lvl="0" marL="457200" rtl="0" algn="l">
              <a:spcBef>
                <a:spcPts val="1200"/>
              </a:spcBef>
              <a:spcAft>
                <a:spcPts val="0"/>
              </a:spcAft>
              <a:buSzPct val="100000"/>
              <a:buChar char="●"/>
            </a:pPr>
            <a:r>
              <a:rPr lang="en"/>
              <a:t>A radar wave of a specific polarization, when interacts with the target surface, experiences change in its polarization state</a:t>
            </a:r>
            <a:endParaRPr/>
          </a:p>
          <a:p>
            <a:pPr indent="-304958" lvl="0" marL="457200" rtl="0" algn="l">
              <a:spcBef>
                <a:spcPts val="0"/>
              </a:spcBef>
              <a:spcAft>
                <a:spcPts val="0"/>
              </a:spcAft>
              <a:buSzPct val="100000"/>
              <a:buChar char="●"/>
            </a:pPr>
            <a:r>
              <a:rPr lang="en"/>
              <a:t>The wave reradiated from the target surface after this interaction will have response not only in horizontal polarization but also in vertical polarization as well</a:t>
            </a:r>
            <a:endParaRPr/>
          </a:p>
          <a:p>
            <a:pPr indent="-304958" lvl="0" marL="457200" rtl="0" algn="l">
              <a:spcBef>
                <a:spcPts val="0"/>
              </a:spcBef>
              <a:spcAft>
                <a:spcPts val="0"/>
              </a:spcAft>
              <a:buSzPct val="100000"/>
              <a:buChar char="●"/>
            </a:pPr>
            <a:r>
              <a:rPr lang="en"/>
              <a:t> In terms of SAR polarimetry, these responses from the backscattered wave in each polarization channel are stored in the form of 2 x 2 scattering matrix</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en"/>
              <a:t>The scattering matrix describes the information of the pure target exhibiting a particular scattering mechanism. </a:t>
            </a:r>
            <a:endParaRPr/>
          </a:p>
          <a:p>
            <a:pPr indent="0" lvl="0" marL="0" rtl="0" algn="ctr">
              <a:spcBef>
                <a:spcPts val="1200"/>
              </a:spcBef>
              <a:spcAft>
                <a:spcPts val="1200"/>
              </a:spcAft>
              <a:buNone/>
            </a:pPr>
            <a:r>
              <a:t/>
            </a:r>
            <a:endParaRPr/>
          </a:p>
        </p:txBody>
      </p:sp>
      <p:pic>
        <p:nvPicPr>
          <p:cNvPr id="145" name="Google Shape;145;p22"/>
          <p:cNvPicPr preferRelativeResize="0"/>
          <p:nvPr/>
        </p:nvPicPr>
        <p:blipFill>
          <a:blip r:embed="rId3">
            <a:alphaModFix/>
          </a:blip>
          <a:stretch>
            <a:fillRect/>
          </a:stretch>
        </p:blipFill>
        <p:spPr>
          <a:xfrm>
            <a:off x="3673925" y="3302150"/>
            <a:ext cx="1205275" cy="43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800" y="528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T11 Band after Matrix Generation</a:t>
            </a:r>
            <a:endParaRPr/>
          </a:p>
        </p:txBody>
      </p:sp>
      <p:sp>
        <p:nvSpPr>
          <p:cNvPr id="151" name="Google Shape;151;p23"/>
          <p:cNvSpPr txBox="1"/>
          <p:nvPr>
            <p:ph idx="1" type="body"/>
          </p:nvPr>
        </p:nvSpPr>
        <p:spPr>
          <a:xfrm>
            <a:off x="544813" y="450367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Before Multilooking</a:t>
            </a:r>
            <a:endParaRPr/>
          </a:p>
        </p:txBody>
      </p:sp>
      <p:sp>
        <p:nvSpPr>
          <p:cNvPr id="152" name="Google Shape;152;p23"/>
          <p:cNvSpPr txBox="1"/>
          <p:nvPr>
            <p:ph idx="2" type="body"/>
          </p:nvPr>
        </p:nvSpPr>
        <p:spPr>
          <a:xfrm>
            <a:off x="4614300" y="450367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After Multilooking</a:t>
            </a:r>
            <a:endParaRPr/>
          </a:p>
        </p:txBody>
      </p:sp>
      <p:pic>
        <p:nvPicPr>
          <p:cNvPr id="153" name="Google Shape;153;p23"/>
          <p:cNvPicPr preferRelativeResize="0"/>
          <p:nvPr/>
        </p:nvPicPr>
        <p:blipFill>
          <a:blip r:embed="rId3">
            <a:alphaModFix/>
          </a:blip>
          <a:stretch>
            <a:fillRect/>
          </a:stretch>
        </p:blipFill>
        <p:spPr>
          <a:xfrm>
            <a:off x="1569938" y="1160388"/>
            <a:ext cx="1724025" cy="3343275"/>
          </a:xfrm>
          <a:prstGeom prst="rect">
            <a:avLst/>
          </a:prstGeom>
          <a:noFill/>
          <a:ln>
            <a:noFill/>
          </a:ln>
        </p:spPr>
      </p:pic>
      <p:pic>
        <p:nvPicPr>
          <p:cNvPr id="154" name="Google Shape;154;p23"/>
          <p:cNvPicPr preferRelativeResize="0"/>
          <p:nvPr/>
        </p:nvPicPr>
        <p:blipFill>
          <a:blip r:embed="rId4">
            <a:alphaModFix/>
          </a:blip>
          <a:stretch>
            <a:fillRect/>
          </a:stretch>
        </p:blipFill>
        <p:spPr>
          <a:xfrm>
            <a:off x="5274138" y="1216350"/>
            <a:ext cx="2454618" cy="3134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60" name="Google Shape;160;p24"/>
          <p:cNvSpPr txBox="1"/>
          <p:nvPr>
            <p:ph idx="1" type="body"/>
          </p:nvPr>
        </p:nvSpPr>
        <p:spPr>
          <a:xfrm>
            <a:off x="727800" y="1656400"/>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Terrain Correction</a:t>
            </a:r>
            <a:endParaRPr b="1" sz="1500"/>
          </a:p>
          <a:p>
            <a:pPr indent="-311150" lvl="0" marL="457200" rtl="0" algn="l">
              <a:spcBef>
                <a:spcPts val="1200"/>
              </a:spcBef>
              <a:spcAft>
                <a:spcPts val="0"/>
              </a:spcAft>
              <a:buSzPts val="1300"/>
              <a:buChar char="●"/>
            </a:pPr>
            <a:r>
              <a:rPr lang="en"/>
              <a:t>Terrain Correction geocodes the image by correcting SAR geometric distortions using a digital elevation model (DEM) and producing a map projected product</a:t>
            </a:r>
            <a:endParaRPr/>
          </a:p>
          <a:p>
            <a:pPr indent="-311150" lvl="0" marL="457200" rtl="0" algn="l">
              <a:spcBef>
                <a:spcPts val="0"/>
              </a:spcBef>
              <a:spcAft>
                <a:spcPts val="0"/>
              </a:spcAft>
              <a:buSzPts val="1300"/>
              <a:buChar char="●"/>
            </a:pPr>
            <a:r>
              <a:rPr lang="en"/>
              <a:t>Geocoding converts an image from slant range or ground range geometry into a map coordinate system</a:t>
            </a:r>
            <a:endParaRPr/>
          </a:p>
        </p:txBody>
      </p:sp>
      <p:sp>
        <p:nvSpPr>
          <p:cNvPr id="161" name="Google Shape;161;p24"/>
          <p:cNvSpPr txBox="1"/>
          <p:nvPr>
            <p:ph idx="2" type="body"/>
          </p:nvPr>
        </p:nvSpPr>
        <p:spPr>
          <a:xfrm>
            <a:off x="4880175" y="4475925"/>
            <a:ext cx="3774300" cy="46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T11 Band After Terrain Correction</a:t>
            </a:r>
            <a:endParaRPr b="1"/>
          </a:p>
        </p:txBody>
      </p:sp>
      <p:pic>
        <p:nvPicPr>
          <p:cNvPr id="162" name="Google Shape;162;p24"/>
          <p:cNvPicPr preferRelativeResize="0"/>
          <p:nvPr/>
        </p:nvPicPr>
        <p:blipFill>
          <a:blip r:embed="rId3">
            <a:alphaModFix/>
          </a:blip>
          <a:stretch>
            <a:fillRect/>
          </a:stretch>
        </p:blipFill>
        <p:spPr>
          <a:xfrm>
            <a:off x="4641900" y="1656400"/>
            <a:ext cx="4250843" cy="2819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68" name="Google Shape;168;p25"/>
          <p:cNvSpPr txBox="1"/>
          <p:nvPr>
            <p:ph idx="1" type="body"/>
          </p:nvPr>
        </p:nvSpPr>
        <p:spPr>
          <a:xfrm>
            <a:off x="1294050" y="1812550"/>
            <a:ext cx="6555900" cy="25977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b="1" lang="en" sz="1500"/>
              <a:t>Polarimetric Decomposition</a:t>
            </a:r>
            <a:endParaRPr b="1" sz="1500"/>
          </a:p>
          <a:p>
            <a:pPr indent="-311150" lvl="0" marL="457200" rtl="0" algn="l">
              <a:spcBef>
                <a:spcPts val="1200"/>
              </a:spcBef>
              <a:spcAft>
                <a:spcPts val="0"/>
              </a:spcAft>
              <a:buSzPts val="1300"/>
              <a:buChar char="●"/>
            </a:pPr>
            <a:r>
              <a:rPr lang="en"/>
              <a:t>Polarimetric decompositions allow the separation of different scattering contributions and can be used to extract information about the scattering process</a:t>
            </a:r>
            <a:endParaRPr/>
          </a:p>
          <a:p>
            <a:pPr indent="-311150" lvl="0" marL="457200" rtl="0" algn="l">
              <a:spcBef>
                <a:spcPts val="0"/>
              </a:spcBef>
              <a:spcAft>
                <a:spcPts val="0"/>
              </a:spcAft>
              <a:buSzPts val="1300"/>
              <a:buChar char="●"/>
            </a:pPr>
            <a:r>
              <a:rPr lang="en"/>
              <a:t>The objective of the decompositions is to express the measured scattering matrix by the radar as the combination of the scattering responses of simpler objects </a:t>
            </a:r>
            <a:endParaRPr/>
          </a:p>
          <a:p>
            <a:pPr indent="0" lvl="0" marL="457200" rtl="0" algn="ctr">
              <a:spcBef>
                <a:spcPts val="1200"/>
              </a:spcBef>
              <a:spcAft>
                <a:spcPts val="0"/>
              </a:spcAft>
              <a:buNone/>
            </a:pPr>
            <a:r>
              <a:rPr lang="en"/>
              <a:t>[𝑆] = Σ 𝐶</a:t>
            </a:r>
            <a:r>
              <a:rPr baseline="-25000" lang="en"/>
              <a:t>i</a:t>
            </a:r>
            <a:r>
              <a:rPr lang="en"/>
              <a:t>[𝑆]</a:t>
            </a:r>
            <a:r>
              <a:rPr baseline="-25000" lang="en"/>
              <a:t>i</a:t>
            </a:r>
            <a:endParaRPr baseline="-25000"/>
          </a:p>
          <a:p>
            <a:pPr indent="-311150" lvl="0" marL="457200" rtl="0" algn="l">
              <a:spcBef>
                <a:spcPts val="1200"/>
              </a:spcBef>
              <a:spcAft>
                <a:spcPts val="0"/>
              </a:spcAft>
              <a:buSzPts val="1300"/>
              <a:buChar char="●"/>
            </a:pPr>
            <a:r>
              <a:rPr lang="en"/>
              <a:t>For PolSAR images including urban areas, the reflection symmetry condition does not hold. Thus, the well-established four-component Yamaguchi model is used</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727800" y="5287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Images after Decomposition</a:t>
            </a:r>
            <a:endParaRPr/>
          </a:p>
        </p:txBody>
      </p:sp>
      <p:sp>
        <p:nvSpPr>
          <p:cNvPr id="174" name="Google Shape;174;p26"/>
          <p:cNvSpPr txBox="1"/>
          <p:nvPr>
            <p:ph idx="1" type="body"/>
          </p:nvPr>
        </p:nvSpPr>
        <p:spPr>
          <a:xfrm>
            <a:off x="544813" y="450367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Yamaguchi Decomposition</a:t>
            </a:r>
            <a:endParaRPr/>
          </a:p>
        </p:txBody>
      </p:sp>
      <p:sp>
        <p:nvSpPr>
          <p:cNvPr id="175" name="Google Shape;175;p26"/>
          <p:cNvSpPr txBox="1"/>
          <p:nvPr>
            <p:ph idx="2" type="body"/>
          </p:nvPr>
        </p:nvSpPr>
        <p:spPr>
          <a:xfrm>
            <a:off x="4614300" y="4503675"/>
            <a:ext cx="3774300" cy="535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Singh i6SD Decomposition</a:t>
            </a:r>
            <a:endParaRPr/>
          </a:p>
        </p:txBody>
      </p:sp>
      <p:pic>
        <p:nvPicPr>
          <p:cNvPr id="176" name="Google Shape;176;p26"/>
          <p:cNvPicPr preferRelativeResize="0"/>
          <p:nvPr/>
        </p:nvPicPr>
        <p:blipFill>
          <a:blip r:embed="rId3">
            <a:alphaModFix/>
          </a:blip>
          <a:stretch>
            <a:fillRect/>
          </a:stretch>
        </p:blipFill>
        <p:spPr>
          <a:xfrm>
            <a:off x="1381250" y="1308200"/>
            <a:ext cx="2101434" cy="3134925"/>
          </a:xfrm>
          <a:prstGeom prst="rect">
            <a:avLst/>
          </a:prstGeom>
          <a:noFill/>
          <a:ln>
            <a:noFill/>
          </a:ln>
        </p:spPr>
      </p:pic>
      <p:pic>
        <p:nvPicPr>
          <p:cNvPr id="177" name="Google Shape;177;p26"/>
          <p:cNvPicPr preferRelativeResize="0"/>
          <p:nvPr/>
        </p:nvPicPr>
        <p:blipFill>
          <a:blip r:embed="rId4">
            <a:alphaModFix/>
          </a:blip>
          <a:stretch>
            <a:fillRect/>
          </a:stretch>
        </p:blipFill>
        <p:spPr>
          <a:xfrm>
            <a:off x="5481484" y="1308200"/>
            <a:ext cx="2039951" cy="313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83" name="Google Shape;183;p27"/>
          <p:cNvSpPr txBox="1"/>
          <p:nvPr>
            <p:ph idx="1" type="body"/>
          </p:nvPr>
        </p:nvSpPr>
        <p:spPr>
          <a:xfrm>
            <a:off x="727800" y="1656400"/>
            <a:ext cx="3774300" cy="315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K-Means Cluster Analysis</a:t>
            </a:r>
            <a:endParaRPr b="1" sz="1500"/>
          </a:p>
          <a:p>
            <a:pPr indent="-311150" lvl="0" marL="457200" rtl="0" algn="l">
              <a:spcBef>
                <a:spcPts val="1200"/>
              </a:spcBef>
              <a:spcAft>
                <a:spcPts val="0"/>
              </a:spcAft>
              <a:buSzPts val="1300"/>
              <a:buChar char="●"/>
            </a:pPr>
            <a:r>
              <a:rPr lang="en"/>
              <a:t>The objective of K-means is to group similar data points together and discover underlying patterns. </a:t>
            </a:r>
            <a:endParaRPr/>
          </a:p>
          <a:p>
            <a:pPr indent="-311150" lvl="0" marL="457200" rtl="0" algn="l">
              <a:spcBef>
                <a:spcPts val="0"/>
              </a:spcBef>
              <a:spcAft>
                <a:spcPts val="0"/>
              </a:spcAft>
              <a:buSzPts val="1300"/>
              <a:buChar char="●"/>
            </a:pPr>
            <a:r>
              <a:rPr lang="en"/>
              <a:t>The K-means algorithm in data mining starts with a first group of randomly selected centroids, which are used as the beginning points for every cluster, and then performs iterative (repetitive) calculations to optimize the positions of the centroids. </a:t>
            </a:r>
            <a:endParaRPr/>
          </a:p>
          <a:p>
            <a:pPr indent="0" lvl="0" marL="0" rtl="0" algn="ctr">
              <a:spcBef>
                <a:spcPts val="1200"/>
              </a:spcBef>
              <a:spcAft>
                <a:spcPts val="1200"/>
              </a:spcAft>
              <a:buNone/>
            </a:pPr>
            <a:r>
              <a:t/>
            </a:r>
            <a:endParaRPr sz="1500"/>
          </a:p>
        </p:txBody>
      </p:sp>
      <p:sp>
        <p:nvSpPr>
          <p:cNvPr id="184" name="Google Shape;184;p27"/>
          <p:cNvSpPr txBox="1"/>
          <p:nvPr>
            <p:ph idx="2" type="body"/>
          </p:nvPr>
        </p:nvSpPr>
        <p:spPr>
          <a:xfrm>
            <a:off x="4880175" y="4475925"/>
            <a:ext cx="3774300" cy="464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T33 class indices image after k-means clustering</a:t>
            </a:r>
            <a:endParaRPr/>
          </a:p>
        </p:txBody>
      </p:sp>
      <p:pic>
        <p:nvPicPr>
          <p:cNvPr id="185" name="Google Shape;185;p27"/>
          <p:cNvPicPr preferRelativeResize="0"/>
          <p:nvPr/>
        </p:nvPicPr>
        <p:blipFill>
          <a:blip r:embed="rId3">
            <a:alphaModFix/>
          </a:blip>
          <a:stretch>
            <a:fillRect/>
          </a:stretch>
        </p:blipFill>
        <p:spPr>
          <a:xfrm>
            <a:off x="4598775" y="1528650"/>
            <a:ext cx="4337100" cy="287215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91" name="Google Shape;191;p28"/>
          <p:cNvSpPr txBox="1"/>
          <p:nvPr>
            <p:ph idx="1" type="body"/>
          </p:nvPr>
        </p:nvSpPr>
        <p:spPr>
          <a:xfrm>
            <a:off x="727800" y="1794175"/>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K-means Cluster Analysis</a:t>
            </a:r>
            <a:endParaRPr b="1" sz="1500"/>
          </a:p>
          <a:p>
            <a:pPr indent="-311150" lvl="0" marL="457200" rtl="0" algn="l">
              <a:spcBef>
                <a:spcPts val="1200"/>
              </a:spcBef>
              <a:spcAft>
                <a:spcPts val="0"/>
              </a:spcAft>
              <a:buSzPts val="1300"/>
              <a:buChar char="●"/>
            </a:pPr>
            <a:r>
              <a:rPr lang="en"/>
              <a:t>The classifier undertakes various iterations with random cluster centers of the multidimensional feature space to find pixels of similar properties.</a:t>
            </a:r>
            <a:endParaRPr/>
          </a:p>
          <a:p>
            <a:pPr indent="-311150" lvl="0" marL="457200" rtl="0" algn="l">
              <a:spcBef>
                <a:spcPts val="0"/>
              </a:spcBef>
              <a:spcAft>
                <a:spcPts val="0"/>
              </a:spcAft>
              <a:buSzPts val="1300"/>
              <a:buChar char="●"/>
            </a:pPr>
            <a:r>
              <a:rPr lang="en"/>
              <a:t>The output is a product with a single band, where each pixel is assigned to one of the classes (clusters)</a:t>
            </a:r>
            <a:endParaRPr/>
          </a:p>
        </p:txBody>
      </p:sp>
      <p:sp>
        <p:nvSpPr>
          <p:cNvPr id="192" name="Google Shape;192;p28"/>
          <p:cNvSpPr txBox="1"/>
          <p:nvPr>
            <p:ph idx="2" type="body"/>
          </p:nvPr>
        </p:nvSpPr>
        <p:spPr>
          <a:xfrm>
            <a:off x="4641900" y="1794175"/>
            <a:ext cx="3774300" cy="265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Maximum Likelihood Classifier</a:t>
            </a:r>
            <a:endParaRPr b="1" sz="1500"/>
          </a:p>
          <a:p>
            <a:pPr indent="-311150" lvl="0" marL="457200" rtl="0" algn="l">
              <a:spcBef>
                <a:spcPts val="1200"/>
              </a:spcBef>
              <a:spcAft>
                <a:spcPts val="0"/>
              </a:spcAft>
              <a:buSzPts val="1300"/>
              <a:buChar char="●"/>
            </a:pPr>
            <a:r>
              <a:rPr lang="en"/>
              <a:t>Maximum Likelihood is a supervised classification method derived from the Bayes theorem</a:t>
            </a:r>
            <a:endParaRPr/>
          </a:p>
          <a:p>
            <a:pPr indent="-311150" lvl="0" marL="457200" rtl="0" algn="l">
              <a:spcBef>
                <a:spcPts val="0"/>
              </a:spcBef>
              <a:spcAft>
                <a:spcPts val="0"/>
              </a:spcAft>
              <a:buSzPts val="1300"/>
              <a:buChar char="●"/>
            </a:pPr>
            <a:r>
              <a:rPr lang="en"/>
              <a:t>calculates the probability that a given pixel belongs to a specific class</a:t>
            </a:r>
            <a:endParaRPr/>
          </a:p>
          <a:p>
            <a:pPr indent="-311150" lvl="0" marL="457200" rtl="0" algn="l">
              <a:spcBef>
                <a:spcPts val="0"/>
              </a:spcBef>
              <a:spcAft>
                <a:spcPts val="0"/>
              </a:spcAft>
              <a:buSzPts val="1300"/>
              <a:buChar char="●"/>
            </a:pPr>
            <a:r>
              <a:rPr lang="en"/>
              <a:t>Each pixel is assigned to the class that has the highest probability (that is, the maximum likelihood)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724950" y="33407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03" name="Google Shape;203;p30"/>
          <p:cNvSpPr txBox="1"/>
          <p:nvPr>
            <p:ph idx="1" type="subTitle"/>
          </p:nvPr>
        </p:nvSpPr>
        <p:spPr>
          <a:xfrm>
            <a:off x="724950" y="1812750"/>
            <a:ext cx="3300900" cy="24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The image obtained after the Range-Doppler Terrain Correction needed to be decomposed before classification. We performed Yamaguchi Decomposition in SNAP, but for better output Singh i6SD decomposition was performed in the PolSARPro software. The output obtained after creating a RGB image with Blue, Green and Red input as Odd, Vol and Dbl layers respectively of i6SD decomposed image is shown</a:t>
            </a:r>
            <a:endParaRPr sz="1300"/>
          </a:p>
        </p:txBody>
      </p:sp>
      <p:pic>
        <p:nvPicPr>
          <p:cNvPr id="204" name="Google Shape;204;p30"/>
          <p:cNvPicPr preferRelativeResize="0"/>
          <p:nvPr/>
        </p:nvPicPr>
        <p:blipFill>
          <a:blip r:embed="rId3">
            <a:alphaModFix/>
          </a:blip>
          <a:stretch>
            <a:fillRect/>
          </a:stretch>
        </p:blipFill>
        <p:spPr>
          <a:xfrm>
            <a:off x="5357076" y="262788"/>
            <a:ext cx="3010325" cy="4617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724950" y="334075"/>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210" name="Google Shape;210;p31"/>
          <p:cNvSpPr txBox="1"/>
          <p:nvPr>
            <p:ph idx="1" type="subTitle"/>
          </p:nvPr>
        </p:nvSpPr>
        <p:spPr>
          <a:xfrm>
            <a:off x="724950" y="1812750"/>
            <a:ext cx="3300900" cy="24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final image obtained from the T33 Matrix with clear differentiation of various landscape features </a:t>
            </a:r>
            <a:endParaRPr sz="1800"/>
          </a:p>
        </p:txBody>
      </p:sp>
      <p:pic>
        <p:nvPicPr>
          <p:cNvPr id="211" name="Google Shape;211;p31"/>
          <p:cNvPicPr preferRelativeResize="0"/>
          <p:nvPr/>
        </p:nvPicPr>
        <p:blipFill>
          <a:blip r:embed="rId3">
            <a:alphaModFix/>
          </a:blip>
          <a:stretch>
            <a:fillRect/>
          </a:stretch>
        </p:blipFill>
        <p:spPr>
          <a:xfrm>
            <a:off x="5353900" y="152400"/>
            <a:ext cx="3187057"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Introduction</a:t>
            </a:r>
            <a:endParaRPr sz="1900"/>
          </a:p>
          <a:p>
            <a:pPr indent="-349250" lvl="0" marL="457200" rtl="0" algn="l">
              <a:spcBef>
                <a:spcPts val="0"/>
              </a:spcBef>
              <a:spcAft>
                <a:spcPts val="0"/>
              </a:spcAft>
              <a:buSzPts val="1900"/>
              <a:buChar char="●"/>
            </a:pPr>
            <a:r>
              <a:rPr lang="en" sz="1900"/>
              <a:t>Methodology</a:t>
            </a:r>
            <a:endParaRPr sz="1900"/>
          </a:p>
          <a:p>
            <a:pPr indent="-349250" lvl="0" marL="457200" rtl="0" algn="l">
              <a:spcBef>
                <a:spcPts val="0"/>
              </a:spcBef>
              <a:spcAft>
                <a:spcPts val="0"/>
              </a:spcAft>
              <a:buSzPts val="1900"/>
              <a:buChar char="●"/>
            </a:pPr>
            <a:r>
              <a:rPr lang="en" sz="1900"/>
              <a:t>Results</a:t>
            </a:r>
            <a:endParaRPr sz="1900"/>
          </a:p>
          <a:p>
            <a:pPr indent="-349250" lvl="0" marL="457200" rtl="0" algn="l">
              <a:spcBef>
                <a:spcPts val="0"/>
              </a:spcBef>
              <a:spcAft>
                <a:spcPts val="0"/>
              </a:spcAft>
              <a:buSzPts val="1900"/>
              <a:buChar char="●"/>
            </a:pPr>
            <a:r>
              <a:rPr lang="en" sz="1900"/>
              <a:t>Discussion</a:t>
            </a:r>
            <a:endParaRPr sz="1900"/>
          </a:p>
          <a:p>
            <a:pPr indent="-349250" lvl="0" marL="457200" rtl="0" algn="l">
              <a:spcBef>
                <a:spcPts val="0"/>
              </a:spcBef>
              <a:spcAft>
                <a:spcPts val="0"/>
              </a:spcAft>
              <a:buSzPts val="1900"/>
              <a:buChar char="●"/>
            </a:pPr>
            <a:r>
              <a:rPr lang="en" sz="1900"/>
              <a:t>Conclusion</a:t>
            </a:r>
            <a:endParaRPr sz="1900"/>
          </a:p>
          <a:p>
            <a:pPr indent="-349250" lvl="0" marL="457200" rtl="0" algn="l">
              <a:spcBef>
                <a:spcPts val="0"/>
              </a:spcBef>
              <a:spcAft>
                <a:spcPts val="0"/>
              </a:spcAft>
              <a:buSzPts val="1900"/>
              <a:buChar char="●"/>
            </a:pPr>
            <a:r>
              <a:rPr lang="en" sz="1900"/>
              <a:t>References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727650" y="58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22" name="Google Shape;222;p33"/>
          <p:cNvSpPr txBox="1"/>
          <p:nvPr>
            <p:ph idx="1" type="body"/>
          </p:nvPr>
        </p:nvSpPr>
        <p:spPr>
          <a:xfrm>
            <a:off x="727650" y="1491025"/>
            <a:ext cx="7688700" cy="322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400"/>
              <a:t>The SAR data provided consisted of four polarizations – HH, HV, VH, VV</a:t>
            </a:r>
            <a:endParaRPr sz="1400"/>
          </a:p>
          <a:p>
            <a:pPr indent="-317500" lvl="0" marL="457200" rtl="0" algn="l">
              <a:spcBef>
                <a:spcPts val="0"/>
              </a:spcBef>
              <a:spcAft>
                <a:spcPts val="0"/>
              </a:spcAft>
              <a:buSzPts val="1400"/>
              <a:buChar char="●"/>
            </a:pPr>
            <a:r>
              <a:rPr lang="en" sz="1400"/>
              <a:t>The processing was done using SNAP software to make the image easier to analyze using operations like Multi-looking, Terrain Correction, decomposition, etc.</a:t>
            </a:r>
            <a:endParaRPr sz="1400"/>
          </a:p>
          <a:p>
            <a:pPr indent="-317500" lvl="0" marL="457200" rtl="0" algn="l">
              <a:spcBef>
                <a:spcPts val="0"/>
              </a:spcBef>
              <a:spcAft>
                <a:spcPts val="0"/>
              </a:spcAft>
              <a:buSzPts val="1400"/>
              <a:buChar char="●"/>
            </a:pPr>
            <a:r>
              <a:rPr lang="en" sz="1400"/>
              <a:t>In the final image obtained, we can clearly classify various landscape features of the Permafrost. </a:t>
            </a:r>
            <a:endParaRPr sz="1400"/>
          </a:p>
          <a:p>
            <a:pPr indent="-317500" lvl="0" marL="457200" rtl="0" algn="l">
              <a:spcBef>
                <a:spcPts val="0"/>
              </a:spcBef>
              <a:spcAft>
                <a:spcPts val="0"/>
              </a:spcAft>
              <a:buSzPts val="1400"/>
              <a:buChar char="●"/>
            </a:pPr>
            <a:r>
              <a:rPr lang="en" sz="1400"/>
              <a:t>There is a large water body passing in the middle.</a:t>
            </a:r>
            <a:endParaRPr sz="1400"/>
          </a:p>
          <a:p>
            <a:pPr indent="-317500" lvl="0" marL="457200" rtl="0" algn="l">
              <a:spcBef>
                <a:spcPts val="0"/>
              </a:spcBef>
              <a:spcAft>
                <a:spcPts val="0"/>
              </a:spcAft>
              <a:buSzPts val="1400"/>
              <a:buChar char="●"/>
            </a:pPr>
            <a:r>
              <a:rPr lang="en" sz="1400"/>
              <a:t>Shrubs, vegetation, ponds, wet snow, etc. in small regions above the water body.</a:t>
            </a:r>
            <a:endParaRPr sz="1400"/>
          </a:p>
          <a:p>
            <a:pPr indent="-317500" lvl="0" marL="457200" rtl="0" algn="l">
              <a:spcBef>
                <a:spcPts val="0"/>
              </a:spcBef>
              <a:spcAft>
                <a:spcPts val="0"/>
              </a:spcAft>
              <a:buSzPts val="1400"/>
              <a:buChar char="●"/>
            </a:pPr>
            <a:r>
              <a:rPr lang="en" sz="1400"/>
              <a:t>The reddish colored layer comprises of the land surface or rocks.</a:t>
            </a:r>
            <a:endParaRPr sz="1400"/>
          </a:p>
          <a:p>
            <a:pPr indent="-317500" lvl="0" marL="457200" rtl="0" algn="l">
              <a:spcBef>
                <a:spcPts val="0"/>
              </a:spcBef>
              <a:spcAft>
                <a:spcPts val="0"/>
              </a:spcAft>
              <a:buSzPts val="1400"/>
              <a:buChar char="●"/>
            </a:pPr>
            <a:r>
              <a:rPr lang="en" sz="1400"/>
              <a:t>Below the large water body, the major part is snow covered area along with vegetation and small water bodies like lakes, ponds etc.</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727650" y="58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3" name="Google Shape;233;p35"/>
          <p:cNvSpPr txBox="1"/>
          <p:nvPr>
            <p:ph idx="1" type="body"/>
          </p:nvPr>
        </p:nvSpPr>
        <p:spPr>
          <a:xfrm>
            <a:off x="727650" y="1491025"/>
            <a:ext cx="7688700" cy="3220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200"/>
              <a:t>Permafrost is a permanently frozen layer on or under Earth's surface consisting of soil, gravel, and sand, usually bound together by ice.</a:t>
            </a:r>
            <a:endParaRPr sz="1200"/>
          </a:p>
          <a:p>
            <a:pPr indent="-304800" lvl="0" marL="457200" rtl="0" algn="l">
              <a:spcBef>
                <a:spcPts val="0"/>
              </a:spcBef>
              <a:spcAft>
                <a:spcPts val="0"/>
              </a:spcAft>
              <a:buSzPts val="1200"/>
              <a:buChar char="●"/>
            </a:pPr>
            <a:r>
              <a:rPr lang="en" sz="1200"/>
              <a:t>Permafrost covers approximately 22.8 million square kilometers (about 8.8 million square miles) in Earth's Northern Hemisphere. </a:t>
            </a:r>
            <a:endParaRPr sz="1200"/>
          </a:p>
          <a:p>
            <a:pPr indent="-304800" lvl="0" marL="457200" rtl="0" algn="l">
              <a:spcBef>
                <a:spcPts val="0"/>
              </a:spcBef>
              <a:spcAft>
                <a:spcPts val="0"/>
              </a:spcAft>
              <a:buSzPts val="1200"/>
              <a:buChar char="●"/>
            </a:pPr>
            <a:r>
              <a:rPr lang="en" sz="1200"/>
              <a:t>The Sentinel Application Platform (SNAP) basic function includes: opening a product, exploring the product components such as bands, masks, and tie point grids.</a:t>
            </a:r>
            <a:endParaRPr sz="1200"/>
          </a:p>
          <a:p>
            <a:pPr indent="-304800" lvl="0" marL="457200" rtl="0" algn="l">
              <a:spcBef>
                <a:spcPts val="0"/>
              </a:spcBef>
              <a:spcAft>
                <a:spcPts val="0"/>
              </a:spcAft>
              <a:buSzPts val="1200"/>
              <a:buChar char="●"/>
            </a:pPr>
            <a:r>
              <a:rPr lang="en" sz="1200"/>
              <a:t>The PolSARpro software is controlled through a user-friendly, intuitive graphical interface, which enables the user to select a function, set its parameters, and then run it. </a:t>
            </a:r>
            <a:endParaRPr sz="1200"/>
          </a:p>
          <a:p>
            <a:pPr indent="-304800" lvl="0" marL="457200" rtl="0" algn="l">
              <a:spcBef>
                <a:spcPts val="0"/>
              </a:spcBef>
              <a:spcAft>
                <a:spcPts val="0"/>
              </a:spcAft>
              <a:buSzPts val="1200"/>
              <a:buChar char="●"/>
            </a:pPr>
            <a:r>
              <a:rPr lang="en" sz="1200"/>
              <a:t>Experimental results on real PolSAR dataset demonstrate the proposed methods are signiﬁcantly effective. </a:t>
            </a:r>
            <a:endParaRPr sz="1200"/>
          </a:p>
          <a:p>
            <a:pPr indent="-304800" lvl="0" marL="457200" rtl="0" algn="l">
              <a:spcBef>
                <a:spcPts val="0"/>
              </a:spcBef>
              <a:spcAft>
                <a:spcPts val="0"/>
              </a:spcAft>
              <a:buSzPts val="1200"/>
              <a:buChar char="●"/>
            </a:pPr>
            <a:r>
              <a:rPr lang="en" sz="1200"/>
              <a:t>The Clustering classiﬁcation model could achieve impressive classiﬁcation performance compared to the comparison algorithm. </a:t>
            </a:r>
            <a:endParaRPr sz="1200"/>
          </a:p>
          <a:p>
            <a:pPr indent="-304800" lvl="0" marL="457200" rtl="0" algn="l">
              <a:spcBef>
                <a:spcPts val="0"/>
              </a:spcBef>
              <a:spcAft>
                <a:spcPts val="0"/>
              </a:spcAft>
              <a:buSzPts val="1200"/>
              <a:buChar char="●"/>
            </a:pPr>
            <a:r>
              <a:rPr lang="en" sz="1200"/>
              <a:t>The results might be further improved by researching the deep networking order to extract more valid PolSAR classiﬁcation features. </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9" name="Google Shape;239;p36"/>
          <p:cNvSpPr txBox="1"/>
          <p:nvPr>
            <p:ph idx="1" type="body"/>
          </p:nvPr>
        </p:nvSpPr>
        <p:spPr>
          <a:xfrm>
            <a:off x="729450" y="2078875"/>
            <a:ext cx="7688700" cy="2623800"/>
          </a:xfrm>
          <a:prstGeom prst="rect">
            <a:avLst/>
          </a:prstGeom>
        </p:spPr>
        <p:txBody>
          <a:bodyPr anchorCtr="0" anchor="t" bIns="91425" lIns="91425" spcFirstLastPara="1" rIns="91425" wrap="square" tIns="91425">
            <a:normAutofit/>
          </a:bodyPr>
          <a:lstStyle/>
          <a:p>
            <a:pPr indent="-311150" lvl="0" marL="457200" marR="1079500" rtl="0" algn="l">
              <a:spcBef>
                <a:spcPts val="800"/>
              </a:spcBef>
              <a:spcAft>
                <a:spcPts val="0"/>
              </a:spcAft>
              <a:buSzPts val="1300"/>
              <a:buAutoNum type="arabicPeriod"/>
            </a:pPr>
            <a:r>
              <a:rPr lang="en" sz="1200"/>
              <a:t>W. Gareth Rees - Remote sensing of snow and ice-Taylor &amp; Francis (2006).</a:t>
            </a:r>
            <a:endParaRPr sz="1200"/>
          </a:p>
          <a:p>
            <a:pPr indent="-311150" lvl="0" marL="457200" marR="1079500" rtl="0" algn="l">
              <a:spcBef>
                <a:spcPts val="0"/>
              </a:spcBef>
              <a:spcAft>
                <a:spcPts val="0"/>
              </a:spcAft>
              <a:buSzPts val="1300"/>
              <a:buAutoNum type="arabicPeriod"/>
            </a:pPr>
            <a:r>
              <a:rPr lang="en" sz="1200"/>
              <a:t>Lecture Slides - GNR618 - Prof. Gulab Singh - IIT Bombay</a:t>
            </a:r>
            <a:endParaRPr sz="1200"/>
          </a:p>
          <a:p>
            <a:pPr indent="-311150" lvl="0" marL="457200" marR="1079500" rtl="0" algn="l">
              <a:spcBef>
                <a:spcPts val="0"/>
              </a:spcBef>
              <a:spcAft>
                <a:spcPts val="0"/>
              </a:spcAft>
              <a:buSzPts val="1300"/>
              <a:buAutoNum type="arabicPeriod"/>
            </a:pPr>
            <a:r>
              <a:rPr lang="en" sz="1200"/>
              <a:t>h</a:t>
            </a:r>
            <a:r>
              <a:rPr lang="en" sz="1200" u="sng">
                <a:hlinkClick r:id="rId3"/>
              </a:rPr>
              <a:t>ttp://step.esa.int/docs/tutorials/S1TBX%20Landcover%20classification%20with%20Sentinel-1%20GRD.pdf</a:t>
            </a:r>
            <a:endParaRPr sz="1200" u="sng"/>
          </a:p>
          <a:p>
            <a:pPr indent="-311150" lvl="0" marL="457200" marR="1079500" rtl="0" algn="l">
              <a:spcBef>
                <a:spcPts val="0"/>
              </a:spcBef>
              <a:spcAft>
                <a:spcPts val="0"/>
              </a:spcAft>
              <a:buSzPts val="1300"/>
              <a:buAutoNum type="arabicPeriod"/>
            </a:pPr>
            <a:r>
              <a:rPr lang="en" sz="1200" u="sng">
                <a:hlinkClick r:id="rId4"/>
              </a:rPr>
              <a:t>http://step.esa.int/docs/tutorials/S1TBX%20Polarimetry%20with%20Radarsat-2%20Tutorial_v2.pdf</a:t>
            </a:r>
            <a:endParaRPr sz="1200" u="sng"/>
          </a:p>
          <a:p>
            <a:pPr indent="-311150" lvl="0" marL="457200" marR="1079500" rtl="0" algn="l">
              <a:spcBef>
                <a:spcPts val="0"/>
              </a:spcBef>
              <a:spcAft>
                <a:spcPts val="0"/>
              </a:spcAft>
              <a:buSzPts val="1300"/>
              <a:buAutoNum type="arabicPeriod"/>
            </a:pPr>
            <a:r>
              <a:rPr lang="en" sz="1200" u="sng">
                <a:hlinkClick r:id="rId5"/>
              </a:rPr>
              <a:t>https://ieeexplore.ieee.org/iel7/6287639/8274985/08412178.pdf</a:t>
            </a:r>
            <a:endParaRPr sz="1200" u="sng"/>
          </a:p>
          <a:p>
            <a:pPr indent="-311150" lvl="0" marL="457200" marR="1079500" rtl="0" algn="l">
              <a:spcBef>
                <a:spcPts val="0"/>
              </a:spcBef>
              <a:spcAft>
                <a:spcPts val="0"/>
              </a:spcAft>
              <a:buSzPts val="1300"/>
              <a:buAutoNum type="arabicPeriod"/>
            </a:pPr>
            <a:r>
              <a:rPr lang="en" sz="1200" u="sng">
                <a:hlinkClick r:id="rId6"/>
              </a:rPr>
              <a:t>https://sites.google.com/site/dataclusteringalgorithms/k-means-clustering-algorithm</a:t>
            </a:r>
            <a:endParaRPr sz="1200" u="sng"/>
          </a:p>
          <a:p>
            <a:pPr indent="-311150" lvl="0" marL="457200" marR="1079500" rtl="0" algn="l">
              <a:spcBef>
                <a:spcPts val="0"/>
              </a:spcBef>
              <a:spcAft>
                <a:spcPts val="0"/>
              </a:spcAft>
              <a:buSzPts val="1300"/>
              <a:buAutoNum type="arabicPeriod"/>
            </a:pPr>
            <a:r>
              <a:rPr lang="en" sz="1200" u="sng">
                <a:hlinkClick r:id="rId7"/>
              </a:rPr>
              <a:t>https://www.researchgate.net/publication/326474084_POLSAR_image_classification_via_Clustering-WAE_classification_model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53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5" name="Google Shape;105;p16"/>
          <p:cNvSpPr txBox="1"/>
          <p:nvPr>
            <p:ph idx="1" type="body"/>
          </p:nvPr>
        </p:nvSpPr>
        <p:spPr>
          <a:xfrm>
            <a:off x="727650" y="1607625"/>
            <a:ext cx="7688700" cy="284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Permafrost is any type of ground frozen continuously for more than two years.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It extends down beneath earth’s surface from few feet to more than a mile.</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Water trapped in sediments, soils, and cracks and pores of rocks freezes and turns to ice when temperature drop below 0</a:t>
            </a:r>
            <a:r>
              <a:rPr baseline="30000" lang="en" sz="1500"/>
              <a:t>o</a:t>
            </a:r>
            <a:r>
              <a:rPr lang="en" sz="1500"/>
              <a:t>C.</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If the ground freezes and thaws every year, it is called as seasonally frozen.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30000" y="13186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INTRODUCTION</a:t>
            </a:r>
            <a:endParaRPr sz="3000"/>
          </a:p>
        </p:txBody>
      </p:sp>
      <p:sp>
        <p:nvSpPr>
          <p:cNvPr id="111" name="Google Shape;111;p17"/>
          <p:cNvSpPr txBox="1"/>
          <p:nvPr>
            <p:ph idx="1" type="subTitle"/>
          </p:nvPr>
        </p:nvSpPr>
        <p:spPr>
          <a:xfrm>
            <a:off x="730000" y="25717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PolSARPro &amp; SNAP</a:t>
            </a:r>
            <a:endParaRPr/>
          </a:p>
        </p:txBody>
      </p:sp>
      <p:sp>
        <p:nvSpPr>
          <p:cNvPr id="112" name="Google Shape;112;p17"/>
          <p:cNvSpPr txBox="1"/>
          <p:nvPr>
            <p:ph idx="2" type="body"/>
          </p:nvPr>
        </p:nvSpPr>
        <p:spPr>
          <a:xfrm>
            <a:off x="5174225" y="881750"/>
            <a:ext cx="3374400" cy="366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PolSARPro:</a:t>
            </a:r>
            <a:endParaRPr b="1" sz="1500"/>
          </a:p>
          <a:p>
            <a:pPr indent="-323850" lvl="0" marL="457200" rtl="0" algn="l">
              <a:spcBef>
                <a:spcPts val="1200"/>
              </a:spcBef>
              <a:spcAft>
                <a:spcPts val="0"/>
              </a:spcAft>
              <a:buSzPts val="1500"/>
              <a:buChar char="●"/>
            </a:pPr>
            <a:r>
              <a:rPr lang="en"/>
              <a:t>Polarimetric SAR Data Processing and Education Toolbox</a:t>
            </a:r>
            <a:endParaRPr/>
          </a:p>
          <a:p>
            <a:pPr indent="-323850" lvl="0" marL="457200" rtl="0" algn="l">
              <a:spcBef>
                <a:spcPts val="0"/>
              </a:spcBef>
              <a:spcAft>
                <a:spcPts val="0"/>
              </a:spcAft>
              <a:buSzPts val="1500"/>
              <a:buChar char="●"/>
            </a:pPr>
            <a:r>
              <a:rPr lang="en"/>
              <a:t>Supports the scientific exploitation of polarimetric SAR data </a:t>
            </a:r>
            <a:endParaRPr/>
          </a:p>
          <a:p>
            <a:pPr indent="-323850" lvl="0" marL="457200" rtl="0" algn="l">
              <a:spcBef>
                <a:spcPts val="0"/>
              </a:spcBef>
              <a:spcAft>
                <a:spcPts val="0"/>
              </a:spcAft>
              <a:buSzPts val="1500"/>
              <a:buChar char="●"/>
            </a:pPr>
            <a:r>
              <a:rPr lang="en"/>
              <a:t>Specialized in the analysis of fully-polarimetric data (HH, HV, VH, VV)</a:t>
            </a:r>
            <a:endParaRPr/>
          </a:p>
          <a:p>
            <a:pPr indent="0" lvl="0" marL="0" rtl="0" algn="l">
              <a:spcBef>
                <a:spcPts val="1200"/>
              </a:spcBef>
              <a:spcAft>
                <a:spcPts val="0"/>
              </a:spcAft>
              <a:buNone/>
            </a:pPr>
            <a:r>
              <a:rPr b="1" lang="en" sz="1500"/>
              <a:t>SNAP:</a:t>
            </a:r>
            <a:endParaRPr b="1" sz="1500"/>
          </a:p>
          <a:p>
            <a:pPr indent="-311150" lvl="0" marL="457200" rtl="0" algn="l">
              <a:spcBef>
                <a:spcPts val="1200"/>
              </a:spcBef>
              <a:spcAft>
                <a:spcPts val="0"/>
              </a:spcAft>
              <a:buSzPts val="1300"/>
              <a:buChar char="●"/>
            </a:pPr>
            <a:r>
              <a:rPr lang="en"/>
              <a:t>Can load SAR data, pre-process it, calibrate it, filter it, terrain correct it, and so 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30000" y="13186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INTRODUCTION</a:t>
            </a:r>
            <a:endParaRPr sz="3000"/>
          </a:p>
        </p:txBody>
      </p:sp>
      <p:sp>
        <p:nvSpPr>
          <p:cNvPr id="118" name="Google Shape;118;p18"/>
          <p:cNvSpPr txBox="1"/>
          <p:nvPr>
            <p:ph idx="1" type="subTitle"/>
          </p:nvPr>
        </p:nvSpPr>
        <p:spPr>
          <a:xfrm>
            <a:off x="730000" y="25717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Unsupervised Classification - K-means Clustering</a:t>
            </a:r>
            <a:endParaRPr/>
          </a:p>
        </p:txBody>
      </p:sp>
      <p:sp>
        <p:nvSpPr>
          <p:cNvPr id="119" name="Google Shape;119;p18"/>
          <p:cNvSpPr txBox="1"/>
          <p:nvPr>
            <p:ph idx="2" type="body"/>
          </p:nvPr>
        </p:nvSpPr>
        <p:spPr>
          <a:xfrm>
            <a:off x="5164200" y="801400"/>
            <a:ext cx="3374400" cy="366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Unsupervised Classification</a:t>
            </a:r>
            <a:endParaRPr b="1" sz="1500"/>
          </a:p>
          <a:p>
            <a:pPr indent="0" lvl="0" marL="0" rtl="0" algn="l">
              <a:lnSpc>
                <a:spcPct val="100000"/>
              </a:lnSpc>
              <a:spcBef>
                <a:spcPts val="0"/>
              </a:spcBef>
              <a:spcAft>
                <a:spcPts val="0"/>
              </a:spcAft>
              <a:buNone/>
            </a:pPr>
            <a:r>
              <a:t/>
            </a:r>
            <a:endParaRPr sz="1600"/>
          </a:p>
          <a:p>
            <a:pPr indent="-311150" lvl="0" marL="457200" rtl="0" algn="l">
              <a:lnSpc>
                <a:spcPct val="100000"/>
              </a:lnSpc>
              <a:spcBef>
                <a:spcPts val="0"/>
              </a:spcBef>
              <a:spcAft>
                <a:spcPts val="0"/>
              </a:spcAft>
              <a:buSzPts val="1300"/>
              <a:buChar char="●"/>
            </a:pPr>
            <a:r>
              <a:rPr lang="en"/>
              <a:t>Unsupervised classification helps in identifying and aggregating pixels with similar features.</a:t>
            </a:r>
            <a:endParaRPr/>
          </a:p>
          <a:p>
            <a:pPr indent="-311150" lvl="0" marL="457200" rtl="0" algn="l">
              <a:lnSpc>
                <a:spcPct val="100000"/>
              </a:lnSpc>
              <a:spcBef>
                <a:spcPts val="0"/>
              </a:spcBef>
              <a:spcAft>
                <a:spcPts val="0"/>
              </a:spcAft>
              <a:buSzPts val="1300"/>
              <a:buChar char="●"/>
            </a:pPr>
            <a:r>
              <a:rPr lang="en"/>
              <a:t>it automatically determines what classes exist in the data and how best each pixel can be grouped. </a:t>
            </a:r>
            <a:endParaRPr/>
          </a:p>
          <a:p>
            <a:pPr indent="0" lvl="0" marL="0" rtl="0" algn="l">
              <a:lnSpc>
                <a:spcPct val="100000"/>
              </a:lnSpc>
              <a:spcBef>
                <a:spcPts val="0"/>
              </a:spcBef>
              <a:spcAft>
                <a:spcPts val="0"/>
              </a:spcAft>
              <a:buNone/>
            </a:pPr>
            <a:r>
              <a:t/>
            </a:r>
            <a:endParaRPr b="1" sz="1500"/>
          </a:p>
          <a:p>
            <a:pPr indent="0" lvl="0" marL="0" rtl="0" algn="l">
              <a:lnSpc>
                <a:spcPct val="100000"/>
              </a:lnSpc>
              <a:spcBef>
                <a:spcPts val="0"/>
              </a:spcBef>
              <a:spcAft>
                <a:spcPts val="0"/>
              </a:spcAft>
              <a:buNone/>
            </a:pPr>
            <a:r>
              <a:rPr b="1" lang="en" sz="1500"/>
              <a:t>K-means Clustering </a:t>
            </a:r>
            <a:endParaRPr b="1" sz="1500"/>
          </a:p>
          <a:p>
            <a:pPr indent="0" lvl="0" marL="0" rtl="0" algn="l">
              <a:lnSpc>
                <a:spcPct val="100000"/>
              </a:lnSpc>
              <a:spcBef>
                <a:spcPts val="0"/>
              </a:spcBef>
              <a:spcAft>
                <a:spcPts val="0"/>
              </a:spcAft>
              <a:buNone/>
            </a:pPr>
            <a:r>
              <a:t/>
            </a:r>
            <a:endParaRPr b="1" sz="1500"/>
          </a:p>
          <a:p>
            <a:pPr indent="-311150" lvl="0" marL="457200" rtl="0" algn="l">
              <a:lnSpc>
                <a:spcPct val="100000"/>
              </a:lnSpc>
              <a:spcBef>
                <a:spcPts val="0"/>
              </a:spcBef>
              <a:spcAft>
                <a:spcPts val="0"/>
              </a:spcAft>
              <a:buSzPts val="1300"/>
              <a:buChar char="●"/>
            </a:pPr>
            <a:r>
              <a:rPr lang="en"/>
              <a:t>K-Means is a clustering algorithm divides observations into k clusters. </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it can be easily used in a classification where we divide data into clusters that can be equal to or more than the number of classes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30000" y="13186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INTRODUCTION</a:t>
            </a:r>
            <a:endParaRPr sz="3000"/>
          </a:p>
        </p:txBody>
      </p:sp>
      <p:sp>
        <p:nvSpPr>
          <p:cNvPr id="125" name="Google Shape;125;p19"/>
          <p:cNvSpPr txBox="1"/>
          <p:nvPr>
            <p:ph idx="1" type="subTitle"/>
          </p:nvPr>
        </p:nvSpPr>
        <p:spPr>
          <a:xfrm>
            <a:off x="730000" y="2571750"/>
            <a:ext cx="33009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Supervised Classification - Maximum Likelihood Classifier</a:t>
            </a:r>
            <a:endParaRPr/>
          </a:p>
        </p:txBody>
      </p:sp>
      <p:sp>
        <p:nvSpPr>
          <p:cNvPr id="126" name="Google Shape;126;p19"/>
          <p:cNvSpPr txBox="1"/>
          <p:nvPr>
            <p:ph idx="2" type="body"/>
          </p:nvPr>
        </p:nvSpPr>
        <p:spPr>
          <a:xfrm>
            <a:off x="5204350" y="650700"/>
            <a:ext cx="3374400" cy="366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500"/>
              <a:t>Supervised Classification</a:t>
            </a:r>
            <a:r>
              <a:rPr b="1" lang="en" sz="1600"/>
              <a:t> </a:t>
            </a:r>
            <a:endParaRPr b="1" sz="1600"/>
          </a:p>
          <a:p>
            <a:pPr indent="0" lvl="0" marL="0" rtl="0" algn="l">
              <a:lnSpc>
                <a:spcPct val="100000"/>
              </a:lnSpc>
              <a:spcBef>
                <a:spcPts val="0"/>
              </a:spcBef>
              <a:spcAft>
                <a:spcPts val="0"/>
              </a:spcAft>
              <a:buNone/>
            </a:pPr>
            <a:r>
              <a:t/>
            </a:r>
            <a:endParaRPr b="1" sz="1600"/>
          </a:p>
          <a:p>
            <a:pPr indent="-311150" lvl="0" marL="457200" rtl="0" algn="l">
              <a:lnSpc>
                <a:spcPct val="100000"/>
              </a:lnSpc>
              <a:spcBef>
                <a:spcPts val="0"/>
              </a:spcBef>
              <a:spcAft>
                <a:spcPts val="0"/>
              </a:spcAft>
              <a:buSzPts val="1300"/>
              <a:buChar char="●"/>
            </a:pPr>
            <a:r>
              <a:rPr lang="en"/>
              <a:t>Supervised image classification is a procedure for identifying spectrally similar areas on an image.</a:t>
            </a:r>
            <a:endParaRPr/>
          </a:p>
          <a:p>
            <a:pPr indent="-311150" lvl="0" marL="457200" rtl="0" algn="l">
              <a:lnSpc>
                <a:spcPct val="100000"/>
              </a:lnSpc>
              <a:spcBef>
                <a:spcPts val="0"/>
              </a:spcBef>
              <a:spcAft>
                <a:spcPts val="0"/>
              </a:spcAft>
              <a:buSzPts val="1300"/>
              <a:buChar char="●"/>
            </a:pPr>
            <a:r>
              <a:rPr lang="en"/>
              <a:t>It requires training data that are typical and homogeneous and the application of a set of methods, or decision rules</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1500"/>
              <a:t>Maximum Likelihood Classifier</a:t>
            </a:r>
            <a:endParaRPr b="1" sz="1500"/>
          </a:p>
          <a:p>
            <a:pPr indent="0" lvl="0" marL="0" rtl="0" algn="l">
              <a:lnSpc>
                <a:spcPct val="100000"/>
              </a:lnSpc>
              <a:spcBef>
                <a:spcPts val="0"/>
              </a:spcBef>
              <a:spcAft>
                <a:spcPts val="0"/>
              </a:spcAft>
              <a:buNone/>
            </a:pPr>
            <a:r>
              <a:t/>
            </a:r>
            <a:endParaRPr b="1" sz="1500"/>
          </a:p>
          <a:p>
            <a:pPr indent="-311150" lvl="0" marL="457200" rtl="0" algn="l">
              <a:lnSpc>
                <a:spcPct val="100000"/>
              </a:lnSpc>
              <a:spcBef>
                <a:spcPts val="0"/>
              </a:spcBef>
              <a:spcAft>
                <a:spcPts val="0"/>
              </a:spcAft>
              <a:buSzPts val="1300"/>
              <a:buChar char="●"/>
            </a:pPr>
            <a:r>
              <a:rPr lang="en"/>
              <a:t>Maximum likelihood classification assumes that the statistics for each class in each band are normally distributed </a:t>
            </a:r>
            <a:endParaRPr/>
          </a:p>
          <a:p>
            <a:pPr indent="-311150" lvl="0" marL="457200" rtl="0" algn="l">
              <a:lnSpc>
                <a:spcPct val="100000"/>
              </a:lnSpc>
              <a:spcBef>
                <a:spcPts val="0"/>
              </a:spcBef>
              <a:spcAft>
                <a:spcPts val="0"/>
              </a:spcAft>
              <a:buSzPts val="1300"/>
              <a:buChar char="●"/>
            </a:pPr>
            <a:r>
              <a:rPr lang="en"/>
              <a:t>It calculates the probability that a given pixel belongs to a specific class.</a:t>
            </a:r>
            <a:r>
              <a:rPr lang="en" sz="1500"/>
              <a:t>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7800" y="5930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37" name="Google Shape;137;p21"/>
          <p:cNvSpPr txBox="1"/>
          <p:nvPr>
            <p:ph idx="1" type="body"/>
          </p:nvPr>
        </p:nvSpPr>
        <p:spPr>
          <a:xfrm>
            <a:off x="727800" y="1794175"/>
            <a:ext cx="37743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500"/>
              <a:t>Radiometric Calibration</a:t>
            </a:r>
            <a:endParaRPr b="1" sz="1500"/>
          </a:p>
          <a:p>
            <a:pPr indent="-311150" lvl="0" marL="457200" rtl="0" algn="l">
              <a:spcBef>
                <a:spcPts val="1200"/>
              </a:spcBef>
              <a:spcAft>
                <a:spcPts val="0"/>
              </a:spcAft>
              <a:buSzPts val="1300"/>
              <a:buChar char="●"/>
            </a:pPr>
            <a:r>
              <a:rPr lang="en"/>
              <a:t>For quantitative use of SAR data, it is essential that the data should first be calibrated. </a:t>
            </a:r>
            <a:endParaRPr/>
          </a:p>
          <a:p>
            <a:pPr indent="-311150" lvl="0" marL="457200" rtl="0" algn="l">
              <a:spcBef>
                <a:spcPts val="0"/>
              </a:spcBef>
              <a:spcAft>
                <a:spcPts val="0"/>
              </a:spcAft>
              <a:buSzPts val="1300"/>
              <a:buChar char="●"/>
            </a:pPr>
            <a:r>
              <a:rPr lang="en"/>
              <a:t>Calibration radiometrically corrects a SAR image so that the pixel values truly represent the radar backscatter of the reflecting surface.</a:t>
            </a:r>
            <a:endParaRPr/>
          </a:p>
        </p:txBody>
      </p:sp>
      <p:sp>
        <p:nvSpPr>
          <p:cNvPr id="138" name="Google Shape;138;p21"/>
          <p:cNvSpPr txBox="1"/>
          <p:nvPr>
            <p:ph idx="2" type="body"/>
          </p:nvPr>
        </p:nvSpPr>
        <p:spPr>
          <a:xfrm>
            <a:off x="4641904" y="1794175"/>
            <a:ext cx="3774300" cy="2261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1500"/>
              <a:t>Polarimetric Processing</a:t>
            </a:r>
            <a:endParaRPr b="1" sz="1500"/>
          </a:p>
          <a:p>
            <a:pPr indent="-311150" lvl="0" marL="457200" rtl="0" algn="l">
              <a:spcBef>
                <a:spcPts val="1200"/>
              </a:spcBef>
              <a:spcAft>
                <a:spcPts val="0"/>
              </a:spcAft>
              <a:buSzPts val="1300"/>
              <a:buChar char="●"/>
            </a:pPr>
            <a:r>
              <a:rPr lang="en"/>
              <a:t>Whenever electromagnetic radiation is reflected from a surface, it becomes polarised to a degree, dependent upon the surface structure</a:t>
            </a:r>
            <a:endParaRPr/>
          </a:p>
          <a:p>
            <a:pPr indent="-311150" lvl="0" marL="457200" rtl="0" algn="l">
              <a:spcBef>
                <a:spcPts val="0"/>
              </a:spcBef>
              <a:spcAft>
                <a:spcPts val="0"/>
              </a:spcAft>
              <a:buSzPts val="1300"/>
              <a:buChar char="●"/>
            </a:pPr>
            <a:r>
              <a:rPr lang="en"/>
              <a:t>With </a:t>
            </a:r>
            <a:r>
              <a:rPr lang="en"/>
              <a:t>Polarimetric Processing, i</a:t>
            </a:r>
            <a:r>
              <a:rPr lang="en"/>
              <a:t>t is possible to reveal a detail about the surface that cannot be obtained by any other imaging technique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